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omments/modernComment_629_323AC060.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1595" r:id="rId3"/>
    <p:sldId id="1604" r:id="rId4"/>
    <p:sldId id="1605" r:id="rId5"/>
    <p:sldId id="1606" r:id="rId6"/>
    <p:sldId id="1577" r:id="rId7"/>
    <p:sldId id="1478" r:id="rId8"/>
    <p:sldId id="1608" r:id="rId9"/>
    <p:sldId id="1609" r:id="rId10"/>
    <p:sldId id="1610" r:id="rId11"/>
    <p:sldId id="1601" r:id="rId12"/>
    <p:sldId id="1602" r:id="rId13"/>
    <p:sldId id="150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D4D242-326C-58D4-277C-92F0D58ED561}" name="Lizzie Landels" initials="LL" userId="S::Lizziel@microsoft.com::526cc00e-89d0-4740-96b1-264500cd0fa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64" autoAdjust="0"/>
    <p:restoredTop sz="94660"/>
  </p:normalViewPr>
  <p:slideViewPr>
    <p:cSldViewPr snapToGrid="0">
      <p:cViewPr varScale="1">
        <p:scale>
          <a:sx n="159" d="100"/>
          <a:sy n="159" d="100"/>
        </p:scale>
        <p:origin x="300"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modernComment_629_323AC060.xml><?xml version="1.0" encoding="utf-8"?>
<p188:cmLst xmlns:a="http://schemas.openxmlformats.org/drawingml/2006/main" xmlns:r="http://schemas.openxmlformats.org/officeDocument/2006/relationships" xmlns:p188="http://schemas.microsoft.com/office/powerpoint/2018/8/main">
  <p188:cm id="{8B9C7762-BD94-497E-8529-062AD94F6F0C}" authorId="{5ED4D242-326C-58D4-277C-92F0D58ED561}" created="2023-10-11T04:25:43.310">
    <ac:deMkLst xmlns:ac="http://schemas.microsoft.com/office/drawing/2013/main/command">
      <pc:docMk xmlns:pc="http://schemas.microsoft.com/office/powerpoint/2013/main/command"/>
      <pc:sldMk xmlns:pc="http://schemas.microsoft.com/office/powerpoint/2013/main/command" cId="842711136" sldId="1577"/>
      <ac:spMk id="7" creationId="{05062A97-A666-9D66-28B2-0C37BFBE27EA}"/>
    </ac:deMkLst>
    <p188:txBody>
      <a:bodyPr/>
      <a:lstStyle/>
      <a:p>
        <a:r>
          <a:rPr lang="en-US"/>
          <a:t>Suggest adding link to educator materials</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498CF-78A9-FFDE-3D0E-D291A8EDFA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9AE940-3FB0-D35C-B3DC-F568AA02EB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00096E-8DBA-66FB-7B65-E55869242206}"/>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5" name="Footer Placeholder 4">
            <a:extLst>
              <a:ext uri="{FF2B5EF4-FFF2-40B4-BE49-F238E27FC236}">
                <a16:creationId xmlns:a16="http://schemas.microsoft.com/office/drawing/2014/main" id="{A45C31D1-F670-6636-B6F1-C28141E6F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30B25-78F5-CD4A-85B5-6BD7B64FAAFA}"/>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1704576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80C17-CE38-0AE5-4C3E-C891DC8A64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139D61-89EF-E4B9-53F4-E32F12F1AF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AFE366-C8CE-991F-DBDC-4666088F1D52}"/>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5" name="Footer Placeholder 4">
            <a:extLst>
              <a:ext uri="{FF2B5EF4-FFF2-40B4-BE49-F238E27FC236}">
                <a16:creationId xmlns:a16="http://schemas.microsoft.com/office/drawing/2014/main" id="{87BEC9A0-E19F-8D84-E8EC-4F2D9FA6D4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AADC28-13F4-9AA8-73A8-8B3660EA8CF6}"/>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1049197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046FF-E03E-6CC1-E0B9-8BD8112C4E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EE75B7-648A-03C3-4263-46846317F2D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DFF84D-2F17-74D0-4EEE-1D9B937BBE5D}"/>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5" name="Footer Placeholder 4">
            <a:extLst>
              <a:ext uri="{FF2B5EF4-FFF2-40B4-BE49-F238E27FC236}">
                <a16:creationId xmlns:a16="http://schemas.microsoft.com/office/drawing/2014/main" id="{833F1918-C31E-2807-B978-0B5B8B563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F3955C-94FD-D4BD-D0D6-81A76758AA78}"/>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673201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65381-AF91-5AB4-3EF1-BD38676D14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BCBC14-E94F-50BC-0912-7D82BFA4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B3E0A5-22C9-586C-99FF-A079CE281D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9AEE61-A8F4-1D2D-6ECB-AF31A5DDBC5A}"/>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6" name="Footer Placeholder 5">
            <a:extLst>
              <a:ext uri="{FF2B5EF4-FFF2-40B4-BE49-F238E27FC236}">
                <a16:creationId xmlns:a16="http://schemas.microsoft.com/office/drawing/2014/main" id="{35134602-CF9B-B6E6-58BC-D477763AED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2E40E9-0415-148A-E502-FE6E765FA892}"/>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1283073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50C5-ECA6-285F-26C0-D8FBF40066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84AB80-F5EA-1DAF-E506-B789F302BE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FD6B3E-337E-745F-A1E4-BC5FA5D5DC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708D85-2162-E9DF-90F7-F81DF99F2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EC674E-532B-C543-28F2-F55EB025FB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848A11-8583-0C91-7BA8-99F76F883EBB}"/>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8" name="Footer Placeholder 7">
            <a:extLst>
              <a:ext uri="{FF2B5EF4-FFF2-40B4-BE49-F238E27FC236}">
                <a16:creationId xmlns:a16="http://schemas.microsoft.com/office/drawing/2014/main" id="{0F88C5FE-BB92-762E-7808-85787349BE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B4AF92-B345-6747-D50A-35999C027EE2}"/>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3744886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B510B-985A-3C4E-998D-78711C327D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B230D9-F2E0-0B84-DFC2-FAE2E141BCEC}"/>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4" name="Footer Placeholder 3">
            <a:extLst>
              <a:ext uri="{FF2B5EF4-FFF2-40B4-BE49-F238E27FC236}">
                <a16:creationId xmlns:a16="http://schemas.microsoft.com/office/drawing/2014/main" id="{F6E50696-0A67-D58B-ED42-04F95D6E75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69E420-1016-5D54-1225-856DA459D46F}"/>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2127660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7719EB-31B6-EB62-5AF2-1CDA60101956}"/>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3" name="Footer Placeholder 2">
            <a:extLst>
              <a:ext uri="{FF2B5EF4-FFF2-40B4-BE49-F238E27FC236}">
                <a16:creationId xmlns:a16="http://schemas.microsoft.com/office/drawing/2014/main" id="{828E6D2C-5E09-69E5-F6DA-DAFD0EB159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F7B57F-4121-12C2-150C-EE86BA0C3433}"/>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1960147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323DA-84EF-0917-C5EA-D82C6CBBE3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536DC2-45AB-D7CF-5AAD-E8F89777E2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9C98B9-1467-D58C-1437-90D4C60CF1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F330F7-F9A1-20AF-64AD-C5D9BCF6233B}"/>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6" name="Footer Placeholder 5">
            <a:extLst>
              <a:ext uri="{FF2B5EF4-FFF2-40B4-BE49-F238E27FC236}">
                <a16:creationId xmlns:a16="http://schemas.microsoft.com/office/drawing/2014/main" id="{99176A52-C8B4-C9B3-7A04-BF222F6B2A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CFC55B-CDD4-98C0-1355-FF09BF4082E8}"/>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1646180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68B4F-BD8A-1135-633F-E4C7F99B52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15478B-D0E3-44C8-2821-AC27612A9E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DD1CBE-C083-9C72-831C-853C563F4E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C6EC58-CD18-0EAC-3EC0-BCA60969E37A}"/>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6" name="Footer Placeholder 5">
            <a:extLst>
              <a:ext uri="{FF2B5EF4-FFF2-40B4-BE49-F238E27FC236}">
                <a16:creationId xmlns:a16="http://schemas.microsoft.com/office/drawing/2014/main" id="{6205B0F1-8EB4-4588-B069-812F662B14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0BE61D-2384-5755-008C-FC56FBE97640}"/>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3086877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CA9D-828D-E650-987A-FB6AE7198A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C16AAD-5F07-5639-3323-9357FF93EA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A845BD-C909-D2D7-0F8C-E4E0A8822888}"/>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5" name="Footer Placeholder 4">
            <a:extLst>
              <a:ext uri="{FF2B5EF4-FFF2-40B4-BE49-F238E27FC236}">
                <a16:creationId xmlns:a16="http://schemas.microsoft.com/office/drawing/2014/main" id="{05F0298F-07FE-AAE0-75BA-9F5EAE9920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0DBF4E-0185-6ECD-D98C-CC231A210E6A}"/>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1163844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B968FC-4D9F-0437-6104-17399E8D0B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77B1EE0-FAD2-2818-E893-201022E427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2A4275-E0CE-C5D3-8D34-2857272E3748}"/>
              </a:ext>
            </a:extLst>
          </p:cNvPr>
          <p:cNvSpPr>
            <a:spLocks noGrp="1"/>
          </p:cNvSpPr>
          <p:nvPr>
            <p:ph type="dt" sz="half" idx="10"/>
          </p:nvPr>
        </p:nvSpPr>
        <p:spPr/>
        <p:txBody>
          <a:bodyPr/>
          <a:lstStyle/>
          <a:p>
            <a:fld id="{FAEE6B69-D62C-451A-9BE9-C4D27660078E}" type="datetimeFigureOut">
              <a:rPr lang="en-US" smtClean="0"/>
              <a:t>10/25/2023</a:t>
            </a:fld>
            <a:endParaRPr lang="en-US"/>
          </a:p>
        </p:txBody>
      </p:sp>
      <p:sp>
        <p:nvSpPr>
          <p:cNvPr id="5" name="Footer Placeholder 4">
            <a:extLst>
              <a:ext uri="{FF2B5EF4-FFF2-40B4-BE49-F238E27FC236}">
                <a16:creationId xmlns:a16="http://schemas.microsoft.com/office/drawing/2014/main" id="{7BAC3CE0-B5B9-0FD3-A86C-FC1E0F832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371577-C41D-E891-CF4C-3CCC65794789}"/>
              </a:ext>
            </a:extLst>
          </p:cNvPr>
          <p:cNvSpPr>
            <a:spLocks noGrp="1"/>
          </p:cNvSpPr>
          <p:nvPr>
            <p:ph type="sldNum" sz="quarter" idx="12"/>
          </p:nvPr>
        </p:nvSpPr>
        <p:spPr/>
        <p:txBody>
          <a:bodyPr/>
          <a:lstStyle/>
          <a:p>
            <a:fld id="{4CB3249C-6CA3-42F5-AE31-67B3A91BECD1}" type="slidenum">
              <a:rPr lang="en-US" smtClean="0"/>
              <a:t>‹#›</a:t>
            </a:fld>
            <a:endParaRPr lang="en-US"/>
          </a:p>
        </p:txBody>
      </p:sp>
    </p:spTree>
    <p:extLst>
      <p:ext uri="{BB962C8B-B14F-4D97-AF65-F5344CB8AC3E}">
        <p14:creationId xmlns:p14="http://schemas.microsoft.com/office/powerpoint/2010/main" val="3519404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2">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7588" cy="6858000"/>
          </a:xfrm>
          <a:prstGeom prst="rect">
            <a:avLst/>
          </a:prstGeom>
        </p:spPr>
      </p:pic>
      <p:sp>
        <p:nvSpPr>
          <p:cNvPr id="2" name="Title 1"/>
          <p:cNvSpPr>
            <a:spLocks noGrp="1"/>
          </p:cNvSpPr>
          <p:nvPr>
            <p:ph type="ctrTitle" hasCustomPrompt="1"/>
          </p:nvPr>
        </p:nvSpPr>
        <p:spPr>
          <a:xfrm>
            <a:off x="6295348" y="2435227"/>
            <a:ext cx="5487829" cy="1470025"/>
          </a:xfrm>
        </p:spPr>
        <p:txBody>
          <a:bodyPr anchor="b"/>
          <a:lstStyle>
            <a:lvl1pPr algn="l">
              <a:defRPr sz="4400"/>
            </a:lvl1pPr>
          </a:lstStyle>
          <a:p>
            <a:r>
              <a:rPr lang="en-US"/>
              <a:t>Click to edit </a:t>
            </a:r>
            <a:br>
              <a:rPr lang="en-US"/>
            </a:br>
            <a:r>
              <a:rPr lang="en-US"/>
              <a:t>Master title style</a:t>
            </a:r>
          </a:p>
        </p:txBody>
      </p:sp>
      <p:sp>
        <p:nvSpPr>
          <p:cNvPr id="3" name="Subtitle 2"/>
          <p:cNvSpPr>
            <a:spLocks noGrp="1"/>
          </p:cNvSpPr>
          <p:nvPr>
            <p:ph type="subTitle" idx="1"/>
          </p:nvPr>
        </p:nvSpPr>
        <p:spPr>
          <a:xfrm>
            <a:off x="6295347" y="3905251"/>
            <a:ext cx="5487829" cy="545755"/>
          </a:xfrm>
        </p:spPr>
        <p:txBody>
          <a:bodyPr anchor="t">
            <a:noAutofit/>
          </a:bodyPr>
          <a:lstStyle>
            <a:lvl1pPr marL="0" indent="0" algn="l" defTabSz="914400" rtl="0" eaLnBrk="1" latinLnBrk="0" hangingPunct="1">
              <a:spcBef>
                <a:spcPts val="0"/>
              </a:spcBef>
              <a:spcAft>
                <a:spcPts val="600"/>
              </a:spcAft>
              <a:buSzPct val="90000"/>
              <a:buFont typeface="Wingdings" pitchFamily="2" charset="2"/>
              <a:buNone/>
              <a:defRPr lang="en-US" sz="2800" kern="1200" dirty="0">
                <a:solidFill>
                  <a:schemeClr val="tx1">
                    <a:alpha val="99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5" name="Picture 4">
            <a:extLst>
              <a:ext uri="{FF2B5EF4-FFF2-40B4-BE49-F238E27FC236}">
                <a16:creationId xmlns:a16="http://schemas.microsoft.com/office/drawing/2014/main" id="{45F7E9FD-A41B-FE2E-29FE-B5602B790F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0427" y="6087289"/>
            <a:ext cx="1945369" cy="705625"/>
          </a:xfrm>
          <a:prstGeom prst="rect">
            <a:avLst/>
          </a:prstGeom>
        </p:spPr>
      </p:pic>
    </p:spTree>
    <p:extLst>
      <p:ext uri="{BB962C8B-B14F-4D97-AF65-F5344CB8AC3E}">
        <p14:creationId xmlns:p14="http://schemas.microsoft.com/office/powerpoint/2010/main" val="237619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inecraft Title 1">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84F3513-7CDB-4D66-AF83-674551FEA3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2973" r="12973"/>
          <a:stretch/>
        </p:blipFill>
        <p:spPr>
          <a:xfrm>
            <a:off x="0" y="1"/>
            <a:ext cx="12192000" cy="6857999"/>
          </a:xfrm>
          <a:prstGeom prst="rect">
            <a:avLst/>
          </a:prstGeom>
        </p:spPr>
      </p:pic>
      <p:sp>
        <p:nvSpPr>
          <p:cNvPr id="22" name="Text Placeholder 6"/>
          <p:cNvSpPr>
            <a:spLocks noGrp="1"/>
          </p:cNvSpPr>
          <p:nvPr>
            <p:ph type="body" sz="quarter" idx="12" hasCustomPrompt="1"/>
          </p:nvPr>
        </p:nvSpPr>
        <p:spPr>
          <a:xfrm>
            <a:off x="255660" y="4518926"/>
            <a:ext cx="6886169" cy="1019980"/>
          </a:xfrm>
        </p:spPr>
        <p:txBody>
          <a:bodyPr anchor="b"/>
          <a:lstStyle>
            <a:lvl1pPr marL="0" indent="0">
              <a:buNone/>
              <a:defRPr sz="2352">
                <a:solidFill>
                  <a:schemeClr val="bg1"/>
                </a:solidFill>
              </a:defRPr>
            </a:lvl1pPr>
            <a:lvl5pPr>
              <a:defRPr/>
            </a:lvl5pPr>
          </a:lstStyle>
          <a:p>
            <a:pPr lvl="0"/>
            <a:r>
              <a:rPr lang="en-US"/>
              <a:t>Speaker Name</a:t>
            </a:r>
          </a:p>
          <a:p>
            <a:pPr lvl="0"/>
            <a:r>
              <a:rPr lang="en-US"/>
              <a:t>Date</a:t>
            </a:r>
          </a:p>
        </p:txBody>
      </p:sp>
      <p:sp>
        <p:nvSpPr>
          <p:cNvPr id="23" name="Text Placeholder 6"/>
          <p:cNvSpPr>
            <a:spLocks noGrp="1"/>
          </p:cNvSpPr>
          <p:nvPr>
            <p:ph type="body" sz="quarter" idx="13" hasCustomPrompt="1"/>
          </p:nvPr>
        </p:nvSpPr>
        <p:spPr>
          <a:xfrm>
            <a:off x="239848" y="2084171"/>
            <a:ext cx="6902856" cy="2120726"/>
          </a:xfrm>
        </p:spPr>
        <p:txBody>
          <a:bodyPr anchor="b"/>
          <a:lstStyle>
            <a:lvl1pPr marL="0" indent="0">
              <a:buNone/>
              <a:defRPr lang="en-US" sz="4400" kern="1200" spc="0" baseline="0" dirty="0">
                <a:solidFill>
                  <a:schemeClr val="bg1"/>
                </a:solidFill>
                <a:latin typeface="+mj-lt"/>
                <a:ea typeface="+mn-ea"/>
                <a:cs typeface="+mn-cs"/>
              </a:defRPr>
            </a:lvl1pPr>
            <a:lvl5pPr>
              <a:defRPr/>
            </a:lvl5pPr>
          </a:lstStyle>
          <a:p>
            <a:pPr marL="0" marR="0" lvl="0" indent="0" algn="l" defTabSz="913918" rtl="0" eaLnBrk="1" fontAlgn="auto" latinLnBrk="0" hangingPunct="1">
              <a:lnSpc>
                <a:spcPct val="95000"/>
              </a:lnSpc>
              <a:spcBef>
                <a:spcPts val="0"/>
              </a:spcBef>
              <a:spcAft>
                <a:spcPts val="1175"/>
              </a:spcAft>
              <a:buClrTx/>
              <a:buSzPct val="90000"/>
              <a:buFont typeface="Arial" pitchFamily="34" charset="0"/>
              <a:buNone/>
              <a:tabLst/>
            </a:pPr>
            <a:r>
              <a:rPr lang="en-US"/>
              <a:t>Presentation Title Here</a:t>
            </a:r>
          </a:p>
        </p:txBody>
      </p:sp>
      <p:pic>
        <p:nvPicPr>
          <p:cNvPr id="12" name="Picture 11">
            <a:extLst>
              <a:ext uri="{FF2B5EF4-FFF2-40B4-BE49-F238E27FC236}">
                <a16:creationId xmlns:a16="http://schemas.microsoft.com/office/drawing/2014/main" id="{387DAD0B-1A20-4288-A0C7-78123817C0E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29265" y="6087292"/>
            <a:ext cx="1918272" cy="705624"/>
          </a:xfrm>
          <a:prstGeom prst="rect">
            <a:avLst/>
          </a:prstGeom>
        </p:spPr>
      </p:pic>
      <p:pic>
        <p:nvPicPr>
          <p:cNvPr id="3" name="Picture 2">
            <a:extLst>
              <a:ext uri="{FF2B5EF4-FFF2-40B4-BE49-F238E27FC236}">
                <a16:creationId xmlns:a16="http://schemas.microsoft.com/office/drawing/2014/main" id="{E9210126-ABED-0BC4-8113-6E862C23BD2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0427" y="6087289"/>
            <a:ext cx="1945369" cy="705625"/>
          </a:xfrm>
          <a:prstGeom prst="rect">
            <a:avLst/>
          </a:prstGeom>
        </p:spPr>
      </p:pic>
    </p:spTree>
    <p:extLst>
      <p:ext uri="{BB962C8B-B14F-4D97-AF65-F5344CB8AC3E}">
        <p14:creationId xmlns:p14="http://schemas.microsoft.com/office/powerpoint/2010/main" val="2890868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Title Purple - Add Image">
    <p:bg>
      <p:bgPr>
        <a:solidFill>
          <a:schemeClr val="accent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27A5F92-C790-4985-890A-0BBAA84EE139}"/>
              </a:ext>
            </a:extLst>
          </p:cNvPr>
          <p:cNvGrpSpPr/>
          <p:nvPr userDrawn="1"/>
        </p:nvGrpSpPr>
        <p:grpSpPr>
          <a:xfrm>
            <a:off x="1" y="0"/>
            <a:ext cx="12192000" cy="6858000"/>
            <a:chOff x="0" y="0"/>
            <a:chExt cx="12192000" cy="6858000"/>
          </a:xfrm>
        </p:grpSpPr>
        <p:pic>
          <p:nvPicPr>
            <p:cNvPr id="6" name="Picture 5">
              <a:extLst>
                <a:ext uri="{FF2B5EF4-FFF2-40B4-BE49-F238E27FC236}">
                  <a16:creationId xmlns:a16="http://schemas.microsoft.com/office/drawing/2014/main" id="{D8D60506-9F44-4BA7-9006-84BD9B2E4218}"/>
                </a:ext>
              </a:extLst>
            </p:cNvPr>
            <p:cNvPicPr>
              <a:picLocks noChangeAspect="1"/>
            </p:cNvPicPr>
            <p:nvPr userDrawn="1"/>
          </p:nvPicPr>
          <p:blipFill rotWithShape="1">
            <a:blip r:embed="rId2" cstate="screen">
              <a:duotone>
                <a:prstClr val="black"/>
                <a:schemeClr val="accent4">
                  <a:tint val="45000"/>
                  <a:satMod val="400000"/>
                </a:schemeClr>
              </a:duotone>
              <a:extLst>
                <a:ext uri="{BEBA8EAE-BF5A-486C-A8C5-ECC9F3942E4B}">
                  <a14:imgProps xmlns:a14="http://schemas.microsoft.com/office/drawing/2010/main">
                    <a14:imgLayer r:embed="rId3">
                      <a14:imgEffect>
                        <a14:sharpenSoften amount="-25000"/>
                      </a14:imgEffect>
                      <a14:imgEffect>
                        <a14:saturation sat="300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0" y="0"/>
              <a:ext cx="4339450" cy="6858000"/>
            </a:xfrm>
            <a:prstGeom prst="rect">
              <a:avLst/>
            </a:prstGeom>
          </p:spPr>
        </p:pic>
        <p:sp>
          <p:nvSpPr>
            <p:cNvPr id="7" name="Rectangle 6">
              <a:extLst>
                <a:ext uri="{FF2B5EF4-FFF2-40B4-BE49-F238E27FC236}">
                  <a16:creationId xmlns:a16="http://schemas.microsoft.com/office/drawing/2014/main" id="{14232804-66B0-46E7-AA0E-4A5FDC9BB578}"/>
                </a:ext>
              </a:extLst>
            </p:cNvPr>
            <p:cNvSpPr/>
            <p:nvPr userDrawn="1"/>
          </p:nvSpPr>
          <p:spPr bwMode="auto">
            <a:xfrm>
              <a:off x="0" y="0"/>
              <a:ext cx="4339450" cy="6858000"/>
            </a:xfrm>
            <a:prstGeom prst="rect">
              <a:avLst/>
            </a:prstGeom>
            <a:solidFill>
              <a:schemeClr val="accent4">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marL="0" marR="0" lvl="0" indent="0" algn="ctr" defTabSz="931912" rtl="0" eaLnBrk="1" fontAlgn="base" latinLnBrk="0" hangingPunct="1">
                <a:lnSpc>
                  <a:spcPct val="90000"/>
                </a:lnSpc>
                <a:spcBef>
                  <a:spcPct val="0"/>
                </a:spcBef>
                <a:spcAft>
                  <a:spcPct val="0"/>
                </a:spcAft>
                <a:buClrTx/>
                <a:buSzTx/>
                <a:buFontTx/>
                <a:buNone/>
                <a:tabLst/>
                <a:defRPr/>
              </a:pPr>
              <a:endParaRPr kumimoji="0" lang="en-US" sz="2398" b="0" i="0" u="none" strike="noStrike" kern="1200" cap="none" spc="0" normalizeH="0" baseline="0" noProof="0">
                <a:ln>
                  <a:noFill/>
                </a:ln>
                <a:solidFill>
                  <a:schemeClr val="accent4"/>
                </a:solidFill>
                <a:effectLst/>
                <a:uLnTx/>
                <a:uFillTx/>
                <a:latin typeface="Gotham Book"/>
                <a:ea typeface="Segoe UI" pitchFamily="34" charset="0"/>
                <a:cs typeface="Segoe UI" pitchFamily="34" charset="0"/>
              </a:endParaRPr>
            </a:p>
          </p:txBody>
        </p:sp>
        <p:pic>
          <p:nvPicPr>
            <p:cNvPr id="8" name="Picture 7">
              <a:extLst>
                <a:ext uri="{FF2B5EF4-FFF2-40B4-BE49-F238E27FC236}">
                  <a16:creationId xmlns:a16="http://schemas.microsoft.com/office/drawing/2014/main" id="{C123F2F7-617A-4A1F-A00F-6202B398C803}"/>
                </a:ext>
              </a:extLst>
            </p:cNvPr>
            <p:cNvPicPr>
              <a:picLocks noChangeAspect="1"/>
            </p:cNvPicPr>
            <p:nvPr userDrawn="1"/>
          </p:nvPicPr>
          <p:blipFill rotWithShape="1">
            <a:blip r:embed="rId2" cstate="screen">
              <a:duotone>
                <a:prstClr val="black"/>
                <a:schemeClr val="accent4">
                  <a:tint val="45000"/>
                  <a:satMod val="400000"/>
                </a:schemeClr>
              </a:duotone>
              <a:extLst>
                <a:ext uri="{BEBA8EAE-BF5A-486C-A8C5-ECC9F3942E4B}">
                  <a14:imgProps xmlns:a14="http://schemas.microsoft.com/office/drawing/2010/main">
                    <a14:imgLayer r:embed="rId3">
                      <a14:imgEffect>
                        <a14:sharpenSoften amount="-25000"/>
                      </a14:imgEffect>
                      <a14:imgEffect>
                        <a14:saturation sat="300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4339450" y="0"/>
              <a:ext cx="4339450" cy="6858000"/>
            </a:xfrm>
            <a:prstGeom prst="rect">
              <a:avLst/>
            </a:prstGeom>
          </p:spPr>
        </p:pic>
        <p:sp>
          <p:nvSpPr>
            <p:cNvPr id="9" name="Rectangle 8">
              <a:extLst>
                <a:ext uri="{FF2B5EF4-FFF2-40B4-BE49-F238E27FC236}">
                  <a16:creationId xmlns:a16="http://schemas.microsoft.com/office/drawing/2014/main" id="{4ADA624E-6FC7-4814-9109-3F633C1F5022}"/>
                </a:ext>
              </a:extLst>
            </p:cNvPr>
            <p:cNvSpPr/>
            <p:nvPr userDrawn="1"/>
          </p:nvSpPr>
          <p:spPr bwMode="auto">
            <a:xfrm>
              <a:off x="4339450" y="0"/>
              <a:ext cx="4339450" cy="6858000"/>
            </a:xfrm>
            <a:prstGeom prst="rect">
              <a:avLst/>
            </a:prstGeom>
            <a:solidFill>
              <a:schemeClr val="accent4">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marL="0" marR="0" lvl="0" indent="0" algn="ctr" defTabSz="931912" rtl="0" eaLnBrk="1" fontAlgn="base" latinLnBrk="0" hangingPunct="1">
                <a:lnSpc>
                  <a:spcPct val="90000"/>
                </a:lnSpc>
                <a:spcBef>
                  <a:spcPct val="0"/>
                </a:spcBef>
                <a:spcAft>
                  <a:spcPct val="0"/>
                </a:spcAft>
                <a:buClrTx/>
                <a:buSzTx/>
                <a:buFontTx/>
                <a:buNone/>
                <a:tabLst/>
                <a:defRPr/>
              </a:pPr>
              <a:endParaRPr kumimoji="0" lang="en-US" sz="2398" b="0" i="0" u="none" strike="noStrike" kern="1200" cap="none" spc="0" normalizeH="0" baseline="0" noProof="0">
                <a:ln>
                  <a:noFill/>
                </a:ln>
                <a:solidFill>
                  <a:schemeClr val="accent4"/>
                </a:solidFill>
                <a:effectLst/>
                <a:uLnTx/>
                <a:uFillTx/>
                <a:latin typeface="Gotham Book"/>
                <a:ea typeface="Segoe UI" pitchFamily="34" charset="0"/>
                <a:cs typeface="Segoe UI" pitchFamily="34" charset="0"/>
              </a:endParaRPr>
            </a:p>
          </p:txBody>
        </p:sp>
        <p:pic>
          <p:nvPicPr>
            <p:cNvPr id="10" name="Picture 9">
              <a:extLst>
                <a:ext uri="{FF2B5EF4-FFF2-40B4-BE49-F238E27FC236}">
                  <a16:creationId xmlns:a16="http://schemas.microsoft.com/office/drawing/2014/main" id="{EA3EE644-4E3E-4C9F-97EE-CCC97AF9B119}"/>
                </a:ext>
              </a:extLst>
            </p:cNvPr>
            <p:cNvPicPr>
              <a:picLocks noChangeAspect="1"/>
            </p:cNvPicPr>
            <p:nvPr userDrawn="1"/>
          </p:nvPicPr>
          <p:blipFill rotWithShape="1">
            <a:blip r:embed="rId2" cstate="screen">
              <a:duotone>
                <a:prstClr val="black"/>
                <a:schemeClr val="accent4">
                  <a:tint val="45000"/>
                  <a:satMod val="400000"/>
                </a:schemeClr>
              </a:duotone>
              <a:extLst>
                <a:ext uri="{BEBA8EAE-BF5A-486C-A8C5-ECC9F3942E4B}">
                  <a14:imgProps xmlns:a14="http://schemas.microsoft.com/office/drawing/2010/main">
                    <a14:imgLayer r:embed="rId3">
                      <a14:imgEffect>
                        <a14:sharpenSoften amount="-25000"/>
                      </a14:imgEffect>
                      <a14:imgEffect>
                        <a14:saturation sat="300000"/>
                      </a14:imgEffect>
                      <a14:imgEffect>
                        <a14:brightnessContrast bright="20000" contrast="20000"/>
                      </a14:imgEffect>
                    </a14:imgLayer>
                  </a14:imgProps>
                </a:ext>
                <a:ext uri="{28A0092B-C50C-407E-A947-70E740481C1C}">
                  <a14:useLocalDpi xmlns:a14="http://schemas.microsoft.com/office/drawing/2010/main"/>
                </a:ext>
              </a:extLst>
            </a:blip>
            <a:srcRect r="19043"/>
            <a:stretch/>
          </p:blipFill>
          <p:spPr>
            <a:xfrm>
              <a:off x="8678900" y="0"/>
              <a:ext cx="3513100" cy="6858000"/>
            </a:xfrm>
            <a:prstGeom prst="rect">
              <a:avLst/>
            </a:prstGeom>
          </p:spPr>
        </p:pic>
        <p:sp>
          <p:nvSpPr>
            <p:cNvPr id="11" name="Rectangle 10">
              <a:extLst>
                <a:ext uri="{FF2B5EF4-FFF2-40B4-BE49-F238E27FC236}">
                  <a16:creationId xmlns:a16="http://schemas.microsoft.com/office/drawing/2014/main" id="{71087E8B-0734-41E5-A87C-CADA945763C8}"/>
                </a:ext>
              </a:extLst>
            </p:cNvPr>
            <p:cNvSpPr/>
            <p:nvPr userDrawn="1"/>
          </p:nvSpPr>
          <p:spPr bwMode="auto">
            <a:xfrm>
              <a:off x="8678900" y="0"/>
              <a:ext cx="3513100" cy="6858000"/>
            </a:xfrm>
            <a:prstGeom prst="rect">
              <a:avLst/>
            </a:prstGeom>
            <a:solidFill>
              <a:schemeClr val="accent4">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marL="0" marR="0" lvl="0" indent="0" algn="ctr" defTabSz="931912" rtl="0" eaLnBrk="1" fontAlgn="base" latinLnBrk="0" hangingPunct="1">
                <a:lnSpc>
                  <a:spcPct val="90000"/>
                </a:lnSpc>
                <a:spcBef>
                  <a:spcPct val="0"/>
                </a:spcBef>
                <a:spcAft>
                  <a:spcPct val="0"/>
                </a:spcAft>
                <a:buClrTx/>
                <a:buSzTx/>
                <a:buFontTx/>
                <a:buNone/>
                <a:tabLst/>
                <a:defRPr/>
              </a:pPr>
              <a:endParaRPr kumimoji="0" lang="en-US" sz="2398" b="0" i="0" u="none" strike="noStrike" kern="1200" cap="none" spc="0" normalizeH="0" baseline="0" noProof="0">
                <a:ln>
                  <a:noFill/>
                </a:ln>
                <a:solidFill>
                  <a:schemeClr val="accent4"/>
                </a:solidFill>
                <a:effectLst/>
                <a:uLnTx/>
                <a:uFillTx/>
                <a:latin typeface="Gotham Book"/>
                <a:ea typeface="Segoe UI" pitchFamily="34" charset="0"/>
                <a:cs typeface="Segoe UI" pitchFamily="34" charset="0"/>
              </a:endParaRPr>
            </a:p>
          </p:txBody>
        </p:sp>
      </p:grpSp>
      <p:sp>
        <p:nvSpPr>
          <p:cNvPr id="4" name="Picture Placeholder 3">
            <a:extLst>
              <a:ext uri="{FF2B5EF4-FFF2-40B4-BE49-F238E27FC236}">
                <a16:creationId xmlns:a16="http://schemas.microsoft.com/office/drawing/2014/main" id="{6F6D154A-7A8C-478F-B3ED-C23B0DCB9F4B}"/>
              </a:ext>
            </a:extLst>
          </p:cNvPr>
          <p:cNvSpPr>
            <a:spLocks noGrp="1"/>
          </p:cNvSpPr>
          <p:nvPr>
            <p:ph type="pic" sz="quarter" idx="10" hasCustomPrompt="1"/>
          </p:nvPr>
        </p:nvSpPr>
        <p:spPr>
          <a:xfrm>
            <a:off x="6356419" y="1412878"/>
            <a:ext cx="5565636" cy="4721225"/>
          </a:xfrm>
        </p:spPr>
        <p:txBody>
          <a:bodyPr tIns="1188720"/>
          <a:lstStyle>
            <a:lvl1pPr algn="ctr">
              <a:defRPr/>
            </a:lvl1pPr>
          </a:lstStyle>
          <a:p>
            <a:r>
              <a:rPr lang="en-US"/>
              <a:t>Insert picture</a:t>
            </a:r>
          </a:p>
        </p:txBody>
      </p:sp>
      <p:sp>
        <p:nvSpPr>
          <p:cNvPr id="2" name="Title 1"/>
          <p:cNvSpPr>
            <a:spLocks noGrp="1"/>
          </p:cNvSpPr>
          <p:nvPr>
            <p:ph type="title" hasCustomPrompt="1"/>
          </p:nvPr>
        </p:nvSpPr>
        <p:spPr>
          <a:xfrm>
            <a:off x="269239" y="4002128"/>
            <a:ext cx="6723231" cy="995838"/>
          </a:xfrm>
          <a:noFill/>
        </p:spPr>
        <p:txBody>
          <a:bodyPr wrap="square" tIns="91440" bIns="91440" anchor="b" anchorCtr="0">
            <a:spAutoFit/>
          </a:bodyPr>
          <a:lstStyle>
            <a:lvl1pPr>
              <a:defRPr sz="5878" spc="-98" baseline="0">
                <a:solidFill>
                  <a:schemeClr val="tx1"/>
                </a:solidFill>
              </a:defRPr>
            </a:lvl1pPr>
          </a:lstStyle>
          <a:p>
            <a:r>
              <a:rPr lang="en-US"/>
              <a:t>Section title</a:t>
            </a:r>
          </a:p>
        </p:txBody>
      </p:sp>
    </p:spTree>
    <p:extLst>
      <p:ext uri="{BB962C8B-B14F-4D97-AF65-F5344CB8AC3E}">
        <p14:creationId xmlns:p14="http://schemas.microsoft.com/office/powerpoint/2010/main" val="4265246352"/>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E7AA17-7440-A176-7F7A-7EFACAC37B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986F37-2E94-C86E-6539-4BDDAE9789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7DCBF9-BB1A-B158-BE90-CDB50B0439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AEE6B69-D62C-451A-9BE9-C4D27660078E}" type="datetimeFigureOut">
              <a:rPr lang="en-US" smtClean="0"/>
              <a:t>10/25/2023</a:t>
            </a:fld>
            <a:endParaRPr lang="en-US"/>
          </a:p>
        </p:txBody>
      </p:sp>
      <p:sp>
        <p:nvSpPr>
          <p:cNvPr id="5" name="Footer Placeholder 4">
            <a:extLst>
              <a:ext uri="{FF2B5EF4-FFF2-40B4-BE49-F238E27FC236}">
                <a16:creationId xmlns:a16="http://schemas.microsoft.com/office/drawing/2014/main" id="{A1C9395C-9A3A-2494-936A-87F08E050C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01662C5-1690-2557-448C-7DCFFA297D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B3249C-6CA3-42F5-AE31-67B3A91BECD1}" type="slidenum">
              <a:rPr lang="en-US" smtClean="0"/>
              <a:t>‹#›</a:t>
            </a:fld>
            <a:endParaRPr lang="en-US"/>
          </a:p>
        </p:txBody>
      </p:sp>
    </p:spTree>
    <p:extLst>
      <p:ext uri="{BB962C8B-B14F-4D97-AF65-F5344CB8AC3E}">
        <p14:creationId xmlns:p14="http://schemas.microsoft.com/office/powerpoint/2010/main" val="2655389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8/10/relationships/comments" Target="../comments/modernComment_629_323AC060.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56BF-014E-3128-CFB7-40D328BFD65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B04178-0397-4752-5E8D-2AC34B28CCF4}"/>
              </a:ext>
            </a:extLst>
          </p:cNvPr>
          <p:cNvSpPr>
            <a:spLocks noGrp="1"/>
          </p:cNvSpPr>
          <p:nvPr>
            <p:ph type="subTitle" idx="1"/>
          </p:nvPr>
        </p:nvSpPr>
        <p:spPr/>
        <p:txBody>
          <a:bodyPr/>
          <a:lstStyle/>
          <a:p>
            <a:endParaRPr lang="en-US"/>
          </a:p>
        </p:txBody>
      </p:sp>
      <p:pic>
        <p:nvPicPr>
          <p:cNvPr id="5" name="Picture 4" descr="A group of people walking in front of a building&#10;&#10;Description automatically generated">
            <a:extLst>
              <a:ext uri="{FF2B5EF4-FFF2-40B4-BE49-F238E27FC236}">
                <a16:creationId xmlns:a16="http://schemas.microsoft.com/office/drawing/2014/main" id="{D8504132-B1B7-1312-C857-CA864D0205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26131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E2A9089D-79AB-62CF-DD29-EC785F857529}"/>
              </a:ext>
            </a:extLst>
          </p:cNvPr>
          <p:cNvSpPr>
            <a:spLocks noGrp="1"/>
          </p:cNvSpPr>
          <p:nvPr>
            <p:ph type="subTitle" idx="1"/>
          </p:nvPr>
        </p:nvSpPr>
        <p:spPr>
          <a:xfrm>
            <a:off x="6347899" y="237744"/>
            <a:ext cx="5487829" cy="6464808"/>
          </a:xfrm>
        </p:spPr>
        <p:txBody>
          <a:bodyPr/>
          <a:lstStyle/>
          <a:p>
            <a:pPr>
              <a:spcAft>
                <a:spcPts val="0"/>
              </a:spcAft>
            </a:pPr>
            <a:r>
              <a:rPr lang="en-GB" sz="2000" b="1" i="1">
                <a:latin typeface="Arial" panose="020B0604020202020204" pitchFamily="34" charset="0"/>
                <a:ea typeface="Calibri" panose="020F0502020204030204" pitchFamily="34" charset="0"/>
                <a:cs typeface="Arial" panose="020B0604020202020204" pitchFamily="34" charset="0"/>
              </a:rPr>
              <a:t>The Investigators </a:t>
            </a:r>
            <a:r>
              <a:rPr lang="en-GB" sz="2000">
                <a:latin typeface="Arial" panose="020B0604020202020204" pitchFamily="34" charset="0"/>
                <a:ea typeface="Calibri" panose="020F0502020204030204" pitchFamily="34" charset="0"/>
                <a:cs typeface="Arial" panose="020B0604020202020204" pitchFamily="34" charset="0"/>
              </a:rPr>
              <a:t>provides learners </a:t>
            </a:r>
            <a:r>
              <a:rPr lang="en-US" sz="2000">
                <a:latin typeface="Arial" panose="020B0604020202020204" pitchFamily="34" charset="0"/>
                <a:ea typeface="Calibri" panose="020F0502020204030204" pitchFamily="34" charset="0"/>
                <a:cs typeface="Arial" panose="020B0604020202020204" pitchFamily="34" charset="0"/>
              </a:rPr>
              <a:t>with an educational experience that improves their ability to critically evaluate information they consume.</a:t>
            </a:r>
          </a:p>
          <a:p>
            <a:pPr>
              <a:spcAft>
                <a:spcPts val="0"/>
              </a:spcAft>
            </a:pPr>
            <a:endParaRPr lang="en-US" sz="2000" b="1">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000">
                <a:effectLst/>
                <a:latin typeface="Arial" panose="020B0604020202020204" pitchFamily="34" charset="0"/>
                <a:ea typeface="Calibri" panose="020F0502020204030204" pitchFamily="34" charset="0"/>
                <a:cs typeface="Arial" panose="020B0604020202020204" pitchFamily="34" charset="0"/>
              </a:rPr>
              <a:t>Through three </a:t>
            </a:r>
            <a:r>
              <a:rPr lang="en-GB" sz="2000">
                <a:latin typeface="Arial" panose="020B0604020202020204" pitchFamily="34" charset="0"/>
                <a:ea typeface="Calibri" panose="020F0502020204030204" pitchFamily="34" charset="0"/>
                <a:cs typeface="Arial" panose="020B0604020202020204" pitchFamily="34" charset="0"/>
              </a:rPr>
              <a:t>scenarios</a:t>
            </a:r>
            <a:r>
              <a:rPr lang="en-GB" sz="2000">
                <a:effectLst/>
                <a:latin typeface="Arial" panose="020B0604020202020204" pitchFamily="34" charset="0"/>
                <a:ea typeface="Calibri" panose="020F0502020204030204" pitchFamily="34" charset="0"/>
                <a:cs typeface="Arial" panose="020B0604020202020204" pitchFamily="34" charset="0"/>
              </a:rPr>
              <a:t>, learners will learn:</a:t>
            </a:r>
          </a:p>
          <a:p>
            <a:endParaRPr lang="en-GB" sz="2000" b="1">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GB" sz="2000" b="1">
                <a:effectLst/>
                <a:latin typeface="Arial" panose="020B0604020202020204" pitchFamily="34" charset="0"/>
                <a:ea typeface="Calibri" panose="020F0502020204030204" pitchFamily="34" charset="0"/>
                <a:cs typeface="Arial" panose="020B0604020202020204" pitchFamily="34" charset="0"/>
              </a:rPr>
              <a:t>Understanding why information may have been created </a:t>
            </a:r>
            <a:r>
              <a:rPr lang="en-GB" sz="2000">
                <a:effectLst/>
                <a:latin typeface="Arial" panose="020B0604020202020204" pitchFamily="34" charset="0"/>
                <a:ea typeface="Calibri" panose="020F0502020204030204" pitchFamily="34" charset="0"/>
                <a:cs typeface="Arial" panose="020B0604020202020204" pitchFamily="34" charset="0"/>
              </a:rPr>
              <a:t>(e.g., for entertainment, to document events, for advertising purposes etc.)</a:t>
            </a:r>
          </a:p>
          <a:p>
            <a:pPr marL="285750" indent="-285750">
              <a:buFont typeface="Arial" panose="020B0604020202020204" pitchFamily="34" charset="0"/>
              <a:buChar char="•"/>
            </a:pPr>
            <a:r>
              <a:rPr lang="en-US" sz="2000" b="1">
                <a:latin typeface="Arial" panose="020B0604020202020204" pitchFamily="34" charset="0"/>
                <a:ea typeface="Calibri" panose="020F0502020204030204" pitchFamily="34" charset="0"/>
                <a:cs typeface="Arial" panose="020B0604020202020204" pitchFamily="34" charset="0"/>
              </a:rPr>
              <a:t>How to spot potentially untrustworthy information </a:t>
            </a:r>
            <a:r>
              <a:rPr lang="en-US" sz="2000">
                <a:latin typeface="Arial" panose="020B0604020202020204" pitchFamily="34" charset="0"/>
                <a:ea typeface="Calibri" panose="020F0502020204030204" pitchFamily="34" charset="0"/>
                <a:cs typeface="Arial" panose="020B0604020202020204" pitchFamily="34" charset="0"/>
              </a:rPr>
              <a:t>(e.g., false cause, cherry-picked information, personal attacks etc.) </a:t>
            </a:r>
          </a:p>
          <a:p>
            <a:pPr marL="285750" indent="-285750">
              <a:buFont typeface="Arial" panose="020B0604020202020204" pitchFamily="34" charset="0"/>
              <a:buChar char="•"/>
            </a:pPr>
            <a:r>
              <a:rPr lang="en-US" sz="2000" b="1">
                <a:latin typeface="Arial" panose="020B0604020202020204" pitchFamily="34" charset="0"/>
                <a:ea typeface="Calibri" panose="020F0502020204030204" pitchFamily="34" charset="0"/>
                <a:cs typeface="Arial" panose="020B0604020202020204" pitchFamily="34" charset="0"/>
              </a:rPr>
              <a:t>What actions they can take when identifying information they don’t trust </a:t>
            </a:r>
            <a:r>
              <a:rPr lang="en-US" sz="2000">
                <a:latin typeface="Arial" panose="020B0604020202020204" pitchFamily="34" charset="0"/>
                <a:ea typeface="Calibri" panose="020F0502020204030204" pitchFamily="34" charset="0"/>
                <a:cs typeface="Arial" panose="020B0604020202020204" pitchFamily="34" charset="0"/>
              </a:rPr>
              <a:t>(e.g., pausing or stopping the sharing of misinformation, validating sources and seeking alternative viewpoints etc.)</a:t>
            </a:r>
            <a:endParaRPr lang="en-GB" sz="2000">
              <a:effectLst/>
              <a:latin typeface="Arial" panose="020B0604020202020204" pitchFamily="34" charset="0"/>
              <a:ea typeface="Calibri" panose="020F050202020403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D31B544-4A84-8F62-881B-6E2255E3C007}"/>
              </a:ext>
            </a:extLst>
          </p:cNvPr>
          <p:cNvSpPr txBox="1"/>
          <p:nvPr/>
        </p:nvSpPr>
        <p:spPr>
          <a:xfrm>
            <a:off x="1397875" y="2616241"/>
            <a:ext cx="3352800" cy="1107996"/>
          </a:xfrm>
          <a:prstGeom prst="rect">
            <a:avLst/>
          </a:prstGeom>
          <a:noFill/>
        </p:spPr>
        <p:txBody>
          <a:bodyPr wrap="square" lIns="0" tIns="0" rIns="0" bIns="0" rtlCol="0">
            <a:spAutoFit/>
          </a:bodyPr>
          <a:lstStyle/>
          <a:p>
            <a:pPr algn="l"/>
            <a:r>
              <a:rPr lang="en-US" sz="3600" b="1">
                <a:solidFill>
                  <a:schemeClr val="bg1"/>
                </a:solidFill>
                <a:latin typeface="Arial" panose="020B0604020202020204" pitchFamily="34" charset="0"/>
                <a:cs typeface="Arial" panose="020B0604020202020204" pitchFamily="34" charset="0"/>
              </a:rPr>
              <a:t>Learning Objectives</a:t>
            </a:r>
          </a:p>
        </p:txBody>
      </p:sp>
    </p:spTree>
    <p:extLst>
      <p:ext uri="{BB962C8B-B14F-4D97-AF65-F5344CB8AC3E}">
        <p14:creationId xmlns:p14="http://schemas.microsoft.com/office/powerpoint/2010/main" val="1441240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E2A9089D-79AB-62CF-DD29-EC785F857529}"/>
              </a:ext>
            </a:extLst>
          </p:cNvPr>
          <p:cNvSpPr>
            <a:spLocks noGrp="1"/>
          </p:cNvSpPr>
          <p:nvPr>
            <p:ph type="subTitle" idx="1"/>
          </p:nvPr>
        </p:nvSpPr>
        <p:spPr>
          <a:xfrm>
            <a:off x="6524472" y="1047959"/>
            <a:ext cx="5387951" cy="4762082"/>
          </a:xfrm>
        </p:spPr>
        <p:txBody>
          <a:bodyPr/>
          <a:lstStyle/>
          <a:p>
            <a:pPr algn="l"/>
            <a:r>
              <a:rPr lang="en-US" sz="2000" b="0" i="0">
                <a:solidFill>
                  <a:srgbClr val="374151"/>
                </a:solidFill>
                <a:effectLst/>
                <a:latin typeface="Arial" panose="020B0604020202020204" pitchFamily="34" charset="0"/>
                <a:cs typeface="Arial" panose="020B0604020202020204" pitchFamily="34" charset="0"/>
              </a:rPr>
              <a:t>I will learn why some stories or articles are made, like for fun, to share news, or to sell things.</a:t>
            </a:r>
          </a:p>
          <a:p>
            <a:pPr algn="l">
              <a:buFont typeface="+mj-lt"/>
              <a:buAutoNum type="arabicPeriod"/>
            </a:pPr>
            <a:endParaRPr lang="en-US" sz="2000" b="0" i="0">
              <a:solidFill>
                <a:srgbClr val="374151"/>
              </a:solidFill>
              <a:effectLst/>
              <a:latin typeface="Arial" panose="020B0604020202020204" pitchFamily="34" charset="0"/>
              <a:cs typeface="Arial" panose="020B0604020202020204" pitchFamily="34" charset="0"/>
            </a:endParaRPr>
          </a:p>
          <a:p>
            <a:pPr algn="l"/>
            <a:r>
              <a:rPr lang="en-US" sz="2000" b="0" i="0">
                <a:solidFill>
                  <a:srgbClr val="374151"/>
                </a:solidFill>
                <a:effectLst/>
                <a:latin typeface="Arial" panose="020B0604020202020204" pitchFamily="34" charset="0"/>
                <a:cs typeface="Arial" panose="020B0604020202020204" pitchFamily="34" charset="0"/>
              </a:rPr>
              <a:t>I will find out how to spot information that might not be true, like when only one side of a story is told or when someone is being mean to make a point.</a:t>
            </a:r>
          </a:p>
          <a:p>
            <a:pPr algn="l">
              <a:buFont typeface="+mj-lt"/>
              <a:buAutoNum type="arabicPeriod"/>
            </a:pPr>
            <a:endParaRPr lang="en-US" sz="2000" b="0" i="0">
              <a:solidFill>
                <a:srgbClr val="374151"/>
              </a:solidFill>
              <a:effectLst/>
              <a:latin typeface="Arial" panose="020B0604020202020204" pitchFamily="34" charset="0"/>
              <a:cs typeface="Arial" panose="020B0604020202020204" pitchFamily="34" charset="0"/>
            </a:endParaRPr>
          </a:p>
          <a:p>
            <a:pPr algn="l"/>
            <a:r>
              <a:rPr lang="en-US" sz="2000" b="0" i="0">
                <a:solidFill>
                  <a:srgbClr val="374151"/>
                </a:solidFill>
                <a:effectLst/>
                <a:latin typeface="Arial" panose="020B0604020202020204" pitchFamily="34" charset="0"/>
                <a:cs typeface="Arial" panose="020B0604020202020204" pitchFamily="34" charset="0"/>
              </a:rPr>
              <a:t>I will know what to do when I see something I think might not be true, like waiting before I share it, checking if it's true, or looking for other sides of the story.</a:t>
            </a:r>
          </a:p>
          <a:p>
            <a:endParaRPr lang="en-US"/>
          </a:p>
        </p:txBody>
      </p:sp>
      <p:sp>
        <p:nvSpPr>
          <p:cNvPr id="5" name="TextBox 4">
            <a:extLst>
              <a:ext uri="{FF2B5EF4-FFF2-40B4-BE49-F238E27FC236}">
                <a16:creationId xmlns:a16="http://schemas.microsoft.com/office/drawing/2014/main" id="{ED31B544-4A84-8F62-881B-6E2255E3C007}"/>
              </a:ext>
            </a:extLst>
          </p:cNvPr>
          <p:cNvSpPr txBox="1"/>
          <p:nvPr/>
        </p:nvSpPr>
        <p:spPr>
          <a:xfrm>
            <a:off x="1397875" y="2616241"/>
            <a:ext cx="3352800" cy="553998"/>
          </a:xfrm>
          <a:prstGeom prst="rect">
            <a:avLst/>
          </a:prstGeom>
          <a:noFill/>
        </p:spPr>
        <p:txBody>
          <a:bodyPr wrap="square" lIns="0" tIns="0" rIns="0" bIns="0" rtlCol="0">
            <a:spAutoFit/>
          </a:bodyPr>
          <a:lstStyle/>
          <a:p>
            <a:pPr algn="l"/>
            <a:r>
              <a:rPr lang="en-US" sz="3600" b="1">
                <a:solidFill>
                  <a:schemeClr val="bg1"/>
                </a:solidFill>
                <a:latin typeface="Arial" panose="020B0604020202020204" pitchFamily="34" charset="0"/>
                <a:cs typeface="Arial" panose="020B0604020202020204" pitchFamily="34" charset="0"/>
              </a:rPr>
              <a:t>I will..</a:t>
            </a:r>
          </a:p>
        </p:txBody>
      </p:sp>
      <p:pic>
        <p:nvPicPr>
          <p:cNvPr id="3" name="Picture 2">
            <a:extLst>
              <a:ext uri="{FF2B5EF4-FFF2-40B4-BE49-F238E27FC236}">
                <a16:creationId xmlns:a16="http://schemas.microsoft.com/office/drawing/2014/main" id="{71026547-702D-968A-3099-DC1B8B55D85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275" b="97481" l="8871" r="89113">
                        <a14:foregroundMark x1="10887" y1="7809" x2="10887" y2="7809"/>
                        <a14:foregroundMark x1="41129" y1="3778" x2="41129" y2="3778"/>
                        <a14:foregroundMark x1="58468" y1="3778" x2="58468" y2="3778"/>
                        <a14:foregroundMark x1="56855" y1="23174" x2="56855" y2="23174"/>
                        <a14:foregroundMark x1="50806" y1="19395" x2="50806" y2="19395"/>
                        <a14:foregroundMark x1="32661" y1="13098" x2="32661" y2="13098"/>
                        <a14:foregroundMark x1="44355" y1="12846" x2="44355" y2="12846"/>
                        <a14:foregroundMark x1="44758" y1="14861" x2="44758" y2="14861"/>
                        <a14:foregroundMark x1="50806" y1="14358" x2="50806" y2="14358"/>
                        <a14:foregroundMark x1="55242" y1="13602" x2="55242" y2="13602"/>
                        <a14:foregroundMark x1="60484" y1="14106" x2="60484" y2="14106"/>
                        <a14:foregroundMark x1="63710" y1="14610" x2="63710" y2="14610"/>
                        <a14:foregroundMark x1="19355" y1="14610" x2="19355" y2="14610"/>
                        <a14:foregroundMark x1="13306" y1="14106" x2="13306" y2="14106"/>
                        <a14:foregroundMark x1="47984" y1="19647" x2="47984" y2="19647"/>
                        <a14:foregroundMark x1="39919" y1="20403" x2="39919" y2="20403"/>
                        <a14:foregroundMark x1="41129" y1="20907" x2="41129" y2="20907"/>
                        <a14:foregroundMark x1="44355" y1="18136" x2="44355" y2="18136"/>
                        <a14:foregroundMark x1="44355" y1="17884" x2="48387" y2="25441"/>
                        <a14:foregroundMark x1="26613" y1="29471" x2="26613" y2="29471"/>
                        <a14:foregroundMark x1="20161" y1="29471" x2="20161" y2="29471"/>
                        <a14:foregroundMark x1="13306" y1="29975" x2="13306" y2="29975"/>
                        <a14:foregroundMark x1="47581" y1="28967" x2="47581" y2="28967"/>
                        <a14:foregroundMark x1="51613" y1="29219" x2="51613" y2="29219"/>
                        <a14:foregroundMark x1="56048" y1="28212" x2="56048" y2="28212"/>
                        <a14:foregroundMark x1="63306" y1="90680" x2="63306" y2="90680"/>
                        <a14:foregroundMark x1="52419" y1="86146" x2="52419" y2="86146"/>
                        <a14:foregroundMark x1="86694" y1="41310" x2="86694" y2="41310"/>
                        <a14:foregroundMark x1="53226" y1="86650" x2="56452" y2="93955"/>
                        <a14:foregroundMark x1="64919" y1="97481" x2="64919" y2="97481"/>
                        <a14:foregroundMark x1="62903" y1="20403" x2="62903" y2="20403"/>
                        <a14:foregroundMark x1="57258" y1="20907" x2="57258" y2="20907"/>
                        <a14:foregroundMark x1="62500" y1="28967" x2="62500" y2="28967"/>
                        <a14:foregroundMark x1="60081" y1="28967" x2="60081" y2="28967"/>
                        <a14:foregroundMark x1="33065" y1="30479" x2="33065" y2="30479"/>
                        <a14:backgroundMark x1="91935" y1="40554" x2="91935" y2="40554"/>
                        <a14:backgroundMark x1="84677" y1="36020" x2="84677" y2="36020"/>
                        <a14:backgroundMark x1="85081" y1="26196" x2="85081" y2="26196"/>
                      </a14:backgroundRemoval>
                    </a14:imgEffect>
                  </a14:imgLayer>
                </a14:imgProps>
              </a:ext>
            </a:extLst>
          </a:blip>
          <a:stretch>
            <a:fillRect/>
          </a:stretch>
        </p:blipFill>
        <p:spPr>
          <a:xfrm>
            <a:off x="3144608" y="2482891"/>
            <a:ext cx="2381993" cy="3813109"/>
          </a:xfrm>
          <a:prstGeom prst="rect">
            <a:avLst/>
          </a:prstGeom>
        </p:spPr>
      </p:pic>
    </p:spTree>
    <p:extLst>
      <p:ext uri="{BB962C8B-B14F-4D97-AF65-F5344CB8AC3E}">
        <p14:creationId xmlns:p14="http://schemas.microsoft.com/office/powerpoint/2010/main" val="755968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E2A9089D-79AB-62CF-DD29-EC785F857529}"/>
              </a:ext>
            </a:extLst>
          </p:cNvPr>
          <p:cNvSpPr>
            <a:spLocks noGrp="1"/>
          </p:cNvSpPr>
          <p:nvPr>
            <p:ph type="subTitle" idx="1"/>
          </p:nvPr>
        </p:nvSpPr>
        <p:spPr>
          <a:xfrm>
            <a:off x="6347899" y="237744"/>
            <a:ext cx="5487829" cy="6464808"/>
          </a:xfrm>
        </p:spPr>
        <p:txBody>
          <a:bodyPr/>
          <a:lstStyle/>
          <a:p>
            <a:pPr>
              <a:spcAft>
                <a:spcPts val="0"/>
              </a:spcAft>
            </a:pPr>
            <a:r>
              <a:rPr lang="en-GB" sz="2000" b="1" i="1">
                <a:latin typeface="Arial" panose="020B0604020202020204" pitchFamily="34" charset="0"/>
                <a:ea typeface="Calibri" panose="020F0502020204030204" pitchFamily="34" charset="0"/>
                <a:cs typeface="Arial" panose="020B0604020202020204" pitchFamily="34" charset="0"/>
              </a:rPr>
              <a:t>The Investigators </a:t>
            </a:r>
            <a:r>
              <a:rPr lang="en-GB" sz="2000">
                <a:latin typeface="Arial" panose="020B0604020202020204" pitchFamily="34" charset="0"/>
                <a:ea typeface="Calibri" panose="020F0502020204030204" pitchFamily="34" charset="0"/>
                <a:cs typeface="Arial" panose="020B0604020202020204" pitchFamily="34" charset="0"/>
              </a:rPr>
              <a:t>provides learners </a:t>
            </a:r>
            <a:r>
              <a:rPr lang="en-US" sz="2000">
                <a:latin typeface="Arial" panose="020B0604020202020204" pitchFamily="34" charset="0"/>
                <a:ea typeface="Calibri" panose="020F0502020204030204" pitchFamily="34" charset="0"/>
                <a:cs typeface="Arial" panose="020B0604020202020204" pitchFamily="34" charset="0"/>
              </a:rPr>
              <a:t>with an educational experience that improves their ability to critically evaluate information they consume.</a:t>
            </a:r>
          </a:p>
          <a:p>
            <a:pPr>
              <a:spcAft>
                <a:spcPts val="0"/>
              </a:spcAft>
            </a:pPr>
            <a:endParaRPr lang="en-US" sz="2000" b="1">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000">
                <a:effectLst/>
                <a:latin typeface="Arial" panose="020B0604020202020204" pitchFamily="34" charset="0"/>
                <a:ea typeface="Calibri" panose="020F0502020204030204" pitchFamily="34" charset="0"/>
                <a:cs typeface="Arial" panose="020B0604020202020204" pitchFamily="34" charset="0"/>
              </a:rPr>
              <a:t>Through three </a:t>
            </a:r>
            <a:r>
              <a:rPr lang="en-GB" sz="2000">
                <a:latin typeface="Arial" panose="020B0604020202020204" pitchFamily="34" charset="0"/>
                <a:ea typeface="Calibri" panose="020F0502020204030204" pitchFamily="34" charset="0"/>
                <a:cs typeface="Arial" panose="020B0604020202020204" pitchFamily="34" charset="0"/>
              </a:rPr>
              <a:t>scenarios</a:t>
            </a:r>
            <a:r>
              <a:rPr lang="en-GB" sz="2000">
                <a:effectLst/>
                <a:latin typeface="Arial" panose="020B0604020202020204" pitchFamily="34" charset="0"/>
                <a:ea typeface="Calibri" panose="020F0502020204030204" pitchFamily="34" charset="0"/>
                <a:cs typeface="Arial" panose="020B0604020202020204" pitchFamily="34" charset="0"/>
              </a:rPr>
              <a:t>, learners will learn:</a:t>
            </a:r>
          </a:p>
          <a:p>
            <a:endParaRPr lang="en-GB" sz="2000" b="1">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GB" sz="2000" b="1">
                <a:effectLst/>
                <a:latin typeface="Arial" panose="020B0604020202020204" pitchFamily="34" charset="0"/>
                <a:ea typeface="Calibri" panose="020F0502020204030204" pitchFamily="34" charset="0"/>
                <a:cs typeface="Arial" panose="020B0604020202020204" pitchFamily="34" charset="0"/>
              </a:rPr>
              <a:t>Understanding why information may have been created </a:t>
            </a:r>
            <a:r>
              <a:rPr lang="en-GB" sz="2000">
                <a:effectLst/>
                <a:latin typeface="Arial" panose="020B0604020202020204" pitchFamily="34" charset="0"/>
                <a:ea typeface="Calibri" panose="020F0502020204030204" pitchFamily="34" charset="0"/>
                <a:cs typeface="Arial" panose="020B0604020202020204" pitchFamily="34" charset="0"/>
              </a:rPr>
              <a:t>(e.g., for entertainment, to document events, for advertising purposes etc.)</a:t>
            </a:r>
          </a:p>
          <a:p>
            <a:pPr marL="285750" indent="-285750">
              <a:buFont typeface="Arial" panose="020B0604020202020204" pitchFamily="34" charset="0"/>
              <a:buChar char="•"/>
            </a:pPr>
            <a:r>
              <a:rPr lang="en-US" sz="2000" b="1">
                <a:latin typeface="Arial" panose="020B0604020202020204" pitchFamily="34" charset="0"/>
                <a:ea typeface="Calibri" panose="020F0502020204030204" pitchFamily="34" charset="0"/>
                <a:cs typeface="Arial" panose="020B0604020202020204" pitchFamily="34" charset="0"/>
              </a:rPr>
              <a:t>How to spot potentially untrustworthy information </a:t>
            </a:r>
            <a:r>
              <a:rPr lang="en-US" sz="2000">
                <a:latin typeface="Arial" panose="020B0604020202020204" pitchFamily="34" charset="0"/>
                <a:ea typeface="Calibri" panose="020F0502020204030204" pitchFamily="34" charset="0"/>
                <a:cs typeface="Arial" panose="020B0604020202020204" pitchFamily="34" charset="0"/>
              </a:rPr>
              <a:t>(e.g., false cause, cherry-picked information, personal attacks etc.) </a:t>
            </a:r>
          </a:p>
          <a:p>
            <a:pPr marL="285750" indent="-285750">
              <a:buFont typeface="Arial" panose="020B0604020202020204" pitchFamily="34" charset="0"/>
              <a:buChar char="•"/>
            </a:pPr>
            <a:r>
              <a:rPr lang="en-US" sz="2000" b="1">
                <a:latin typeface="Arial" panose="020B0604020202020204" pitchFamily="34" charset="0"/>
                <a:ea typeface="Calibri" panose="020F0502020204030204" pitchFamily="34" charset="0"/>
                <a:cs typeface="Arial" panose="020B0604020202020204" pitchFamily="34" charset="0"/>
              </a:rPr>
              <a:t>What actions they can take when identifying information they don’t trust </a:t>
            </a:r>
            <a:r>
              <a:rPr lang="en-US" sz="2000">
                <a:latin typeface="Arial" panose="020B0604020202020204" pitchFamily="34" charset="0"/>
                <a:ea typeface="Calibri" panose="020F0502020204030204" pitchFamily="34" charset="0"/>
                <a:cs typeface="Arial" panose="020B0604020202020204" pitchFamily="34" charset="0"/>
              </a:rPr>
              <a:t>(e.g., pausing or stopping the sharing of misinformation, validating sources and seeking alternative viewpoints etc.)</a:t>
            </a:r>
            <a:endParaRPr lang="en-GB" sz="2000">
              <a:effectLst/>
              <a:latin typeface="Arial" panose="020B0604020202020204" pitchFamily="34" charset="0"/>
              <a:ea typeface="Calibri" panose="020F050202020403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D31B544-4A84-8F62-881B-6E2255E3C007}"/>
              </a:ext>
            </a:extLst>
          </p:cNvPr>
          <p:cNvSpPr txBox="1"/>
          <p:nvPr/>
        </p:nvSpPr>
        <p:spPr>
          <a:xfrm>
            <a:off x="1397875" y="2616241"/>
            <a:ext cx="3352800" cy="1107996"/>
          </a:xfrm>
          <a:prstGeom prst="rect">
            <a:avLst/>
          </a:prstGeom>
          <a:noFill/>
        </p:spPr>
        <p:txBody>
          <a:bodyPr wrap="square" lIns="0" tIns="0" rIns="0" bIns="0" rtlCol="0">
            <a:spAutoFit/>
          </a:bodyPr>
          <a:lstStyle/>
          <a:p>
            <a:pPr algn="l"/>
            <a:r>
              <a:rPr lang="en-US" sz="3600" b="1">
                <a:solidFill>
                  <a:schemeClr val="bg1"/>
                </a:solidFill>
                <a:latin typeface="Arial" panose="020B0604020202020204" pitchFamily="34" charset="0"/>
                <a:cs typeface="Arial" panose="020B0604020202020204" pitchFamily="34" charset="0"/>
              </a:rPr>
              <a:t>Learning Objectives</a:t>
            </a:r>
          </a:p>
        </p:txBody>
      </p:sp>
    </p:spTree>
    <p:extLst>
      <p:ext uri="{BB962C8B-B14F-4D97-AF65-F5344CB8AC3E}">
        <p14:creationId xmlns:p14="http://schemas.microsoft.com/office/powerpoint/2010/main" val="123833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E2A9089D-79AB-62CF-DD29-EC785F857529}"/>
              </a:ext>
            </a:extLst>
          </p:cNvPr>
          <p:cNvSpPr>
            <a:spLocks noGrp="1"/>
          </p:cNvSpPr>
          <p:nvPr>
            <p:ph type="subTitle" idx="1"/>
          </p:nvPr>
        </p:nvSpPr>
        <p:spPr>
          <a:xfrm>
            <a:off x="6524472" y="1047959"/>
            <a:ext cx="5387951" cy="4762082"/>
          </a:xfrm>
        </p:spPr>
        <p:txBody>
          <a:bodyPr/>
          <a:lstStyle/>
          <a:p>
            <a:pPr algn="l"/>
            <a:r>
              <a:rPr lang="en-US" sz="2000" b="0" i="0">
                <a:solidFill>
                  <a:srgbClr val="374151"/>
                </a:solidFill>
                <a:effectLst/>
                <a:latin typeface="Arial" panose="020B0604020202020204" pitchFamily="34" charset="0"/>
                <a:cs typeface="Arial" panose="020B0604020202020204" pitchFamily="34" charset="0"/>
              </a:rPr>
              <a:t>I will learn why some stories or articles are made, like for fun, to share news, or to sell things.</a:t>
            </a:r>
          </a:p>
          <a:p>
            <a:pPr algn="l">
              <a:buFont typeface="+mj-lt"/>
              <a:buAutoNum type="arabicPeriod"/>
            </a:pPr>
            <a:endParaRPr lang="en-US" sz="2000" b="0" i="0">
              <a:solidFill>
                <a:srgbClr val="374151"/>
              </a:solidFill>
              <a:effectLst/>
              <a:latin typeface="Arial" panose="020B0604020202020204" pitchFamily="34" charset="0"/>
              <a:cs typeface="Arial" panose="020B0604020202020204" pitchFamily="34" charset="0"/>
            </a:endParaRPr>
          </a:p>
          <a:p>
            <a:pPr algn="l"/>
            <a:r>
              <a:rPr lang="en-US" sz="2000" b="0" i="0">
                <a:solidFill>
                  <a:srgbClr val="374151"/>
                </a:solidFill>
                <a:effectLst/>
                <a:latin typeface="Arial" panose="020B0604020202020204" pitchFamily="34" charset="0"/>
                <a:cs typeface="Arial" panose="020B0604020202020204" pitchFamily="34" charset="0"/>
              </a:rPr>
              <a:t>I will find out how to spot information that might not be true, like when only one side of a story is told or when someone is being mean to make a point.</a:t>
            </a:r>
          </a:p>
          <a:p>
            <a:pPr algn="l">
              <a:buFont typeface="+mj-lt"/>
              <a:buAutoNum type="arabicPeriod"/>
            </a:pPr>
            <a:endParaRPr lang="en-US" sz="2000" b="0" i="0">
              <a:solidFill>
                <a:srgbClr val="374151"/>
              </a:solidFill>
              <a:effectLst/>
              <a:latin typeface="Arial" panose="020B0604020202020204" pitchFamily="34" charset="0"/>
              <a:cs typeface="Arial" panose="020B0604020202020204" pitchFamily="34" charset="0"/>
            </a:endParaRPr>
          </a:p>
          <a:p>
            <a:pPr algn="l"/>
            <a:r>
              <a:rPr lang="en-US" sz="2000" b="0" i="0">
                <a:solidFill>
                  <a:srgbClr val="374151"/>
                </a:solidFill>
                <a:effectLst/>
                <a:latin typeface="Arial" panose="020B0604020202020204" pitchFamily="34" charset="0"/>
                <a:cs typeface="Arial" panose="020B0604020202020204" pitchFamily="34" charset="0"/>
              </a:rPr>
              <a:t>I will know what to do when I see something I think might not be true, like waiting before I share it, checking if it's true, or looking for other sides of the story.</a:t>
            </a:r>
          </a:p>
          <a:p>
            <a:endParaRPr lang="en-US"/>
          </a:p>
        </p:txBody>
      </p:sp>
      <p:sp>
        <p:nvSpPr>
          <p:cNvPr id="5" name="TextBox 4">
            <a:extLst>
              <a:ext uri="{FF2B5EF4-FFF2-40B4-BE49-F238E27FC236}">
                <a16:creationId xmlns:a16="http://schemas.microsoft.com/office/drawing/2014/main" id="{ED31B544-4A84-8F62-881B-6E2255E3C007}"/>
              </a:ext>
            </a:extLst>
          </p:cNvPr>
          <p:cNvSpPr txBox="1"/>
          <p:nvPr/>
        </p:nvSpPr>
        <p:spPr>
          <a:xfrm>
            <a:off x="1397875" y="2616241"/>
            <a:ext cx="3352800" cy="553998"/>
          </a:xfrm>
          <a:prstGeom prst="rect">
            <a:avLst/>
          </a:prstGeom>
          <a:noFill/>
        </p:spPr>
        <p:txBody>
          <a:bodyPr wrap="square" lIns="0" tIns="0" rIns="0" bIns="0" rtlCol="0">
            <a:spAutoFit/>
          </a:bodyPr>
          <a:lstStyle/>
          <a:p>
            <a:pPr algn="l"/>
            <a:r>
              <a:rPr lang="en-US" sz="3600" b="1">
                <a:solidFill>
                  <a:schemeClr val="bg1"/>
                </a:solidFill>
                <a:latin typeface="Arial" panose="020B0604020202020204" pitchFamily="34" charset="0"/>
                <a:cs typeface="Arial" panose="020B0604020202020204" pitchFamily="34" charset="0"/>
              </a:rPr>
              <a:t>I will..</a:t>
            </a:r>
          </a:p>
        </p:txBody>
      </p:sp>
      <p:pic>
        <p:nvPicPr>
          <p:cNvPr id="3" name="Picture 2">
            <a:extLst>
              <a:ext uri="{FF2B5EF4-FFF2-40B4-BE49-F238E27FC236}">
                <a16:creationId xmlns:a16="http://schemas.microsoft.com/office/drawing/2014/main" id="{71026547-702D-968A-3099-DC1B8B55D85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275" b="97481" l="8871" r="89113">
                        <a14:foregroundMark x1="10887" y1="7809" x2="10887" y2="7809"/>
                        <a14:foregroundMark x1="41129" y1="3778" x2="41129" y2="3778"/>
                        <a14:foregroundMark x1="58468" y1="3778" x2="58468" y2="3778"/>
                        <a14:foregroundMark x1="56855" y1="23174" x2="56855" y2="23174"/>
                        <a14:foregroundMark x1="50806" y1="19395" x2="50806" y2="19395"/>
                        <a14:foregroundMark x1="32661" y1="13098" x2="32661" y2="13098"/>
                        <a14:foregroundMark x1="44355" y1="12846" x2="44355" y2="12846"/>
                        <a14:foregroundMark x1="44758" y1="14861" x2="44758" y2="14861"/>
                        <a14:foregroundMark x1="50806" y1="14358" x2="50806" y2="14358"/>
                        <a14:foregroundMark x1="55242" y1="13602" x2="55242" y2="13602"/>
                        <a14:foregroundMark x1="60484" y1="14106" x2="60484" y2="14106"/>
                        <a14:foregroundMark x1="63710" y1="14610" x2="63710" y2="14610"/>
                        <a14:foregroundMark x1="19355" y1="14610" x2="19355" y2="14610"/>
                        <a14:foregroundMark x1="13306" y1="14106" x2="13306" y2="14106"/>
                        <a14:foregroundMark x1="47984" y1="19647" x2="47984" y2="19647"/>
                        <a14:foregroundMark x1="39919" y1="20403" x2="39919" y2="20403"/>
                        <a14:foregroundMark x1="41129" y1="20907" x2="41129" y2="20907"/>
                        <a14:foregroundMark x1="44355" y1="18136" x2="44355" y2="18136"/>
                        <a14:foregroundMark x1="44355" y1="17884" x2="48387" y2="25441"/>
                        <a14:foregroundMark x1="26613" y1="29471" x2="26613" y2="29471"/>
                        <a14:foregroundMark x1="20161" y1="29471" x2="20161" y2="29471"/>
                        <a14:foregroundMark x1="13306" y1="29975" x2="13306" y2="29975"/>
                        <a14:foregroundMark x1="47581" y1="28967" x2="47581" y2="28967"/>
                        <a14:foregroundMark x1="51613" y1="29219" x2="51613" y2="29219"/>
                        <a14:foregroundMark x1="56048" y1="28212" x2="56048" y2="28212"/>
                        <a14:foregroundMark x1="63306" y1="90680" x2="63306" y2="90680"/>
                        <a14:foregroundMark x1="52419" y1="86146" x2="52419" y2="86146"/>
                        <a14:foregroundMark x1="86694" y1="41310" x2="86694" y2="41310"/>
                        <a14:foregroundMark x1="53226" y1="86650" x2="56452" y2="93955"/>
                        <a14:foregroundMark x1="64919" y1="97481" x2="64919" y2="97481"/>
                        <a14:foregroundMark x1="62903" y1="20403" x2="62903" y2="20403"/>
                        <a14:foregroundMark x1="57258" y1="20907" x2="57258" y2="20907"/>
                        <a14:foregroundMark x1="62500" y1="28967" x2="62500" y2="28967"/>
                        <a14:foregroundMark x1="60081" y1="28967" x2="60081" y2="28967"/>
                        <a14:foregroundMark x1="33065" y1="30479" x2="33065" y2="30479"/>
                        <a14:backgroundMark x1="91935" y1="40554" x2="91935" y2="40554"/>
                        <a14:backgroundMark x1="84677" y1="36020" x2="84677" y2="36020"/>
                        <a14:backgroundMark x1="85081" y1="26196" x2="85081" y2="26196"/>
                      </a14:backgroundRemoval>
                    </a14:imgEffect>
                  </a14:imgLayer>
                </a14:imgProps>
              </a:ext>
            </a:extLst>
          </a:blip>
          <a:stretch>
            <a:fillRect/>
          </a:stretch>
        </p:blipFill>
        <p:spPr>
          <a:xfrm>
            <a:off x="3144608" y="2482891"/>
            <a:ext cx="2381993" cy="3813109"/>
          </a:xfrm>
          <a:prstGeom prst="rect">
            <a:avLst/>
          </a:prstGeom>
        </p:spPr>
      </p:pic>
    </p:spTree>
    <p:extLst>
      <p:ext uri="{BB962C8B-B14F-4D97-AF65-F5344CB8AC3E}">
        <p14:creationId xmlns:p14="http://schemas.microsoft.com/office/powerpoint/2010/main" val="3435834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E4A08509-5E1E-97DF-E5C9-09D9F9DC694E}"/>
              </a:ext>
            </a:extLst>
          </p:cNvPr>
          <p:cNvSpPr>
            <a:spLocks noGrp="1"/>
          </p:cNvSpPr>
          <p:nvPr>
            <p:ph type="body" sz="quarter" idx="13"/>
          </p:nvPr>
        </p:nvSpPr>
        <p:spPr>
          <a:xfrm>
            <a:off x="603990" y="523958"/>
            <a:ext cx="6309697" cy="775897"/>
          </a:xfrm>
        </p:spPr>
        <p:txBody>
          <a:bodyPr/>
          <a:lstStyle/>
          <a:p>
            <a:r>
              <a:rPr lang="en-US" b="1" dirty="0">
                <a:latin typeface="Noto Sans"/>
                <a:ea typeface="Noto Sans"/>
                <a:cs typeface="Noto Sans"/>
              </a:rPr>
              <a:t>The Investigators!</a:t>
            </a:r>
          </a:p>
        </p:txBody>
      </p:sp>
      <p:sp>
        <p:nvSpPr>
          <p:cNvPr id="7" name="TextBox 6">
            <a:extLst>
              <a:ext uri="{FF2B5EF4-FFF2-40B4-BE49-F238E27FC236}">
                <a16:creationId xmlns:a16="http://schemas.microsoft.com/office/drawing/2014/main" id="{05062A97-A666-9D66-28B2-0C37BFBE27EA}"/>
              </a:ext>
            </a:extLst>
          </p:cNvPr>
          <p:cNvSpPr txBox="1"/>
          <p:nvPr/>
        </p:nvSpPr>
        <p:spPr>
          <a:xfrm>
            <a:off x="6724480" y="1470727"/>
            <a:ext cx="4988984" cy="4524315"/>
          </a:xfrm>
          <a:prstGeom prst="rect">
            <a:avLst/>
          </a:prstGeom>
          <a:noFill/>
        </p:spPr>
        <p:txBody>
          <a:bodyPr wrap="square" rtlCol="0">
            <a:spAutoFit/>
          </a:bodyPr>
          <a:lstStyle/>
          <a:p>
            <a:r>
              <a:rPr lang="en-US" sz="1600">
                <a:solidFill>
                  <a:schemeClr val="bg1">
                    <a:alpha val="99000"/>
                  </a:schemeClr>
                </a:solidFill>
              </a:rPr>
              <a:t>The game is set in a school where the learner is a school website reporter.</a:t>
            </a:r>
          </a:p>
          <a:p>
            <a:endParaRPr lang="en-US" sz="1600">
              <a:solidFill>
                <a:schemeClr val="bg1">
                  <a:alpha val="99000"/>
                </a:schemeClr>
              </a:solidFill>
            </a:endParaRPr>
          </a:p>
          <a:p>
            <a:r>
              <a:rPr lang="en-US" sz="1600" b="1">
                <a:solidFill>
                  <a:schemeClr val="bg1">
                    <a:alpha val="99000"/>
                  </a:schemeClr>
                </a:solidFill>
              </a:rPr>
              <a:t>There are three stories for the learner to report on:</a:t>
            </a:r>
          </a:p>
          <a:p>
            <a:endParaRPr lang="en-US" sz="1600">
              <a:solidFill>
                <a:schemeClr val="bg1">
                  <a:alpha val="99000"/>
                </a:schemeClr>
              </a:solidFill>
            </a:endParaRPr>
          </a:p>
          <a:p>
            <a:pPr marL="285750" indent="-285750">
              <a:buFont typeface="Arial" panose="020B0604020202020204" pitchFamily="34" charset="0"/>
              <a:buChar char="•"/>
            </a:pPr>
            <a:r>
              <a:rPr lang="en-US" sz="1600">
                <a:solidFill>
                  <a:schemeClr val="bg1">
                    <a:alpha val="99000"/>
                  </a:schemeClr>
                </a:solidFill>
              </a:rPr>
              <a:t>Sustainability Score Plummets</a:t>
            </a:r>
          </a:p>
          <a:p>
            <a:pPr marL="285750" indent="-285750">
              <a:buFont typeface="Arial" panose="020B0604020202020204" pitchFamily="34" charset="0"/>
              <a:buChar char="•"/>
            </a:pPr>
            <a:r>
              <a:rPr lang="en-US" sz="1600">
                <a:solidFill>
                  <a:schemeClr val="bg1">
                    <a:alpha val="99000"/>
                  </a:schemeClr>
                </a:solidFill>
              </a:rPr>
              <a:t>New Sport Divides Campus</a:t>
            </a:r>
          </a:p>
          <a:p>
            <a:pPr marL="285750" indent="-285750">
              <a:buFont typeface="Arial" panose="020B0604020202020204" pitchFamily="34" charset="0"/>
              <a:buChar char="•"/>
            </a:pPr>
            <a:r>
              <a:rPr lang="en-US" sz="1600">
                <a:solidFill>
                  <a:schemeClr val="bg1">
                    <a:alpha val="99000"/>
                  </a:schemeClr>
                </a:solidFill>
              </a:rPr>
              <a:t>Electoral Candidate Hacked!</a:t>
            </a:r>
          </a:p>
          <a:p>
            <a:pPr marL="285750" indent="-285750">
              <a:buFont typeface="Arial" panose="020B0604020202020204" pitchFamily="34" charset="0"/>
              <a:buChar char="•"/>
            </a:pPr>
            <a:endParaRPr lang="en-US" sz="1600">
              <a:solidFill>
                <a:schemeClr val="bg1">
                  <a:alpha val="99000"/>
                </a:schemeClr>
              </a:solidFill>
            </a:endParaRPr>
          </a:p>
          <a:p>
            <a:r>
              <a:rPr lang="en-US" sz="1600">
                <a:solidFill>
                  <a:schemeClr val="bg1">
                    <a:alpha val="99000"/>
                  </a:schemeClr>
                </a:solidFill>
              </a:rPr>
              <a:t>The stories can be played through in which ever order is preferred. </a:t>
            </a:r>
          </a:p>
          <a:p>
            <a:endParaRPr lang="en-US" sz="1600">
              <a:solidFill>
                <a:schemeClr val="bg1">
                  <a:alpha val="99000"/>
                </a:schemeClr>
              </a:solidFill>
            </a:endParaRPr>
          </a:p>
          <a:p>
            <a:r>
              <a:rPr lang="en-US" sz="1600">
                <a:solidFill>
                  <a:schemeClr val="bg1">
                    <a:alpha val="99000"/>
                  </a:schemeClr>
                </a:solidFill>
              </a:rPr>
              <a:t>There are accompanying lesson plans and materials that educators can use for each of the three stories as well as an introductory lesson that can be used pre-game to introduce learners to key themes before they begin game play. </a:t>
            </a:r>
          </a:p>
          <a:p>
            <a:endParaRPr lang="en-US" sz="1600">
              <a:solidFill>
                <a:schemeClr val="bg1">
                  <a:alpha val="99000"/>
                </a:schemeClr>
              </a:solidFill>
            </a:endParaRPr>
          </a:p>
        </p:txBody>
      </p:sp>
      <p:pic>
        <p:nvPicPr>
          <p:cNvPr id="3" name="Picture 2" descr="A screenshot of a video game&#10;&#10;Description automatically generated">
            <a:extLst>
              <a:ext uri="{FF2B5EF4-FFF2-40B4-BE49-F238E27FC236}">
                <a16:creationId xmlns:a16="http://schemas.microsoft.com/office/drawing/2014/main" id="{2C7A4534-8BC8-CA02-72AB-7C3691E0E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272" y="1470727"/>
            <a:ext cx="6058900" cy="3916545"/>
          </a:xfrm>
          <a:prstGeom prst="rect">
            <a:avLst/>
          </a:prstGeom>
        </p:spPr>
      </p:pic>
    </p:spTree>
    <p:extLst>
      <p:ext uri="{BB962C8B-B14F-4D97-AF65-F5344CB8AC3E}">
        <p14:creationId xmlns:p14="http://schemas.microsoft.com/office/powerpoint/2010/main" val="84271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uilding with trees and a parking lot&#10;&#10;Description automatically generated">
            <a:extLst>
              <a:ext uri="{FF2B5EF4-FFF2-40B4-BE49-F238E27FC236}">
                <a16:creationId xmlns:a16="http://schemas.microsoft.com/office/drawing/2014/main" id="{9526E4CC-14EB-92F3-74AC-319289B72FE7}"/>
              </a:ext>
            </a:extLst>
          </p:cNvPr>
          <p:cNvPicPr>
            <a:picLocks noChangeAspect="1"/>
          </p:cNvPicPr>
          <p:nvPr/>
        </p:nvPicPr>
        <p:blipFill rotWithShape="1">
          <a:blip r:embed="rId2">
            <a:extLst>
              <a:ext uri="{28A0092B-C50C-407E-A947-70E740481C1C}">
                <a14:useLocalDpi xmlns:a14="http://schemas.microsoft.com/office/drawing/2010/main" val="0"/>
              </a:ext>
            </a:extLst>
          </a:blip>
          <a:srcRect l="29829" r="13879" b="-2"/>
          <a:stretch/>
        </p:blipFill>
        <p:spPr>
          <a:xfrm>
            <a:off x="6336541" y="934605"/>
            <a:ext cx="5565636" cy="4721225"/>
          </a:xfrm>
          <a:prstGeom prst="rect">
            <a:avLst/>
          </a:prstGeom>
          <a:noFill/>
        </p:spPr>
      </p:pic>
      <p:sp>
        <p:nvSpPr>
          <p:cNvPr id="19" name="Title 2">
            <a:extLst>
              <a:ext uri="{FF2B5EF4-FFF2-40B4-BE49-F238E27FC236}">
                <a16:creationId xmlns:a16="http://schemas.microsoft.com/office/drawing/2014/main" id="{13221ADF-23E8-1933-4D93-8E8D1CCCC714}"/>
              </a:ext>
            </a:extLst>
          </p:cNvPr>
          <p:cNvSpPr>
            <a:spLocks noGrp="1"/>
          </p:cNvSpPr>
          <p:nvPr>
            <p:ph type="title"/>
          </p:nvPr>
        </p:nvSpPr>
        <p:spPr>
          <a:xfrm>
            <a:off x="872159" y="516185"/>
            <a:ext cx="3865439" cy="849463"/>
          </a:xfrm>
        </p:spPr>
        <p:txBody>
          <a:bodyPr/>
          <a:lstStyle/>
          <a:p>
            <a:r>
              <a:rPr lang="en-US" sz="4800" b="1" dirty="0">
                <a:latin typeface="Noto Sans" panose="020B0502040504020204" pitchFamily="34" charset="0"/>
                <a:ea typeface="Noto Sans" panose="020B0502040504020204" pitchFamily="34" charset="0"/>
                <a:cs typeface="Noto Sans" panose="020B0502040504020204" pitchFamily="34" charset="0"/>
              </a:rPr>
              <a:t>GAME PLAY</a:t>
            </a:r>
          </a:p>
        </p:txBody>
      </p:sp>
      <p:sp>
        <p:nvSpPr>
          <p:cNvPr id="9" name="TextBox 8">
            <a:extLst>
              <a:ext uri="{FF2B5EF4-FFF2-40B4-BE49-F238E27FC236}">
                <a16:creationId xmlns:a16="http://schemas.microsoft.com/office/drawing/2014/main" id="{CCD6F988-8321-B709-747A-F00968B68D54}"/>
              </a:ext>
            </a:extLst>
          </p:cNvPr>
          <p:cNvSpPr txBox="1"/>
          <p:nvPr/>
        </p:nvSpPr>
        <p:spPr>
          <a:xfrm>
            <a:off x="435189" y="1628170"/>
            <a:ext cx="5267739"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solidFill>
                  <a:schemeClr val="tx1">
                    <a:alpha val="99000"/>
                  </a:schemeClr>
                </a:solidFill>
              </a:rPr>
              <a:t>Each of the three stories will take the learner to different locations in the school.</a:t>
            </a:r>
          </a:p>
          <a:p>
            <a:pPr marL="285750" indent="-285750">
              <a:buFont typeface="Arial" panose="020B0604020202020204" pitchFamily="34" charset="0"/>
              <a:buChar char="•"/>
            </a:pPr>
            <a:endParaRPr lang="en-US" sz="1600">
              <a:solidFill>
                <a:schemeClr val="tx1">
                  <a:alpha val="99000"/>
                </a:schemeClr>
              </a:solidFill>
            </a:endParaRPr>
          </a:p>
          <a:p>
            <a:pPr marL="285750" indent="-285750">
              <a:buFont typeface="Arial" panose="020B0604020202020204" pitchFamily="34" charset="0"/>
              <a:buChar char="•"/>
            </a:pPr>
            <a:r>
              <a:rPr lang="en-US" sz="1600">
                <a:solidFill>
                  <a:schemeClr val="tx1">
                    <a:alpha val="99000"/>
                  </a:schemeClr>
                </a:solidFill>
              </a:rPr>
              <a:t>For some of the stories the learner will visit new locations, but the majority takes place here.</a:t>
            </a:r>
          </a:p>
          <a:p>
            <a:pPr marL="285750" indent="-285750">
              <a:buFont typeface="Arial" panose="020B0604020202020204" pitchFamily="34" charset="0"/>
              <a:buChar char="•"/>
            </a:pPr>
            <a:endParaRPr lang="en-US" sz="1600">
              <a:solidFill>
                <a:schemeClr val="tx1">
                  <a:alpha val="99000"/>
                </a:schemeClr>
              </a:solidFill>
            </a:endParaRPr>
          </a:p>
          <a:p>
            <a:pPr marL="285750" indent="-285750">
              <a:buFont typeface="Arial" panose="020B0604020202020204" pitchFamily="34" charset="0"/>
              <a:buChar char="•"/>
            </a:pPr>
            <a:r>
              <a:rPr lang="en-US" sz="1600">
                <a:solidFill>
                  <a:schemeClr val="tx1">
                    <a:alpha val="99000"/>
                  </a:schemeClr>
                </a:solidFill>
              </a:rPr>
              <a:t>There are many NPCs (non-learner characters) for the learner to interview.</a:t>
            </a:r>
          </a:p>
          <a:p>
            <a:pPr marL="285750" indent="-285750">
              <a:buFont typeface="Arial" panose="020B0604020202020204" pitchFamily="34" charset="0"/>
              <a:buChar char="•"/>
            </a:pPr>
            <a:endParaRPr lang="en-US" sz="1600">
              <a:solidFill>
                <a:schemeClr val="tx1">
                  <a:alpha val="99000"/>
                </a:schemeClr>
              </a:solidFill>
            </a:endParaRPr>
          </a:p>
          <a:p>
            <a:pPr marL="285750" indent="-285750">
              <a:buFont typeface="Arial" panose="020B0604020202020204" pitchFamily="34" charset="0"/>
              <a:buChar char="•"/>
            </a:pPr>
            <a:r>
              <a:rPr lang="en-US" sz="1600">
                <a:solidFill>
                  <a:schemeClr val="tx1">
                    <a:alpha val="99000"/>
                  </a:schemeClr>
                </a:solidFill>
              </a:rPr>
              <a:t>The learner will be in the role of a student reporter for their school's website.</a:t>
            </a:r>
          </a:p>
          <a:p>
            <a:pPr marL="285750" indent="-285750">
              <a:buFont typeface="Arial" panose="020B0604020202020204" pitchFamily="34" charset="0"/>
              <a:buChar char="•"/>
            </a:pPr>
            <a:endParaRPr lang="en-US" sz="1600">
              <a:solidFill>
                <a:schemeClr val="tx1">
                  <a:alpha val="99000"/>
                </a:schemeClr>
              </a:solidFill>
            </a:endParaRPr>
          </a:p>
          <a:p>
            <a:pPr marL="285750" indent="-285750">
              <a:buFont typeface="Arial" panose="020B0604020202020204" pitchFamily="34" charset="0"/>
              <a:buChar char="•"/>
            </a:pPr>
            <a:r>
              <a:rPr lang="en-US" sz="1600">
                <a:solidFill>
                  <a:schemeClr val="tx1">
                    <a:alpha val="99000"/>
                  </a:schemeClr>
                </a:solidFill>
              </a:rPr>
              <a:t>Each story is different, and it is up to the learner to break the case wide open!</a:t>
            </a:r>
          </a:p>
        </p:txBody>
      </p:sp>
      <p:pic>
        <p:nvPicPr>
          <p:cNvPr id="2" name="Picture 1">
            <a:extLst>
              <a:ext uri="{FF2B5EF4-FFF2-40B4-BE49-F238E27FC236}">
                <a16:creationId xmlns:a16="http://schemas.microsoft.com/office/drawing/2014/main" id="{81E06BB8-BA34-EE9E-3A3F-3585BC555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427" y="6087289"/>
            <a:ext cx="1945369" cy="705625"/>
          </a:xfrm>
          <a:prstGeom prst="rect">
            <a:avLst/>
          </a:prstGeom>
        </p:spPr>
      </p:pic>
    </p:spTree>
    <p:extLst>
      <p:ext uri="{BB962C8B-B14F-4D97-AF65-F5344CB8AC3E}">
        <p14:creationId xmlns:p14="http://schemas.microsoft.com/office/powerpoint/2010/main" val="238971768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13221ADF-23E8-1933-4D93-8E8D1CCCC714}"/>
              </a:ext>
            </a:extLst>
          </p:cNvPr>
          <p:cNvSpPr>
            <a:spLocks noGrp="1"/>
          </p:cNvSpPr>
          <p:nvPr>
            <p:ph type="title"/>
          </p:nvPr>
        </p:nvSpPr>
        <p:spPr>
          <a:xfrm>
            <a:off x="925737" y="390572"/>
            <a:ext cx="3865439" cy="1659685"/>
          </a:xfrm>
        </p:spPr>
        <p:txBody>
          <a:bodyPr/>
          <a:lstStyle/>
          <a:p>
            <a:r>
              <a:rPr lang="en-US" sz="4800" b="1" dirty="0">
                <a:latin typeface="Noto Sans_MSFontService"/>
              </a:rPr>
              <a:t>GAME PLAY</a:t>
            </a:r>
            <a:endParaRPr lang="en-US" sz="4800" dirty="0">
              <a:latin typeface="Noto Sans_MSFontService"/>
            </a:endParaRPr>
          </a:p>
          <a:p>
            <a:endParaRPr lang="en-US" sz="5850" dirty="0"/>
          </a:p>
        </p:txBody>
      </p:sp>
      <p:grpSp>
        <p:nvGrpSpPr>
          <p:cNvPr id="12" name="Group 11">
            <a:extLst>
              <a:ext uri="{FF2B5EF4-FFF2-40B4-BE49-F238E27FC236}">
                <a16:creationId xmlns:a16="http://schemas.microsoft.com/office/drawing/2014/main" id="{3E62C64D-0A9F-46A7-AEF2-6893459A42CE}"/>
              </a:ext>
            </a:extLst>
          </p:cNvPr>
          <p:cNvGrpSpPr/>
          <p:nvPr/>
        </p:nvGrpSpPr>
        <p:grpSpPr>
          <a:xfrm>
            <a:off x="0" y="6144061"/>
            <a:ext cx="12188825" cy="713939"/>
            <a:chOff x="0" y="6144061"/>
            <a:chExt cx="12188825" cy="713939"/>
          </a:xfrm>
        </p:grpSpPr>
        <p:pic>
          <p:nvPicPr>
            <p:cNvPr id="13" name="Picture 12">
              <a:extLst>
                <a:ext uri="{FF2B5EF4-FFF2-40B4-BE49-F238E27FC236}">
                  <a16:creationId xmlns:a16="http://schemas.microsoft.com/office/drawing/2014/main" id="{888592EF-3FEE-45CE-8D41-8992CE1C6AD7}"/>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t="85942"/>
            <a:stretch/>
          </p:blipFill>
          <p:spPr>
            <a:xfrm>
              <a:off x="0" y="6144061"/>
              <a:ext cx="12188825" cy="713939"/>
            </a:xfrm>
            <a:prstGeom prst="rect">
              <a:avLst/>
            </a:prstGeom>
            <a:ln>
              <a:solidFill>
                <a:schemeClr val="accent6"/>
              </a:solidFill>
            </a:ln>
          </p:spPr>
        </p:pic>
        <p:pic>
          <p:nvPicPr>
            <p:cNvPr id="14" name="Picture 13">
              <a:extLst>
                <a:ext uri="{FF2B5EF4-FFF2-40B4-BE49-F238E27FC236}">
                  <a16:creationId xmlns:a16="http://schemas.microsoft.com/office/drawing/2014/main" id="{9478923E-02DB-4B20-87AE-BF75652BA5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1208" y="6316257"/>
              <a:ext cx="1531112" cy="370688"/>
            </a:xfrm>
            <a:prstGeom prst="rect">
              <a:avLst/>
            </a:prstGeom>
          </p:spPr>
        </p:pic>
      </p:grpSp>
      <p:sp>
        <p:nvSpPr>
          <p:cNvPr id="9" name="TextBox 8">
            <a:extLst>
              <a:ext uri="{FF2B5EF4-FFF2-40B4-BE49-F238E27FC236}">
                <a16:creationId xmlns:a16="http://schemas.microsoft.com/office/drawing/2014/main" id="{CCD6F988-8321-B709-747A-F00968B68D54}"/>
              </a:ext>
            </a:extLst>
          </p:cNvPr>
          <p:cNvSpPr txBox="1"/>
          <p:nvPr/>
        </p:nvSpPr>
        <p:spPr>
          <a:xfrm>
            <a:off x="5998524" y="1190815"/>
            <a:ext cx="5267739" cy="4647426"/>
          </a:xfrm>
          <a:prstGeom prst="rect">
            <a:avLst/>
          </a:prstGeom>
          <a:noFill/>
        </p:spPr>
        <p:txBody>
          <a:bodyPr wrap="square" lIns="91440" tIns="45720" rIns="91440" bIns="45720" rtlCol="0" anchor="t">
            <a:spAutoFit/>
          </a:bodyPr>
          <a:lstStyle/>
          <a:p>
            <a:r>
              <a:rPr lang="en-US" sz="2000" b="1">
                <a:solidFill>
                  <a:schemeClr val="bg1">
                    <a:alpha val="99000"/>
                  </a:schemeClr>
                </a:solidFill>
              </a:rPr>
              <a:t>How to submit a story!</a:t>
            </a:r>
            <a:endParaRPr lang="en-US" sz="2000" b="1">
              <a:solidFill>
                <a:schemeClr val="tx1">
                  <a:alpha val="99000"/>
                </a:schemeClr>
              </a:solidFill>
            </a:endParaRPr>
          </a:p>
          <a:p>
            <a:endParaRPr lang="en-US" sz="2000" b="1">
              <a:solidFill>
                <a:schemeClr val="tx1">
                  <a:alpha val="99000"/>
                </a:schemeClr>
              </a:solidFill>
            </a:endParaRPr>
          </a:p>
          <a:p>
            <a:pPr marL="285750" indent="-285750">
              <a:buFont typeface="Arial" panose="020B0604020202020204" pitchFamily="34" charset="0"/>
              <a:buChar char="•"/>
            </a:pPr>
            <a:r>
              <a:rPr lang="en-US" sz="1600">
                <a:solidFill>
                  <a:schemeClr val="tx1">
                    <a:alpha val="99000"/>
                  </a:schemeClr>
                </a:solidFill>
              </a:rPr>
              <a:t>When the learner first arrives at the high school, they will be greeted by Joe who will give them a story of theirs that he proofread. </a:t>
            </a:r>
          </a:p>
          <a:p>
            <a:endParaRPr lang="en-US" sz="1600">
              <a:solidFill>
                <a:schemeClr val="tx1">
                  <a:alpha val="99000"/>
                </a:schemeClr>
              </a:solidFill>
            </a:endParaRPr>
          </a:p>
          <a:p>
            <a:pPr marL="285750" indent="-285750">
              <a:buFont typeface="Arial" panose="020B0604020202020204" pitchFamily="34" charset="0"/>
              <a:buChar char="•"/>
            </a:pPr>
            <a:r>
              <a:rPr lang="en-US" sz="1600">
                <a:solidFill>
                  <a:schemeClr val="tx1">
                    <a:alpha val="99000"/>
                  </a:schemeClr>
                </a:solidFill>
              </a:rPr>
              <a:t>The learner will then head into the editor’s office, speak to Paris, and she will ask the learner if they are ready to hand in their article. </a:t>
            </a:r>
            <a:br>
              <a:rPr lang="en-US" sz="1600">
                <a:solidFill>
                  <a:schemeClr val="tx1">
                    <a:alpha val="99000"/>
                  </a:schemeClr>
                </a:solidFill>
              </a:rPr>
            </a:br>
            <a:endParaRPr lang="en-US" sz="1600">
              <a:solidFill>
                <a:schemeClr val="tx1">
                  <a:alpha val="99000"/>
                </a:schemeClr>
              </a:solidFill>
            </a:endParaRPr>
          </a:p>
          <a:p>
            <a:pPr marL="285750" indent="-285750">
              <a:buFont typeface="Arial" panose="020B0604020202020204" pitchFamily="34" charset="0"/>
              <a:buChar char="•"/>
            </a:pPr>
            <a:r>
              <a:rPr lang="en-US" sz="1600">
                <a:solidFill>
                  <a:schemeClr val="tx1">
                    <a:alpha val="99000"/>
                  </a:schemeClr>
                </a:solidFill>
              </a:rPr>
              <a:t>They can then take it to the Report-O-Tron 3000 (pictured here). This machine will give them the finished article. The learner then takes that article and places it on one of the available easels in the room to see it!</a:t>
            </a:r>
          </a:p>
          <a:p>
            <a:pPr marL="285750" indent="-285750">
              <a:buFont typeface="Arial" panose="020B0604020202020204" pitchFamily="34" charset="0"/>
              <a:buChar char="•"/>
            </a:pPr>
            <a:endParaRPr lang="en-US" sz="1600">
              <a:solidFill>
                <a:schemeClr val="tx1">
                  <a:alpha val="99000"/>
                </a:schemeClr>
              </a:solidFill>
            </a:endParaRPr>
          </a:p>
          <a:p>
            <a:pPr marL="285750" indent="-285750">
              <a:buFont typeface="Arial" panose="020B0604020202020204" pitchFamily="34" charset="0"/>
              <a:buChar char="•"/>
            </a:pPr>
            <a:r>
              <a:rPr lang="en-US" sz="1600">
                <a:solidFill>
                  <a:schemeClr val="tx1">
                    <a:alpha val="99000"/>
                  </a:schemeClr>
                </a:solidFill>
              </a:rPr>
              <a:t>The learner will be doing this at the end of each story, so the first is just a tutorial, for practice.</a:t>
            </a:r>
          </a:p>
          <a:p>
            <a:pPr marL="285750" indent="-285750">
              <a:buFont typeface="Arial" panose="020B0604020202020204" pitchFamily="34" charset="0"/>
              <a:buChar char="•"/>
            </a:pPr>
            <a:endParaRPr lang="en-US" sz="1600">
              <a:solidFill>
                <a:schemeClr val="tx1">
                  <a:alpha val="99000"/>
                </a:schemeClr>
              </a:solidFill>
            </a:endParaRPr>
          </a:p>
        </p:txBody>
      </p:sp>
      <p:pic>
        <p:nvPicPr>
          <p:cNvPr id="4" name="Picture 3" descr="A video game screen shot of a computer&#10;&#10;Description automatically generated">
            <a:extLst>
              <a:ext uri="{FF2B5EF4-FFF2-40B4-BE49-F238E27FC236}">
                <a16:creationId xmlns:a16="http://schemas.microsoft.com/office/drawing/2014/main" id="{10C804F7-EE1F-FEF5-BB00-EE672767F5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424" y="1800028"/>
            <a:ext cx="5304667" cy="3429000"/>
          </a:xfrm>
          <a:prstGeom prst="rect">
            <a:avLst/>
          </a:prstGeom>
        </p:spPr>
      </p:pic>
    </p:spTree>
    <p:extLst>
      <p:ext uri="{BB962C8B-B14F-4D97-AF65-F5344CB8AC3E}">
        <p14:creationId xmlns:p14="http://schemas.microsoft.com/office/powerpoint/2010/main" val="73857810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13221ADF-23E8-1933-4D93-8E8D1CCCC714}"/>
              </a:ext>
            </a:extLst>
          </p:cNvPr>
          <p:cNvSpPr>
            <a:spLocks noGrp="1"/>
          </p:cNvSpPr>
          <p:nvPr>
            <p:ph type="title"/>
          </p:nvPr>
        </p:nvSpPr>
        <p:spPr>
          <a:xfrm>
            <a:off x="171008" y="126554"/>
            <a:ext cx="3865439" cy="849463"/>
          </a:xfrm>
        </p:spPr>
        <p:txBody>
          <a:bodyPr/>
          <a:lstStyle/>
          <a:p>
            <a:r>
              <a:rPr lang="en-US" sz="4800" b="1" dirty="0">
                <a:latin typeface="Noto Sans" panose="020B0502040504020204" pitchFamily="34" charset="0"/>
                <a:ea typeface="Noto Sans" panose="020B0502040504020204" pitchFamily="34" charset="0"/>
                <a:cs typeface="Noto Sans" panose="020B0502040504020204" pitchFamily="34" charset="0"/>
              </a:rPr>
              <a:t>GAME PLAY</a:t>
            </a:r>
          </a:p>
        </p:txBody>
      </p:sp>
      <p:sp>
        <p:nvSpPr>
          <p:cNvPr id="9" name="TextBox 8">
            <a:extLst>
              <a:ext uri="{FF2B5EF4-FFF2-40B4-BE49-F238E27FC236}">
                <a16:creationId xmlns:a16="http://schemas.microsoft.com/office/drawing/2014/main" id="{CCD6F988-8321-B709-747A-F00968B68D54}"/>
              </a:ext>
            </a:extLst>
          </p:cNvPr>
          <p:cNvSpPr txBox="1"/>
          <p:nvPr/>
        </p:nvSpPr>
        <p:spPr>
          <a:xfrm>
            <a:off x="171008" y="902111"/>
            <a:ext cx="5267739" cy="5539978"/>
          </a:xfrm>
          <a:prstGeom prst="rect">
            <a:avLst/>
          </a:prstGeom>
          <a:noFill/>
        </p:spPr>
        <p:txBody>
          <a:bodyPr wrap="square" rtlCol="0">
            <a:spAutoFit/>
          </a:bodyPr>
          <a:lstStyle/>
          <a:p>
            <a:r>
              <a:rPr lang="en-US" sz="2000" b="1" dirty="0">
                <a:solidFill>
                  <a:schemeClr val="tx1">
                    <a:alpha val="99000"/>
                  </a:schemeClr>
                </a:solidFill>
              </a:rPr>
              <a:t>How to start each story</a:t>
            </a:r>
          </a:p>
          <a:p>
            <a:endParaRPr lang="en-US" sz="2000" b="1" dirty="0">
              <a:solidFill>
                <a:schemeClr val="tx1">
                  <a:alpha val="99000"/>
                </a:schemeClr>
              </a:solidFill>
            </a:endParaRPr>
          </a:p>
          <a:p>
            <a:pPr marL="285750" indent="-285750" algn="l">
              <a:spcBef>
                <a:spcPts val="1200"/>
              </a:spcBef>
              <a:spcAft>
                <a:spcPts val="1200"/>
              </a:spcAft>
              <a:buFont typeface="Arial" panose="020B0604020202020204" pitchFamily="34" charset="0"/>
              <a:buChar char="•"/>
            </a:pPr>
            <a:r>
              <a:rPr lang="en-US" b="0" i="0" dirty="0">
                <a:effectLst/>
                <a:latin typeface="Arial" panose="020B0604020202020204" pitchFamily="34" charset="0"/>
                <a:cs typeface="Arial" panose="020B0604020202020204" pitchFamily="34" charset="0"/>
              </a:rPr>
              <a:t>After submitting Joe's story, learners can start a new one.</a:t>
            </a:r>
          </a:p>
          <a:p>
            <a:pPr marL="285750" indent="-285750" algn="l">
              <a:spcBef>
                <a:spcPts val="1200"/>
              </a:spcBef>
              <a:spcAft>
                <a:spcPts val="1200"/>
              </a:spcAft>
              <a:buFont typeface="Arial" panose="020B0604020202020204" pitchFamily="34" charset="0"/>
              <a:buChar char="•"/>
            </a:pPr>
            <a:r>
              <a:rPr lang="en-US" b="0" i="0" dirty="0">
                <a:effectLst/>
                <a:latin typeface="Arial" panose="020B0604020202020204" pitchFamily="34" charset="0"/>
                <a:cs typeface="Arial" panose="020B0604020202020204" pitchFamily="34" charset="0"/>
              </a:rPr>
              <a:t>Choose a story by selecting Sam (sustainability), Yas (sport), or </a:t>
            </a:r>
            <a:r>
              <a:rPr lang="en-US" b="0" i="0" dirty="0" err="1">
                <a:effectLst/>
                <a:latin typeface="Arial" panose="020B0604020202020204" pitchFamily="34" charset="0"/>
                <a:cs typeface="Arial" panose="020B0604020202020204" pitchFamily="34" charset="0"/>
              </a:rPr>
              <a:t>Riz</a:t>
            </a:r>
            <a:r>
              <a:rPr lang="en-US" b="0" i="0" dirty="0">
                <a:effectLst/>
                <a:latin typeface="Arial" panose="020B0604020202020204" pitchFamily="34" charset="0"/>
                <a:cs typeface="Arial" panose="020B0604020202020204" pitchFamily="34" charset="0"/>
              </a:rPr>
              <a:t> (hacking) in the room.</a:t>
            </a:r>
          </a:p>
          <a:p>
            <a:pPr marL="285750" indent="-285750" algn="l">
              <a:spcBef>
                <a:spcPts val="1200"/>
              </a:spcBef>
              <a:spcAft>
                <a:spcPts val="1200"/>
              </a:spcAft>
              <a:buFont typeface="Arial" panose="020B0604020202020204" pitchFamily="34" charset="0"/>
              <a:buChar char="•"/>
            </a:pPr>
            <a:r>
              <a:rPr lang="en-US" b="0" i="0" dirty="0">
                <a:effectLst/>
                <a:latin typeface="Arial" panose="020B0604020202020204" pitchFamily="34" charset="0"/>
                <a:cs typeface="Arial" panose="020B0604020202020204" pitchFamily="34" charset="0"/>
              </a:rPr>
              <a:t>Click on the chosen story NPC or Paris for additional details.</a:t>
            </a:r>
          </a:p>
          <a:p>
            <a:pPr marL="285750" indent="-285750" algn="l">
              <a:spcBef>
                <a:spcPts val="1200"/>
              </a:spcBef>
              <a:spcAft>
                <a:spcPts val="1200"/>
              </a:spcAft>
              <a:buFont typeface="Arial" panose="020B0604020202020204" pitchFamily="34" charset="0"/>
              <a:buChar char="•"/>
            </a:pPr>
            <a:r>
              <a:rPr lang="en-US" b="0" i="0" dirty="0">
                <a:effectLst/>
                <a:latin typeface="Arial" panose="020B0604020202020204" pitchFamily="34" charset="0"/>
                <a:cs typeface="Arial" panose="020B0604020202020204" pitchFamily="34" charset="0"/>
              </a:rPr>
              <a:t>Learners have a cell phone and a reporter's note in their inventory for guidance.</a:t>
            </a:r>
          </a:p>
          <a:p>
            <a:pPr marL="285750" indent="-285750" algn="l">
              <a:spcBef>
                <a:spcPts val="1200"/>
              </a:spcBef>
              <a:spcAft>
                <a:spcPts val="1200"/>
              </a:spcAft>
              <a:buFont typeface="Arial" panose="020B0604020202020204" pitchFamily="34" charset="0"/>
              <a:buChar char="•"/>
            </a:pPr>
            <a:r>
              <a:rPr lang="en-US" b="0" i="0" dirty="0">
                <a:effectLst/>
                <a:latin typeface="Arial" panose="020B0604020202020204" pitchFamily="34" charset="0"/>
                <a:cs typeface="Arial" panose="020B0604020202020204" pitchFamily="34" charset="0"/>
              </a:rPr>
              <a:t>The cell phone will provide periodic updates throughout the story.</a:t>
            </a:r>
          </a:p>
          <a:p>
            <a:pPr marL="285750" indent="-285750">
              <a:buFont typeface="Arial" panose="020B0604020202020204" pitchFamily="34" charset="0"/>
              <a:buChar char="•"/>
            </a:pPr>
            <a:endParaRPr lang="en-US" sz="1600" dirty="0">
              <a:solidFill>
                <a:schemeClr val="tx1">
                  <a:alpha val="99000"/>
                </a:schemeClr>
              </a:solidFill>
            </a:endParaRPr>
          </a:p>
        </p:txBody>
      </p:sp>
      <p:pic>
        <p:nvPicPr>
          <p:cNvPr id="3" name="Picture 2" descr="A video game of people sitting at a table&#10;&#10;Description automatically generated">
            <a:extLst>
              <a:ext uri="{FF2B5EF4-FFF2-40B4-BE49-F238E27FC236}">
                <a16:creationId xmlns:a16="http://schemas.microsoft.com/office/drawing/2014/main" id="{1CF4EA64-E999-80E2-0F35-E9A6085059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8360" y="1060057"/>
            <a:ext cx="6442632" cy="4345160"/>
          </a:xfrm>
          <a:prstGeom prst="rect">
            <a:avLst/>
          </a:prstGeom>
        </p:spPr>
      </p:pic>
      <p:pic>
        <p:nvPicPr>
          <p:cNvPr id="2" name="Picture 1">
            <a:extLst>
              <a:ext uri="{FF2B5EF4-FFF2-40B4-BE49-F238E27FC236}">
                <a16:creationId xmlns:a16="http://schemas.microsoft.com/office/drawing/2014/main" id="{7B0100A6-4F70-E7A9-C0F0-BEC719A1F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427" y="6087289"/>
            <a:ext cx="1945369" cy="705625"/>
          </a:xfrm>
          <a:prstGeom prst="rect">
            <a:avLst/>
          </a:prstGeom>
        </p:spPr>
      </p:pic>
    </p:spTree>
    <p:extLst>
      <p:ext uri="{BB962C8B-B14F-4D97-AF65-F5344CB8AC3E}">
        <p14:creationId xmlns:p14="http://schemas.microsoft.com/office/powerpoint/2010/main" val="354172666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13221ADF-23E8-1933-4D93-8E8D1CCCC714}"/>
              </a:ext>
            </a:extLst>
          </p:cNvPr>
          <p:cNvSpPr>
            <a:spLocks noGrp="1"/>
          </p:cNvSpPr>
          <p:nvPr>
            <p:ph type="title"/>
          </p:nvPr>
        </p:nvSpPr>
        <p:spPr>
          <a:xfrm>
            <a:off x="594037" y="516185"/>
            <a:ext cx="3865439" cy="849463"/>
          </a:xfrm>
        </p:spPr>
        <p:txBody>
          <a:bodyPr/>
          <a:lstStyle/>
          <a:p>
            <a:r>
              <a:rPr lang="en-US" sz="4800" b="1" dirty="0">
                <a:latin typeface="Noto Sans" panose="020B0502040504020204" pitchFamily="34" charset="0"/>
                <a:ea typeface="Noto Sans" panose="020B0502040504020204" pitchFamily="34" charset="0"/>
                <a:cs typeface="Noto Sans" panose="020B0502040504020204" pitchFamily="34" charset="0"/>
              </a:rPr>
              <a:t>GAME PLAY</a:t>
            </a:r>
          </a:p>
        </p:txBody>
      </p:sp>
      <p:sp>
        <p:nvSpPr>
          <p:cNvPr id="9" name="TextBox 8">
            <a:extLst>
              <a:ext uri="{FF2B5EF4-FFF2-40B4-BE49-F238E27FC236}">
                <a16:creationId xmlns:a16="http://schemas.microsoft.com/office/drawing/2014/main" id="{CCD6F988-8321-B709-747A-F00968B68D54}"/>
              </a:ext>
            </a:extLst>
          </p:cNvPr>
          <p:cNvSpPr txBox="1"/>
          <p:nvPr/>
        </p:nvSpPr>
        <p:spPr>
          <a:xfrm>
            <a:off x="4824615" y="889843"/>
            <a:ext cx="7077456" cy="5078313"/>
          </a:xfrm>
          <a:prstGeom prst="rect">
            <a:avLst/>
          </a:prstGeom>
          <a:noFill/>
        </p:spPr>
        <p:txBody>
          <a:bodyPr wrap="square" rtlCol="0">
            <a:spAutoFit/>
          </a:bodyPr>
          <a:lstStyle/>
          <a:p>
            <a:r>
              <a:rPr lang="en-US" sz="1600" b="1">
                <a:solidFill>
                  <a:schemeClr val="tx1">
                    <a:alpha val="99000"/>
                  </a:schemeClr>
                </a:solidFill>
                <a:latin typeface="Arial" panose="020B0604020202020204" pitchFamily="34" charset="0"/>
                <a:cs typeface="Arial" panose="020B0604020202020204" pitchFamily="34" charset="0"/>
              </a:rPr>
              <a:t>Exploring Story 1 - Sustainability</a:t>
            </a:r>
          </a:p>
          <a:p>
            <a:endParaRPr lang="en-US" sz="1600" b="1">
              <a:solidFill>
                <a:schemeClr val="tx1">
                  <a:alpha val="99000"/>
                </a:schemeClr>
              </a:solidFill>
              <a:latin typeface="Arial" panose="020B0604020202020204" pitchFamily="34" charset="0"/>
              <a:cs typeface="Arial" panose="020B0604020202020204" pitchFamily="34" charset="0"/>
            </a:endParaRPr>
          </a:p>
          <a:p>
            <a:pPr marL="342900" indent="-34290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Choose Sam to begin the sustainability story and read all info from NPCs, checking the reporter's notebook often.</a:t>
            </a:r>
          </a:p>
          <a:p>
            <a:pPr marL="342900" indent="-34290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The story unfolds outside the editor's office, in the corridor, and classrooms. Follow Sam's instructions on who to interview next.</a:t>
            </a:r>
          </a:p>
          <a:p>
            <a:pPr marL="342900" indent="-34290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Pay attention to countdowns on the right, indicating the number of interviews or tasks left. If an NPC won't speak, it means someone was missed.</a:t>
            </a:r>
          </a:p>
          <a:p>
            <a:pPr marL="342900" indent="-34290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Throughout the story, Sam will call with directions and tasks; read everything and monitor tasks using the countdowns.</a:t>
            </a:r>
          </a:p>
          <a:p>
            <a:pPr marL="342900" indent="-34290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Once done, Sam instructs to publish the story. Go to the editor’s room, talk to Paris, and use the Report-O-Tron 3000 to finalize the article.</a:t>
            </a:r>
          </a:p>
          <a:p>
            <a:pPr marL="285750" indent="-285750">
              <a:buFont typeface="Arial" panose="020B0604020202020204" pitchFamily="34" charset="0"/>
              <a:buChar char="•"/>
            </a:pPr>
            <a:endParaRPr lang="en-US" sz="1600">
              <a:solidFill>
                <a:schemeClr val="tx1">
                  <a:alpha val="99000"/>
                </a:schemeClr>
              </a:solidFill>
              <a:latin typeface="Arial" panose="020B0604020202020204" pitchFamily="34" charset="0"/>
              <a:cs typeface="Arial" panose="020B0604020202020204" pitchFamily="34" charset="0"/>
            </a:endParaRPr>
          </a:p>
        </p:txBody>
      </p:sp>
      <p:pic>
        <p:nvPicPr>
          <p:cNvPr id="4" name="Picture 3" descr="A video game of a library&#10;&#10;Description automatically generated">
            <a:extLst>
              <a:ext uri="{FF2B5EF4-FFF2-40B4-BE49-F238E27FC236}">
                <a16:creationId xmlns:a16="http://schemas.microsoft.com/office/drawing/2014/main" id="{6D55634B-9BA3-A5F4-3846-D0BB47840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37" y="1365648"/>
            <a:ext cx="3952456" cy="4401206"/>
          </a:xfrm>
          <a:prstGeom prst="rect">
            <a:avLst/>
          </a:prstGeom>
        </p:spPr>
      </p:pic>
      <p:pic>
        <p:nvPicPr>
          <p:cNvPr id="2" name="Picture 1">
            <a:extLst>
              <a:ext uri="{FF2B5EF4-FFF2-40B4-BE49-F238E27FC236}">
                <a16:creationId xmlns:a16="http://schemas.microsoft.com/office/drawing/2014/main" id="{D8E330D0-4C64-8C28-4FFA-C63915BEC5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427" y="6087289"/>
            <a:ext cx="1945369" cy="705625"/>
          </a:xfrm>
          <a:prstGeom prst="rect">
            <a:avLst/>
          </a:prstGeom>
        </p:spPr>
      </p:pic>
    </p:spTree>
    <p:extLst>
      <p:ext uri="{BB962C8B-B14F-4D97-AF65-F5344CB8AC3E}">
        <p14:creationId xmlns:p14="http://schemas.microsoft.com/office/powerpoint/2010/main" val="394578316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13221ADF-23E8-1933-4D93-8E8D1CCCC714}"/>
              </a:ext>
            </a:extLst>
          </p:cNvPr>
          <p:cNvSpPr>
            <a:spLocks noGrp="1"/>
          </p:cNvSpPr>
          <p:nvPr>
            <p:ph type="title"/>
          </p:nvPr>
        </p:nvSpPr>
        <p:spPr>
          <a:xfrm>
            <a:off x="531376" y="494823"/>
            <a:ext cx="3865439" cy="849463"/>
          </a:xfrm>
        </p:spPr>
        <p:txBody>
          <a:bodyPr/>
          <a:lstStyle/>
          <a:p>
            <a:r>
              <a:rPr lang="en-US" sz="4800" b="1" dirty="0">
                <a:latin typeface="Noto Sans" panose="020B0502040504020204" pitchFamily="34" charset="0"/>
                <a:ea typeface="Noto Sans" panose="020B0502040504020204" pitchFamily="34" charset="0"/>
                <a:cs typeface="Noto Sans" panose="020B0502040504020204" pitchFamily="34" charset="0"/>
              </a:rPr>
              <a:t>GAME PLAY</a:t>
            </a:r>
          </a:p>
        </p:txBody>
      </p:sp>
      <p:sp>
        <p:nvSpPr>
          <p:cNvPr id="9" name="TextBox 8">
            <a:extLst>
              <a:ext uri="{FF2B5EF4-FFF2-40B4-BE49-F238E27FC236}">
                <a16:creationId xmlns:a16="http://schemas.microsoft.com/office/drawing/2014/main" id="{CCD6F988-8321-B709-747A-F00968B68D54}"/>
              </a:ext>
            </a:extLst>
          </p:cNvPr>
          <p:cNvSpPr txBox="1"/>
          <p:nvPr/>
        </p:nvSpPr>
        <p:spPr>
          <a:xfrm>
            <a:off x="5128230" y="532280"/>
            <a:ext cx="6532394" cy="5693866"/>
          </a:xfrm>
          <a:prstGeom prst="rect">
            <a:avLst/>
          </a:prstGeom>
          <a:noFill/>
        </p:spPr>
        <p:txBody>
          <a:bodyPr wrap="square" rtlCol="0">
            <a:spAutoFit/>
          </a:bodyPr>
          <a:lstStyle/>
          <a:p>
            <a:r>
              <a:rPr lang="en-US" sz="2000" b="1">
                <a:solidFill>
                  <a:schemeClr val="tx1">
                    <a:alpha val="99000"/>
                  </a:schemeClr>
                </a:solidFill>
              </a:rPr>
              <a:t>Exploring Story 2 - Sports</a:t>
            </a:r>
          </a:p>
          <a:p>
            <a:endParaRPr lang="en-US" sz="2000" b="1">
              <a:solidFill>
                <a:schemeClr val="tx1">
                  <a:alpha val="99000"/>
                </a:schemeClr>
              </a:solidFill>
            </a:endParaRPr>
          </a:p>
          <a:p>
            <a:pPr marL="285750" indent="-28575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Choose Yas to start the sports story, reading all information from NPCs and frequently checking the reporter's notebook.</a:t>
            </a:r>
          </a:p>
          <a:p>
            <a:pPr marL="285750" indent="-28575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The story unfolds on the field behind the school; exit the editor's office and head left to meet the guide NPC and conduct interviews, using the countdown for guidance.</a:t>
            </a:r>
          </a:p>
          <a:p>
            <a:pPr marL="285750" indent="-28575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Yas will call with updates and next steps throughout the story.</a:t>
            </a:r>
          </a:p>
          <a:p>
            <a:pPr marL="285750" indent="-28575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After initial interviews, play each sport in sequence: Archery, Penalties, Diving, and Sheep Counting. For diving and sheep counting, locate the school buses past the stands.</a:t>
            </a:r>
          </a:p>
          <a:p>
            <a:pPr marL="285750" indent="-28575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Upon completion, Yas directs to publish the story. Return to the editor’s room, speak with Paris, and use the Report-O-Tron 3000 to finalize the article.</a:t>
            </a:r>
          </a:p>
          <a:p>
            <a:pPr marL="285750" indent="-285750">
              <a:buFont typeface="Arial" panose="020B0604020202020204" pitchFamily="34" charset="0"/>
              <a:buChar char="•"/>
            </a:pPr>
            <a:endParaRPr lang="en-US" sz="1600">
              <a:solidFill>
                <a:schemeClr val="tx1">
                  <a:alpha val="99000"/>
                </a:schemeClr>
              </a:solidFill>
            </a:endParaRPr>
          </a:p>
          <a:p>
            <a:pPr marL="285750" indent="-285750">
              <a:buFont typeface="Arial" panose="020B0604020202020204" pitchFamily="34" charset="0"/>
              <a:buChar char="•"/>
            </a:pPr>
            <a:endParaRPr lang="en-US" sz="1600">
              <a:solidFill>
                <a:schemeClr val="tx1">
                  <a:alpha val="99000"/>
                </a:schemeClr>
              </a:solidFill>
            </a:endParaRPr>
          </a:p>
        </p:txBody>
      </p:sp>
      <p:pic>
        <p:nvPicPr>
          <p:cNvPr id="3" name="Picture 2" descr="A video game of a person in a white robe&#10;&#10;Description automatically generated">
            <a:extLst>
              <a:ext uri="{FF2B5EF4-FFF2-40B4-BE49-F238E27FC236}">
                <a16:creationId xmlns:a16="http://schemas.microsoft.com/office/drawing/2014/main" id="{7AAF0259-6BBA-873E-9EE0-863304A84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607" y="1430384"/>
            <a:ext cx="3959016" cy="4219996"/>
          </a:xfrm>
          <a:prstGeom prst="rect">
            <a:avLst/>
          </a:prstGeom>
        </p:spPr>
      </p:pic>
      <p:pic>
        <p:nvPicPr>
          <p:cNvPr id="2" name="Picture 1">
            <a:extLst>
              <a:ext uri="{FF2B5EF4-FFF2-40B4-BE49-F238E27FC236}">
                <a16:creationId xmlns:a16="http://schemas.microsoft.com/office/drawing/2014/main" id="{3D650C79-5E8B-96FA-5312-88D24AE6E5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427" y="6087289"/>
            <a:ext cx="1945369" cy="705625"/>
          </a:xfrm>
          <a:prstGeom prst="rect">
            <a:avLst/>
          </a:prstGeom>
        </p:spPr>
      </p:pic>
    </p:spTree>
    <p:extLst>
      <p:ext uri="{BB962C8B-B14F-4D97-AF65-F5344CB8AC3E}">
        <p14:creationId xmlns:p14="http://schemas.microsoft.com/office/powerpoint/2010/main" val="338890838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13221ADF-23E8-1933-4D93-8E8D1CCCC714}"/>
              </a:ext>
            </a:extLst>
          </p:cNvPr>
          <p:cNvSpPr>
            <a:spLocks noGrp="1"/>
          </p:cNvSpPr>
          <p:nvPr>
            <p:ph type="title"/>
          </p:nvPr>
        </p:nvSpPr>
        <p:spPr>
          <a:xfrm>
            <a:off x="599822" y="516185"/>
            <a:ext cx="3865439" cy="849463"/>
          </a:xfrm>
        </p:spPr>
        <p:txBody>
          <a:bodyPr/>
          <a:lstStyle/>
          <a:p>
            <a:r>
              <a:rPr lang="en-US" sz="4800" b="1" dirty="0">
                <a:latin typeface="Noto Sans" panose="020B0502040504020204" pitchFamily="34" charset="0"/>
                <a:ea typeface="Noto Sans" panose="020B0502040504020204" pitchFamily="34" charset="0"/>
                <a:cs typeface="Noto Sans" panose="020B0502040504020204" pitchFamily="34" charset="0"/>
              </a:rPr>
              <a:t>GAME PLAY</a:t>
            </a:r>
          </a:p>
        </p:txBody>
      </p:sp>
      <p:sp>
        <p:nvSpPr>
          <p:cNvPr id="9" name="TextBox 8">
            <a:extLst>
              <a:ext uri="{FF2B5EF4-FFF2-40B4-BE49-F238E27FC236}">
                <a16:creationId xmlns:a16="http://schemas.microsoft.com/office/drawing/2014/main" id="{CCD6F988-8321-B709-747A-F00968B68D54}"/>
              </a:ext>
            </a:extLst>
          </p:cNvPr>
          <p:cNvSpPr txBox="1"/>
          <p:nvPr/>
        </p:nvSpPr>
        <p:spPr>
          <a:xfrm>
            <a:off x="5168690" y="757971"/>
            <a:ext cx="6532394" cy="5386090"/>
          </a:xfrm>
          <a:prstGeom prst="rect">
            <a:avLst/>
          </a:prstGeom>
          <a:noFill/>
        </p:spPr>
        <p:txBody>
          <a:bodyPr wrap="square" rtlCol="0">
            <a:spAutoFit/>
          </a:bodyPr>
          <a:lstStyle/>
          <a:p>
            <a:r>
              <a:rPr lang="en-US" sz="2000" b="1">
                <a:solidFill>
                  <a:schemeClr val="tx1">
                    <a:alpha val="99000"/>
                  </a:schemeClr>
                </a:solidFill>
              </a:rPr>
              <a:t>Exploring Story 3 – Election Scandal</a:t>
            </a:r>
            <a:endParaRPr lang="en-US" sz="1600" b="1">
              <a:latin typeface="Arial" panose="020B0604020202020204" pitchFamily="34" charset="0"/>
              <a:cs typeface="Arial" panose="020B0604020202020204" pitchFamily="34" charset="0"/>
            </a:endParaRPr>
          </a:p>
          <a:p>
            <a:pPr marL="285750" indent="-28575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Choose </a:t>
            </a:r>
            <a:r>
              <a:rPr lang="en-US" sz="1600" b="0" i="0" err="1">
                <a:effectLst/>
                <a:latin typeface="Arial" panose="020B0604020202020204" pitchFamily="34" charset="0"/>
                <a:cs typeface="Arial" panose="020B0604020202020204" pitchFamily="34" charset="0"/>
              </a:rPr>
              <a:t>Riz</a:t>
            </a:r>
            <a:r>
              <a:rPr lang="en-US" sz="1600" b="0" i="0">
                <a:effectLst/>
                <a:latin typeface="Arial" panose="020B0604020202020204" pitchFamily="34" charset="0"/>
                <a:cs typeface="Arial" panose="020B0604020202020204" pitchFamily="34" charset="0"/>
              </a:rPr>
              <a:t> to embark on the election story. Ensure all info from NPCs is read and the reporter's notebook is checked frequently.</a:t>
            </a:r>
          </a:p>
          <a:p>
            <a:pPr marL="285750" indent="-28575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The story setting is the corridor and classrooms left of the editor's office. Start by locating the IT Guy and proceed with interviews, using the countdown for guidance. Check accessible classrooms if someone seems missing.</a:t>
            </a:r>
          </a:p>
          <a:p>
            <a:pPr marL="285750" indent="-285750" algn="l">
              <a:spcBef>
                <a:spcPts val="1200"/>
              </a:spcBef>
              <a:spcAft>
                <a:spcPts val="1200"/>
              </a:spcAft>
              <a:buFont typeface="Arial" panose="020B0604020202020204" pitchFamily="34" charset="0"/>
              <a:buChar char="•"/>
            </a:pPr>
            <a:r>
              <a:rPr lang="en-US" sz="1600" b="0" i="0" err="1">
                <a:effectLst/>
                <a:latin typeface="Arial" panose="020B0604020202020204" pitchFamily="34" charset="0"/>
                <a:cs typeface="Arial" panose="020B0604020202020204" pitchFamily="34" charset="0"/>
              </a:rPr>
              <a:t>Riz</a:t>
            </a:r>
            <a:r>
              <a:rPr lang="en-US" sz="1600" b="0" i="0">
                <a:effectLst/>
                <a:latin typeface="Arial" panose="020B0604020202020204" pitchFamily="34" charset="0"/>
                <a:cs typeface="Arial" panose="020B0604020202020204" pitchFamily="34" charset="0"/>
              </a:rPr>
              <a:t> will provide updates and instructions via phone calls throughout the story.</a:t>
            </a:r>
          </a:p>
          <a:p>
            <a:pPr marL="285750" indent="-28575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Dive into various computer systems during the story, completing minigames to collect evidence and uncover the truth.</a:t>
            </a:r>
          </a:p>
          <a:p>
            <a:pPr marL="285750" indent="-285750" algn="l">
              <a:spcBef>
                <a:spcPts val="1200"/>
              </a:spcBef>
              <a:spcAft>
                <a:spcPts val="1200"/>
              </a:spcAft>
              <a:buFont typeface="Arial" panose="020B0604020202020204" pitchFamily="34" charset="0"/>
              <a:buChar char="•"/>
            </a:pPr>
            <a:r>
              <a:rPr lang="en-US" sz="1600" b="0" i="0">
                <a:effectLst/>
                <a:latin typeface="Arial" panose="020B0604020202020204" pitchFamily="34" charset="0"/>
                <a:cs typeface="Arial" panose="020B0604020202020204" pitchFamily="34" charset="0"/>
              </a:rPr>
              <a:t>Upon story completion, </a:t>
            </a:r>
            <a:r>
              <a:rPr lang="en-US" sz="1600" b="0" i="0" err="1">
                <a:effectLst/>
                <a:latin typeface="Arial" panose="020B0604020202020204" pitchFamily="34" charset="0"/>
                <a:cs typeface="Arial" panose="020B0604020202020204" pitchFamily="34" charset="0"/>
              </a:rPr>
              <a:t>Riz</a:t>
            </a:r>
            <a:r>
              <a:rPr lang="en-US" sz="1600" b="0" i="0">
                <a:effectLst/>
                <a:latin typeface="Arial" panose="020B0604020202020204" pitchFamily="34" charset="0"/>
                <a:cs typeface="Arial" panose="020B0604020202020204" pitchFamily="34" charset="0"/>
              </a:rPr>
              <a:t> directs to publish the article. Return to the editor's room, confer with Paris, and use the Report-O-Tron 3000 to finalize</a:t>
            </a:r>
            <a:r>
              <a:rPr lang="en-US" sz="1600" b="0" i="0">
                <a:solidFill>
                  <a:srgbClr val="374151"/>
                </a:solidFill>
                <a:effectLst/>
                <a:latin typeface="Söhne"/>
              </a:rPr>
              <a:t>.</a:t>
            </a:r>
          </a:p>
          <a:p>
            <a:pPr marL="285750" indent="-285750">
              <a:buFont typeface="Arial" panose="020B0604020202020204" pitchFamily="34" charset="0"/>
              <a:buChar char="•"/>
            </a:pPr>
            <a:endParaRPr lang="en-US" sz="1600">
              <a:solidFill>
                <a:schemeClr val="tx1">
                  <a:alpha val="99000"/>
                </a:schemeClr>
              </a:solidFill>
            </a:endParaRPr>
          </a:p>
        </p:txBody>
      </p:sp>
      <p:pic>
        <p:nvPicPr>
          <p:cNvPr id="4" name="Picture 3" descr="A screenshot of a video game&#10;&#10;Description automatically generated">
            <a:extLst>
              <a:ext uri="{FF2B5EF4-FFF2-40B4-BE49-F238E27FC236}">
                <a16:creationId xmlns:a16="http://schemas.microsoft.com/office/drawing/2014/main" id="{D63CAAF5-55AA-29D9-A7E5-B4BA78C1AE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822" y="1365648"/>
            <a:ext cx="3941005" cy="4462758"/>
          </a:xfrm>
          <a:prstGeom prst="rect">
            <a:avLst/>
          </a:prstGeom>
        </p:spPr>
      </p:pic>
      <p:pic>
        <p:nvPicPr>
          <p:cNvPr id="2" name="Picture 1">
            <a:extLst>
              <a:ext uri="{FF2B5EF4-FFF2-40B4-BE49-F238E27FC236}">
                <a16:creationId xmlns:a16="http://schemas.microsoft.com/office/drawing/2014/main" id="{D24AD1E4-C9FE-691A-5172-4DEDD1E9E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427" y="6087289"/>
            <a:ext cx="1945369" cy="705625"/>
          </a:xfrm>
          <a:prstGeom prst="rect">
            <a:avLst/>
          </a:prstGeom>
        </p:spPr>
      </p:pic>
    </p:spTree>
    <p:extLst>
      <p:ext uri="{BB962C8B-B14F-4D97-AF65-F5344CB8AC3E}">
        <p14:creationId xmlns:p14="http://schemas.microsoft.com/office/powerpoint/2010/main" val="362704399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Reflection</a:t>
            </a:r>
          </a:p>
        </p:txBody>
      </p:sp>
      <p:sp>
        <p:nvSpPr>
          <p:cNvPr id="6" name="TextBox 5">
            <a:extLst>
              <a:ext uri="{FF2B5EF4-FFF2-40B4-BE49-F238E27FC236}">
                <a16:creationId xmlns:a16="http://schemas.microsoft.com/office/drawing/2014/main" id="{3A04E017-24C7-4AA9-BEE0-5EACB2AE1F25}"/>
              </a:ext>
            </a:extLst>
          </p:cNvPr>
          <p:cNvSpPr txBox="1"/>
          <p:nvPr/>
        </p:nvSpPr>
        <p:spPr>
          <a:xfrm>
            <a:off x="402529" y="1358177"/>
            <a:ext cx="11383766" cy="3357266"/>
          </a:xfrm>
          <a:prstGeom prst="rect">
            <a:avLst/>
          </a:prstGeom>
          <a:noFill/>
        </p:spPr>
        <p:txBody>
          <a:bodyPr wrap="square" rtlCol="0">
            <a:spAutoFit/>
          </a:bodyPr>
          <a:lstStyle/>
          <a:p>
            <a:pPr marL="914400" marR="0" lvl="1"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alpha val="99000"/>
                  </a:srgbClr>
                </a:solidFill>
                <a:effectLst/>
                <a:uLnTx/>
                <a:uFillTx/>
                <a:latin typeface="Noto Sans" panose="020B0502040504020204" pitchFamily="34" charset="0"/>
                <a:ea typeface="Noto Sans" panose="020B0502040504020204" pitchFamily="34" charset="0"/>
                <a:cs typeface="Noto Sans" panose="020B0502040504020204" pitchFamily="34" charset="0"/>
              </a:rPr>
              <a:t>What was your favorite part of </a:t>
            </a:r>
            <a:r>
              <a:rPr kumimoji="0" lang="en-US" sz="2400" b="0" i="1" u="none" strike="noStrike" kern="1200" cap="none" spc="0" normalizeH="0" baseline="0" noProof="0">
                <a:ln>
                  <a:noFill/>
                </a:ln>
                <a:solidFill>
                  <a:srgbClr val="000000">
                    <a:alpha val="99000"/>
                  </a:srgbClr>
                </a:solidFill>
                <a:effectLst/>
                <a:uLnTx/>
                <a:uFillTx/>
                <a:latin typeface="Noto Sans" panose="020B0502040504020204" pitchFamily="34" charset="0"/>
                <a:ea typeface="Noto Sans" panose="020B0502040504020204" pitchFamily="34" charset="0"/>
                <a:cs typeface="Noto Sans" panose="020B0502040504020204" pitchFamily="34" charset="0"/>
              </a:rPr>
              <a:t>The Investigators?</a:t>
            </a:r>
          </a:p>
          <a:p>
            <a:pPr marL="914400" marR="0" lvl="1"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400">
                <a:solidFill>
                  <a:srgbClr val="000000">
                    <a:alpha val="99000"/>
                  </a:srgbClr>
                </a:solidFill>
                <a:latin typeface="Noto Sans" panose="020B0502040504020204" pitchFamily="34" charset="0"/>
                <a:ea typeface="Noto Sans" panose="020B0502040504020204" pitchFamily="34" charset="0"/>
                <a:cs typeface="Noto Sans" panose="020B0502040504020204" pitchFamily="34" charset="0"/>
              </a:rPr>
              <a:t>What should you be thinking about when reading something online?</a:t>
            </a:r>
            <a:endParaRPr kumimoji="0" lang="en-US" sz="2400" b="0" i="0" u="none" strike="noStrike" kern="1200" cap="none" spc="0" normalizeH="0" baseline="0" noProof="0">
              <a:ln>
                <a:noFill/>
              </a:ln>
              <a:solidFill>
                <a:srgbClr val="000000">
                  <a:alpha val="99000"/>
                </a:srgb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914400" marR="0" lvl="1"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400">
                <a:solidFill>
                  <a:srgbClr val="000000">
                    <a:alpha val="99000"/>
                  </a:srgbClr>
                </a:solidFill>
                <a:latin typeface="Noto Sans" panose="020B0502040504020204" pitchFamily="34" charset="0"/>
                <a:ea typeface="Noto Sans" panose="020B0502040504020204" pitchFamily="34" charset="0"/>
                <a:cs typeface="Noto Sans" panose="020B0502040504020204" pitchFamily="34" charset="0"/>
              </a:rPr>
              <a:t>Why is it important to get all the information before sharing information online?</a:t>
            </a:r>
          </a:p>
          <a:p>
            <a:pPr marL="914400" marR="0" lvl="1"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400">
                <a:solidFill>
                  <a:srgbClr val="000000">
                    <a:alpha val="99000"/>
                  </a:srgbClr>
                </a:solidFill>
                <a:latin typeface="Noto Sans" panose="020B0502040504020204" pitchFamily="34" charset="0"/>
                <a:ea typeface="Noto Sans" panose="020B0502040504020204" pitchFamily="34" charset="0"/>
                <a:cs typeface="Noto Sans" panose="020B0502040504020204" pitchFamily="34" charset="0"/>
              </a:rPr>
              <a:t>How can you tell the difference between fact and opinion?</a:t>
            </a:r>
          </a:p>
          <a:p>
            <a:pPr marL="914400" marR="0" lvl="1"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alpha val="99000"/>
                  </a:srgbClr>
                </a:solidFill>
                <a:effectLst/>
                <a:uLnTx/>
                <a:uFillTx/>
                <a:latin typeface="Noto Sans" panose="020B0502040504020204" pitchFamily="34" charset="0"/>
                <a:ea typeface="Noto Sans" panose="020B0502040504020204" pitchFamily="34" charset="0"/>
                <a:cs typeface="Noto Sans" panose="020B0502040504020204" pitchFamily="34" charset="0"/>
              </a:rPr>
              <a:t>How will you respond when y</a:t>
            </a:r>
            <a:r>
              <a:rPr lang="en-US" sz="2400" err="1">
                <a:solidFill>
                  <a:srgbClr val="000000">
                    <a:alpha val="99000"/>
                  </a:srgbClr>
                </a:solidFill>
                <a:latin typeface="Noto Sans" panose="020B0502040504020204" pitchFamily="34" charset="0"/>
                <a:ea typeface="Noto Sans" panose="020B0502040504020204" pitchFamily="34" charset="0"/>
                <a:cs typeface="Noto Sans" panose="020B0502040504020204" pitchFamily="34" charset="0"/>
              </a:rPr>
              <a:t>ou</a:t>
            </a:r>
            <a:r>
              <a:rPr lang="en-US" sz="2400">
                <a:solidFill>
                  <a:srgbClr val="000000">
                    <a:alpha val="99000"/>
                  </a:srgbClr>
                </a:solidFill>
                <a:latin typeface="Noto Sans" panose="020B0502040504020204" pitchFamily="34" charset="0"/>
                <a:ea typeface="Noto Sans" panose="020B0502040504020204" pitchFamily="34" charset="0"/>
                <a:cs typeface="Noto Sans" panose="020B0502040504020204" pitchFamily="34" charset="0"/>
              </a:rPr>
              <a:t> find information that you cannot trust?</a:t>
            </a:r>
            <a:endParaRPr kumimoji="0" lang="en-US" sz="2400" b="0" i="0" u="none" strike="noStrike" kern="1200" cap="none" spc="0" normalizeH="0" baseline="0" noProof="0">
              <a:ln>
                <a:noFill/>
              </a:ln>
              <a:solidFill>
                <a:srgbClr val="000000">
                  <a:alpha val="99000"/>
                </a:srgb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5" name="Picture 5" descr="A picture containing text, indoor, dark&#10;&#10;Description automatically generated">
            <a:extLst>
              <a:ext uri="{FF2B5EF4-FFF2-40B4-BE49-F238E27FC236}">
                <a16:creationId xmlns:a16="http://schemas.microsoft.com/office/drawing/2014/main" id="{1E1C0AC6-E5AC-81FB-B21C-BF67D69F74C5}"/>
              </a:ext>
            </a:extLst>
          </p:cNvPr>
          <p:cNvPicPr>
            <a:picLocks noChangeAspect="1"/>
          </p:cNvPicPr>
          <p:nvPr/>
        </p:nvPicPr>
        <p:blipFill>
          <a:blip r:embed="rId2"/>
          <a:stretch>
            <a:fillRect/>
          </a:stretch>
        </p:blipFill>
        <p:spPr>
          <a:xfrm>
            <a:off x="60960" y="6127590"/>
            <a:ext cx="2109216" cy="747588"/>
          </a:xfrm>
          <a:prstGeom prst="rect">
            <a:avLst/>
          </a:prstGeom>
        </p:spPr>
      </p:pic>
    </p:spTree>
    <p:extLst>
      <p:ext uri="{BB962C8B-B14F-4D97-AF65-F5344CB8AC3E}">
        <p14:creationId xmlns:p14="http://schemas.microsoft.com/office/powerpoint/2010/main" val="696299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96</TotalTime>
  <Words>1263</Words>
  <Application>Microsoft Office PowerPoint</Application>
  <PresentationFormat>Widescreen</PresentationFormat>
  <Paragraphs>96</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Aptos Display</vt:lpstr>
      <vt:lpstr>Arial</vt:lpstr>
      <vt:lpstr>Gotham Book</vt:lpstr>
      <vt:lpstr>Noto Sans</vt:lpstr>
      <vt:lpstr>Noto Sans_MSFontService</vt:lpstr>
      <vt:lpstr>Söhne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GAME PLAY</vt:lpstr>
      <vt:lpstr>GAME PLAY </vt:lpstr>
      <vt:lpstr>GAME PLAY</vt:lpstr>
      <vt:lpstr>GAME PLAY</vt:lpstr>
      <vt:lpstr>GAME PLAY</vt:lpstr>
      <vt:lpstr>GAME PLAY</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Laylah Bulman</dc:creator>
  <cp:lastModifiedBy>Laylah Bulman</cp:lastModifiedBy>
  <cp:revision>2</cp:revision>
  <dcterms:created xsi:type="dcterms:W3CDTF">2023-10-23T06:16:28Z</dcterms:created>
  <dcterms:modified xsi:type="dcterms:W3CDTF">2023-10-25T15:48:19Z</dcterms:modified>
</cp:coreProperties>
</file>