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8288000" cy="10287000"/>
  <p:notesSz cx="6858000" cy="9144000"/>
  <p:embeddedFontLst>
    <p:embeddedFont>
      <p:font typeface="Noto Sans" panose="020B0502040504020204" pitchFamily="34" charset="0"/>
      <p:regular r:id="rId31"/>
      <p:bold r:id="rId32"/>
      <p:italic r:id="rId33"/>
      <p:boldItalic r:id="rId34"/>
    </p:embeddedFont>
    <p:embeddedFont>
      <p:font typeface="Noto Sans Medium" panose="020B0604020202020204" charset="0"/>
      <p:regular r:id="rId35"/>
      <p:bold r:id="rId36"/>
      <p:italic r:id="rId37"/>
      <p:boldItalic r:id="rId38"/>
    </p:embeddedFont>
    <p:embeddedFont>
      <p:font typeface="Noto Sans SemiBold" panose="020B060402020202020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Source Sans Pro" panose="020B0503030403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192">
          <p15:clr>
            <a:srgbClr val="A4A3A4"/>
          </p15:clr>
        </p15:guide>
        <p15:guide id="2" pos="288">
          <p15:clr>
            <a:schemeClr val="dk2"/>
          </p15:clr>
        </p15:guide>
        <p15:guide id="3" pos="11232">
          <p15:clr>
            <a:srgbClr val="747775"/>
          </p15:clr>
        </p15:guide>
        <p15:guide id="4" pos="864">
          <p15:clr>
            <a:srgbClr val="747775"/>
          </p15:clr>
        </p15:guide>
        <p15:guide id="5" pos="10656">
          <p15:clr>
            <a:srgbClr val="747775"/>
          </p15:clr>
        </p15:guide>
        <p15:guide id="6" orient="horz" pos="28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010182-6E60-4EBF-9352-16CAC70E4C2E}" v="4" dt="2024-08-27T01:04:17.788"/>
  </p1510:revLst>
</p1510:revInfo>
</file>

<file path=ppt/tableStyles.xml><?xml version="1.0" encoding="utf-8"?>
<a:tblStyleLst xmlns:a="http://schemas.openxmlformats.org/drawingml/2006/main" def="{E6659197-96FD-47CF-A279-EF9B5541B123}">
  <a:tblStyle styleId="{E6659197-96FD-47CF-A279-EF9B5541B1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654" y="180"/>
      </p:cViewPr>
      <p:guideLst>
        <p:guide orient="horz" pos="6192"/>
        <p:guide pos="288"/>
        <p:guide pos="11232"/>
        <p:guide pos="864"/>
        <p:guide pos="10656"/>
        <p:guide orient="horz"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2a8cfcc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e2a8cfcc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b07dad6e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eb07dad6e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b="1" i="1" dirty="0"/>
              <a:t>During video discussion (0.48-1:45)</a:t>
            </a: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4750aa9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e4750aa9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 i="1" dirty="0"/>
              <a:t>During video discussion (0.48-1:45)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57d8d066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e57d8d066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i="1" dirty="0"/>
              <a:t>During video discussion (1:45-2:30)</a:t>
            </a: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971e9f99c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e971e9f99c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e57d8d066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e57d8d066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e7604645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e76046452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e6ad814e3c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e6ad814e3c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57d8d066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e57d8d066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e7604645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e7604645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eb07dad6e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 video</a:t>
            </a:r>
            <a:endParaRPr/>
          </a:p>
        </p:txBody>
      </p:sp>
      <p:sp>
        <p:nvSpPr>
          <p:cNvPr id="291" name="Google Shape;291;g2eb07dad6e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e971e9f99c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2e971e9f99c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eb07dad6e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 video</a:t>
            </a:r>
            <a:endParaRPr/>
          </a:p>
        </p:txBody>
      </p:sp>
      <p:sp>
        <p:nvSpPr>
          <p:cNvPr id="308" name="Google Shape;308;g2eb07dad6e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971e9f99c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e971e9f99c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e6ad814e3c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e6ad814e3c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e4750aa9a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e4750aa9a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eb07dad6ef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2eb07dad6ef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e4750aa9a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e4750aa9a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eb07dad6e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eb07dad6e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e4750aa9a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e4750aa9a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 video questions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e971e9f99c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e971e9f99c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2a8cfcc5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 video</a:t>
            </a:r>
            <a:endParaRPr/>
          </a:p>
        </p:txBody>
      </p:sp>
      <p:sp>
        <p:nvSpPr>
          <p:cNvPr id="136" name="Google Shape;136;g2e2a8cfcc5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57d8d06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e57d8d06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b="1" i="1" dirty="0"/>
              <a:t>During video discussion (0.00-0.48)</a:t>
            </a:r>
            <a:r>
              <a:rPr lang="en-US" i="1" dirty="0"/>
              <a:t> </a:t>
            </a: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Text">
  <p:cSld name="Large Text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43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5068958" y="9671282"/>
            <a:ext cx="3913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7248299" y="9671282"/>
            <a:ext cx="668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13"/>
          <p:cNvSpPr txBox="1"/>
          <p:nvPr/>
        </p:nvSpPr>
        <p:spPr>
          <a:xfrm>
            <a:off x="773906" y="9672314"/>
            <a:ext cx="162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Mojang Studios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007646" y="1147763"/>
            <a:ext cx="10272000" cy="79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Font typeface="Arial"/>
              <a:buNone/>
              <a:defRPr sz="9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Divider (gray)">
  <p:cSld name="Chapter Divider (gray)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92"/>
            <a:ext cx="18288000" cy="95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2285999" y="1689694"/>
            <a:ext cx="90843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2285999" y="4779080"/>
            <a:ext cx="9084300" cy="3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4600"/>
              <a:buNone/>
              <a:defRPr sz="42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3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6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6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5068958" y="9671282"/>
            <a:ext cx="7084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17248299" y="9671282"/>
            <a:ext cx="668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773907" y="111921"/>
            <a:ext cx="167403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773906" y="2605088"/>
            <a:ext cx="8208300" cy="6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937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600"/>
              <a:buChar char="▪"/>
              <a:defRPr/>
            </a:lvl1pPr>
            <a:lvl2pPr marL="914400" lvl="1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2pPr>
            <a:lvl3pPr marL="137160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3pPr>
            <a:lvl4pPr marL="1828800" lvl="3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4pPr>
            <a:lvl5pPr marL="2286000" lvl="4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5068958" y="9671282"/>
            <a:ext cx="7084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7248299" y="9671282"/>
            <a:ext cx="668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9305925" y="2605088"/>
            <a:ext cx="8208300" cy="6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000"/>
              <a:buChar char="▪"/>
              <a:defRPr/>
            </a:lvl1pPr>
            <a:lvl2pPr marL="914400" lvl="1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2pPr>
            <a:lvl3pPr marL="137160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3pPr>
            <a:lvl4pPr marL="1828800" lvl="3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4pPr>
            <a:lvl5pPr marL="2286000" lvl="4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862">
          <p15:clr>
            <a:srgbClr val="FBAE40"/>
          </p15:clr>
        </p15:guide>
        <p15:guide id="2" pos="486">
          <p15:clr>
            <a:srgbClr val="FBAE40"/>
          </p15:clr>
        </p15:guide>
        <p15:guide id="3" pos="5658">
          <p15:clr>
            <a:srgbClr val="FBAE40"/>
          </p15:clr>
        </p15:guide>
        <p15:guide id="4" pos="11031">
          <p15:clr>
            <a:srgbClr val="FBAE40"/>
          </p15:clr>
        </p15:guide>
        <p15:guide id="5" orient="horz" pos="1641">
          <p15:clr>
            <a:srgbClr val="FBAE40"/>
          </p15:clr>
        </p15:guide>
        <p15:guide id="6" orient="horz" pos="57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773907" y="111921"/>
            <a:ext cx="167403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773905" y="2605088"/>
            <a:ext cx="16740300" cy="6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000"/>
              <a:buChar char="▪"/>
              <a:defRPr/>
            </a:lvl1pPr>
            <a:lvl2pPr marL="914400" lvl="1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2pPr>
            <a:lvl3pPr marL="137160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3pPr>
            <a:lvl4pPr marL="1828800" lvl="3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4pPr>
            <a:lvl5pPr marL="2286000" lvl="4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▪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5068958" y="9671282"/>
            <a:ext cx="7084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17248299" y="9671282"/>
            <a:ext cx="668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1033">
          <p15:clr>
            <a:srgbClr val="FBAE40"/>
          </p15:clr>
        </p15:guide>
        <p15:guide id="2" orient="horz" pos="1641">
          <p15:clr>
            <a:srgbClr val="FBAE40"/>
          </p15:clr>
        </p15:guide>
        <p15:guide id="3" pos="488">
          <p15:clr>
            <a:srgbClr val="FBAE40"/>
          </p15:clr>
        </p15:guide>
        <p15:guide id="4" orient="horz" pos="57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hyperlink" Target="https://aka.ms/AIAdventurersEduGuide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IAdventurersDownload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education.minecraft.net/en-us/lessons/hour-of-code-generation-ai" TargetMode="Externa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.minecraft.net/en-us/lessons/sequencing" TargetMode="External"/><Relationship Id="rId3" Type="http://schemas.openxmlformats.org/officeDocument/2006/relationships/image" Target="../media/image48.png"/><Relationship Id="rId7" Type="http://schemas.openxmlformats.org/officeDocument/2006/relationships/hyperlink" Target="https://education.minecraft.net/en-us/lessons/wall-follower-algorith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ode.org/ai#ai-videos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IAdventurers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Google Shape;77;p17"/>
          <p:cNvGraphicFramePr/>
          <p:nvPr/>
        </p:nvGraphicFramePr>
        <p:xfrm>
          <a:off x="9122050" y="2476125"/>
          <a:ext cx="9165950" cy="7810875"/>
        </p:xfrm>
        <a:graphic>
          <a:graphicData uri="http://schemas.openxmlformats.org/drawingml/2006/table">
            <a:tbl>
              <a:tblPr>
                <a:noFill/>
                <a:tableStyleId>{E6659197-96FD-47CF-A279-EF9B5541B123}</a:tableStyleId>
              </a:tblPr>
              <a:tblGrid>
                <a:gridCol w="916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0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rgbClr val="4285F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rgbClr val="4285F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E6EEA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    </a:t>
                      </a:r>
                      <a:r>
                        <a:rPr lang="en-US" sz="3600">
                          <a:solidFill>
                            <a:srgbClr val="000000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Questions to </a:t>
                      </a:r>
                      <a:endParaRPr sz="3600">
                        <a:solidFill>
                          <a:srgbClr val="000000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 Discuss</a:t>
                      </a:r>
                      <a:endParaRPr sz="3600">
                        <a:solidFill>
                          <a:srgbClr val="000000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rgbClr val="4285F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rgbClr val="4285F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E6EEA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       </a:t>
                      </a:r>
                      <a:r>
                        <a:rPr lang="en-US" sz="3600">
                          <a:solidFill>
                            <a:srgbClr val="000000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Video to watch</a:t>
                      </a:r>
                      <a:endParaRPr sz="3600">
                        <a:solidFill>
                          <a:srgbClr val="000000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rgbClr val="4285F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solidFill>
                            <a:srgbClr val="4285F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                                                </a:t>
                      </a:r>
                      <a:r>
                        <a:rPr lang="en-US" sz="3700">
                          <a:solidFill>
                            <a:srgbClr val="202124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Activities to </a:t>
                      </a:r>
                      <a:endParaRPr sz="3700">
                        <a:solidFill>
                          <a:srgbClr val="202124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>
                          <a:solidFill>
                            <a:srgbClr val="202124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complete</a:t>
                      </a:r>
                      <a:endParaRPr sz="3700">
                        <a:solidFill>
                          <a:srgbClr val="202124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8" name="Google Shape;78;p17"/>
          <p:cNvSpPr/>
          <p:nvPr/>
        </p:nvSpPr>
        <p:spPr>
          <a:xfrm>
            <a:off x="0" y="0"/>
            <a:ext cx="18288000" cy="22995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0" y="781550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Teachers Notes</a:t>
            </a:r>
            <a:r>
              <a:rPr lang="en-US" sz="5800" b="1">
                <a:solidFill>
                  <a:srgbClr val="000000"/>
                </a:solidFill>
              </a:rPr>
              <a:t> </a:t>
            </a:r>
            <a:endParaRPr sz="5800">
              <a:solidFill>
                <a:srgbClr val="000000"/>
              </a:solidFill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75700"/>
            <a:ext cx="1320500" cy="133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275" y="8848725"/>
            <a:ext cx="2009775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1243200" y="3584448"/>
            <a:ext cx="55788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4200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Instructions</a:t>
            </a:r>
            <a:endParaRPr sz="4200">
              <a:solidFill>
                <a:srgbClr val="595959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243200" y="4718325"/>
            <a:ext cx="6807600" cy="54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If you would like to edit these slides, please make a copy for personal use.</a:t>
            </a:r>
            <a:endParaRPr sz="3600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Please refer to the</a:t>
            </a:r>
            <a:r>
              <a:rPr lang="en-US" sz="3600" dirty="0">
                <a:solidFill>
                  <a:srgbClr val="595959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600" u="sng" dirty="0">
                <a:solidFill>
                  <a:srgbClr val="0856DB"/>
                </a:solidFill>
                <a:latin typeface="Noto Sans"/>
                <a:ea typeface="Noto Sans"/>
                <a:cs typeface="Noto Sans"/>
                <a:sym typeface="No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plan and discussion guide</a:t>
            </a:r>
            <a:r>
              <a:rPr lang="en-US" sz="3600" u="sng" dirty="0">
                <a:solidFill>
                  <a:srgbClr val="0097A7"/>
                </a:solidFill>
                <a:latin typeface="Noto Sans"/>
                <a:ea typeface="Noto Sans"/>
                <a:cs typeface="Noto Sans"/>
                <a:sym typeface="No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when facilitating this lesson</a:t>
            </a:r>
            <a:r>
              <a:rPr lang="en-US" sz="3600" dirty="0">
                <a:solidFill>
                  <a:srgbClr val="595959"/>
                </a:solidFill>
              </a:rPr>
              <a:t>. </a:t>
            </a:r>
            <a:endParaRPr sz="3600" dirty="0">
              <a:solidFill>
                <a:srgbClr val="595959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82644" y="8094925"/>
            <a:ext cx="1576049" cy="1375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7"/>
          <p:cNvGrpSpPr/>
          <p:nvPr/>
        </p:nvGrpSpPr>
        <p:grpSpPr>
          <a:xfrm>
            <a:off x="10673044" y="5383938"/>
            <a:ext cx="1995249" cy="1995249"/>
            <a:chOff x="10673050" y="5460138"/>
            <a:chExt cx="1995249" cy="1995249"/>
          </a:xfrm>
        </p:grpSpPr>
        <p:pic>
          <p:nvPicPr>
            <p:cNvPr id="86" name="Google Shape;86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673050" y="5460138"/>
              <a:ext cx="1995249" cy="1995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7"/>
            <p:cNvSpPr/>
            <p:nvPr/>
          </p:nvSpPr>
          <p:spPr>
            <a:xfrm rot="5400000">
              <a:off x="11498325" y="6180425"/>
              <a:ext cx="561900" cy="55470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" name="Google Shape;8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96843" y="3065650"/>
            <a:ext cx="1995250" cy="1754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6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186" name="Google Shape;186;p26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187" name="Google Shape;18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26"/>
          <p:cNvSpPr txBox="1"/>
          <p:nvPr/>
        </p:nvSpPr>
        <p:spPr>
          <a:xfrm>
            <a:off x="0" y="116975"/>
            <a:ext cx="18288000" cy="2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Big Question: What is 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generative AI?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1"/>
          </p:nvPr>
        </p:nvSpPr>
        <p:spPr>
          <a:xfrm>
            <a:off x="2414025" y="3670675"/>
            <a:ext cx="14502300" cy="510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Have you heard the term chatbot before? Have you used a chatbot? 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Why wasn’t it enough that the chatbot helped Chicken get the basketball in the basket?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Why does generative AI only do what you tell it to do?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8225" y="8848737"/>
            <a:ext cx="2009775" cy="1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0025" flipH="1">
            <a:off x="9312374" y="7406755"/>
            <a:ext cx="292608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348370" flipH="1">
            <a:off x="6772632" y="7997115"/>
            <a:ext cx="1990786" cy="168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 rotWithShape="1">
          <a:blip r:embed="rId5">
            <a:alphaModFix/>
          </a:blip>
          <a:srcRect b="46082"/>
          <a:stretch/>
        </p:blipFill>
        <p:spPr>
          <a:xfrm flipH="1">
            <a:off x="13512300" y="6906325"/>
            <a:ext cx="2941350" cy="3380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27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200" name="Google Shape;200;p27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201" name="Google Shape;201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27"/>
          <p:cNvSpPr txBox="1"/>
          <p:nvPr/>
        </p:nvSpPr>
        <p:spPr>
          <a:xfrm>
            <a:off x="0" y="116975"/>
            <a:ext cx="18288000" cy="2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Big Question: What is 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generative AI?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03" name="Google Shape;203;p27"/>
          <p:cNvSpPr txBox="1">
            <a:spLocks noGrp="1"/>
          </p:cNvSpPr>
          <p:nvPr>
            <p:ph type="body" idx="1"/>
          </p:nvPr>
        </p:nvSpPr>
        <p:spPr>
          <a:xfrm>
            <a:off x="2414016" y="3666744"/>
            <a:ext cx="14737800" cy="18237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 startAt="4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does the speaker mean when they say “review what the AI tells you and make it your own?”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914400" lvl="1" indent="-23495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Noto Sans"/>
              <a:buAutoNum type="alphaLcPeriod"/>
            </a:pP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2414025" y="5532175"/>
            <a:ext cx="14290800" cy="18237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 startAt="5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Why must the instructions to generative AI be detailed and specific?”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body" idx="1"/>
          </p:nvPr>
        </p:nvSpPr>
        <p:spPr>
          <a:xfrm>
            <a:off x="2414025" y="3675900"/>
            <a:ext cx="14502300" cy="48243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Did the chatbot give Chicken correct instructions for making a trick shot? Why or why not?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did Chicken have to do to complete the trick shot?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lesson can we learn from Chicken’s interaction with the chatbot for his trick shot creation</a:t>
            </a:r>
            <a:r>
              <a:rPr lang="en-US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11" name="Google Shape;211;p28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212" name="Google Shape;212;p28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213" name="Google Shape;21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28"/>
          <p:cNvSpPr txBox="1"/>
          <p:nvPr/>
        </p:nvSpPr>
        <p:spPr>
          <a:xfrm>
            <a:off x="0" y="116975"/>
            <a:ext cx="18288000" cy="2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Big Question: How do we use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Generative AI responsibly?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87750" y="8867763"/>
            <a:ext cx="200025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9"/>
          <p:cNvPicPr preferRelativeResize="0"/>
          <p:nvPr/>
        </p:nvPicPr>
        <p:blipFill rotWithShape="1">
          <a:blip r:embed="rId3">
            <a:alphaModFix/>
          </a:blip>
          <a:srcRect r="24908" b="29283"/>
          <a:stretch/>
        </p:blipFill>
        <p:spPr>
          <a:xfrm>
            <a:off x="6457200" y="4484275"/>
            <a:ext cx="11830800" cy="58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363" y="774388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6888" y="2194560"/>
            <a:ext cx="74199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8207" y="4264620"/>
            <a:ext cx="1926192" cy="137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/>
          <p:nvPr/>
        </p:nvSpPr>
        <p:spPr>
          <a:xfrm>
            <a:off x="10343625" y="2043600"/>
            <a:ext cx="7944300" cy="8243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 r="1263"/>
          <a:stretch/>
        </p:blipFill>
        <p:spPr>
          <a:xfrm>
            <a:off x="11465663" y="4336175"/>
            <a:ext cx="5760274" cy="241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>
            <a:spLocks noGrp="1"/>
          </p:cNvSpPr>
          <p:nvPr>
            <p:ph type="body" idx="1"/>
          </p:nvPr>
        </p:nvSpPr>
        <p:spPr>
          <a:xfrm>
            <a:off x="1182350" y="3584448"/>
            <a:ext cx="8472600" cy="634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In the video, Chicken struggled to give the chatbot precise instructions. Remember, AI operates based on the instructions it receives, as it doesn't have human understanding.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An algorithm is a set of steps or rules to follow in order to solve a problem or accomplish a specific task.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24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10714300" y="6998100"/>
            <a:ext cx="72630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Let’s look at this prompt together, do you think it’s specific enough for the chatbot? What can we do to make it more specific? </a:t>
            </a:r>
            <a:endParaRPr sz="2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“Give me instructions to get a basketball through a hoop.”</a:t>
            </a:r>
            <a:endParaRPr sz="2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5" name="Google Shape;235;p30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18288000" cy="1820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</a:t>
            </a: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Specific Instructions and Algorithms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36" name="Google Shape;236;p30"/>
          <p:cNvSpPr txBox="1"/>
          <p:nvPr/>
        </p:nvSpPr>
        <p:spPr>
          <a:xfrm>
            <a:off x="10675900" y="2979925"/>
            <a:ext cx="73398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do you think of the instructions that Chicken gave the chatbot? </a:t>
            </a:r>
            <a:endParaRPr sz="4000">
              <a:solidFill>
                <a:schemeClr val="dk2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" y="2341325"/>
            <a:ext cx="2005344" cy="14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0670">
            <a:off x="13162896" y="5071668"/>
            <a:ext cx="1201609" cy="43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0" y="525300"/>
            <a:ext cx="18288000" cy="119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Generative Artificial Intelligence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45" name="Google Shape;245;p31"/>
          <p:cNvSpPr txBox="1"/>
          <p:nvPr/>
        </p:nvSpPr>
        <p:spPr>
          <a:xfrm>
            <a:off x="1371600" y="4930300"/>
            <a:ext cx="7083000" cy="47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92929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</a:rPr>
              <a:t>Copilot for Microsoft</a:t>
            </a:r>
            <a:r>
              <a:rPr lang="en-US" sz="3000">
                <a:solidFill>
                  <a:srgbClr val="292929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</a:rPr>
              <a:t> is a chatbot. This chatbot allows you to search for specific information, generate text, and create images based on prompts you write.</a:t>
            </a:r>
            <a:endParaRPr sz="3000">
              <a:solidFill>
                <a:srgbClr val="292929"/>
              </a:solidFill>
              <a:highlight>
                <a:srgbClr val="FFFFFF"/>
              </a:highlight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929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92929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</a:rPr>
              <a:t>Have you or your family used this chatbot or another chatbot?</a:t>
            </a:r>
            <a:endParaRPr sz="3000" b="1">
              <a:solidFill>
                <a:srgbClr val="292929"/>
              </a:solidFill>
              <a:highlight>
                <a:srgbClr val="FFFFFF"/>
              </a:highlight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46" name="Google Shape;2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/>
          <p:nvPr/>
        </p:nvSpPr>
        <p:spPr>
          <a:xfrm>
            <a:off x="1371600" y="3291840"/>
            <a:ext cx="16459200" cy="11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000">
                <a:latin typeface="Noto Sans SemiBold"/>
                <a:ea typeface="Noto Sans SemiBold"/>
                <a:cs typeface="Noto Sans SemiBold"/>
                <a:sym typeface="Noto Sans SemiBold"/>
              </a:rPr>
              <a:t>Generative AI is a powerful category of AI that includes models that generate text, images, videos, or music.</a:t>
            </a:r>
            <a:endParaRPr sz="1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3800" y="4708700"/>
            <a:ext cx="8012600" cy="4507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2"/>
          <p:cNvPicPr preferRelativeResize="0"/>
          <p:nvPr/>
        </p:nvPicPr>
        <p:blipFill rotWithShape="1">
          <a:blip r:embed="rId3">
            <a:alphaModFix/>
          </a:blip>
          <a:srcRect b="15196"/>
          <a:stretch/>
        </p:blipFill>
        <p:spPr>
          <a:xfrm>
            <a:off x="1988450" y="7840500"/>
            <a:ext cx="1929375" cy="24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4">
            <a:alphaModFix/>
          </a:blip>
          <a:srcRect b="37593"/>
          <a:stretch/>
        </p:blipFill>
        <p:spPr>
          <a:xfrm>
            <a:off x="14354075" y="8116450"/>
            <a:ext cx="2103125" cy="21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82880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>
            <a:off x="5251000" y="8727669"/>
            <a:ext cx="7726800" cy="7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CC43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else can we add to these lists?</a:t>
            </a:r>
            <a:endParaRPr sz="3000">
              <a:solidFill>
                <a:srgbClr val="CC43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57" name="Google Shape;257;p32"/>
          <p:cNvSpPr txBox="1">
            <a:spLocks noGrp="1"/>
          </p:cNvSpPr>
          <p:nvPr>
            <p:ph type="title"/>
          </p:nvPr>
        </p:nvSpPr>
        <p:spPr>
          <a:xfrm>
            <a:off x="0" y="572550"/>
            <a:ext cx="18288000" cy="114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Generative AI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/>
        </p:nvSpPr>
        <p:spPr>
          <a:xfrm>
            <a:off x="1371600" y="3291840"/>
            <a:ext cx="16459200" cy="11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000">
                <a:latin typeface="Noto Sans SemiBold"/>
                <a:ea typeface="Noto Sans SemiBold"/>
                <a:cs typeface="Noto Sans SemiBold"/>
                <a:sym typeface="Noto Sans SemiBold"/>
              </a:rPr>
              <a:t>Based on what you have learned so far, what differences and similarities do you see between generative AI and predictive AI?</a:t>
            </a:r>
            <a:endParaRPr sz="1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60" name="Google Shape;260;p32"/>
          <p:cNvSpPr txBox="1"/>
          <p:nvPr/>
        </p:nvSpPr>
        <p:spPr>
          <a:xfrm>
            <a:off x="1237300" y="4865850"/>
            <a:ext cx="8534400" cy="24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Generative AI</a:t>
            </a:r>
            <a:endParaRPr sz="32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2000"/>
              <a:buFont typeface="Source Sans Pro"/>
              <a:buChar char="●"/>
            </a:pPr>
            <a:r>
              <a:rPr lang="en-US" sz="300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Generative AI is most effective for generating new information like content, images, identifying patterns in data, and producing text.</a:t>
            </a:r>
            <a:endParaRPr sz="2600"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sz="3600">
              <a:solidFill>
                <a:srgbClr val="595959"/>
              </a:solidFill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9839325" y="4865850"/>
            <a:ext cx="7726800" cy="23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Predictive AI</a:t>
            </a:r>
            <a:endParaRPr sz="32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2000"/>
              <a:buFont typeface="Source Sans Pro"/>
              <a:buChar char="●"/>
            </a:pPr>
            <a:r>
              <a:rPr lang="en-US" sz="300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Predictive AI is useful  for analyzing patterns to make forecasts and predictions, aiding in decision-making processes.</a:t>
            </a:r>
            <a:endParaRPr sz="3000">
              <a:solidFill>
                <a:srgbClr val="2125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>
              <a:solidFill>
                <a:srgbClr val="2125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sz="36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>
            <a:spLocks noGrp="1"/>
          </p:cNvSpPr>
          <p:nvPr>
            <p:ph type="title"/>
          </p:nvPr>
        </p:nvSpPr>
        <p:spPr>
          <a:xfrm>
            <a:off x="1336575" y="1161290"/>
            <a:ext cx="16556700" cy="916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381818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627" b="1" dirty="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27" dirty="0">
                <a:solidFill>
                  <a:srgbClr val="212529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Conversations Automated through Chatbots</a:t>
            </a:r>
            <a:endParaRPr sz="3627" dirty="0">
              <a:solidFill>
                <a:srgbClr val="212529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5040"/>
          </a:p>
        </p:txBody>
      </p:sp>
      <p:sp>
        <p:nvSpPr>
          <p:cNvPr id="267" name="Google Shape;267;p33"/>
          <p:cNvSpPr txBox="1">
            <a:spLocks noGrp="1"/>
          </p:cNvSpPr>
          <p:nvPr>
            <p:ph type="body" idx="1"/>
          </p:nvPr>
        </p:nvSpPr>
        <p:spPr>
          <a:xfrm>
            <a:off x="1129095" y="3661860"/>
            <a:ext cx="6891000" cy="56193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Human conversations can be </a:t>
            </a:r>
            <a:r>
              <a:rPr lang="en-US" sz="3000" b="1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automated</a:t>
            </a:r>
            <a:r>
              <a:rPr lang="en-US" sz="300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using computer </a:t>
            </a:r>
            <a:r>
              <a:rPr lang="en-US" sz="3000" b="1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algorithms</a:t>
            </a:r>
            <a:r>
              <a:rPr lang="en-US" sz="300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or a series of instructions, allowing  a machine to participate in human-like interactions and conversations.</a:t>
            </a:r>
            <a:endParaRPr sz="3000">
              <a:solidFill>
                <a:srgbClr val="2125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40C28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 chatbot is a type of generative AI that can create </a:t>
            </a:r>
            <a:r>
              <a:rPr lang="en-US" sz="3000" b="1">
                <a:solidFill>
                  <a:srgbClr val="040C28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new content,</a:t>
            </a:r>
            <a:r>
              <a:rPr lang="en-US" sz="3000">
                <a:solidFill>
                  <a:srgbClr val="040C28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such as images, text, or music, based on patterns and data it has been trained on.</a:t>
            </a:r>
            <a:endParaRPr sz="3000">
              <a:solidFill>
                <a:srgbClr val="2125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40C28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341">
              <a:solidFill>
                <a:srgbClr val="2125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endParaRPr/>
          </a:p>
        </p:txBody>
      </p:sp>
      <p:pic>
        <p:nvPicPr>
          <p:cNvPr id="268" name="Google Shape;2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0" y="444300"/>
            <a:ext cx="18288000" cy="127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    </a:t>
            </a: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Review the Lesson Big Ideas</a:t>
            </a:r>
            <a:endParaRPr i="1"/>
          </a:p>
        </p:txBody>
      </p:sp>
      <p:pic>
        <p:nvPicPr>
          <p:cNvPr id="273" name="Google Shape;2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6944963" y="8858250"/>
            <a:ext cx="1343025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3"/>
          <p:cNvSpPr txBox="1">
            <a:spLocks noGrp="1"/>
          </p:cNvSpPr>
          <p:nvPr>
            <p:ph type="body" idx="1"/>
          </p:nvPr>
        </p:nvSpPr>
        <p:spPr>
          <a:xfrm>
            <a:off x="8802935" y="4180020"/>
            <a:ext cx="8546700" cy="4579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914400" lvl="1" indent="-419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urce Sans Pro"/>
              <a:buAutoNum type="alphaLcPeriod"/>
            </a:pPr>
            <a:r>
              <a:rPr lang="en-US" sz="300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-US" sz="3000" b="1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chatbot</a:t>
            </a:r>
            <a:r>
              <a:rPr lang="en-US" sz="3000">
                <a:solidFill>
                  <a:srgbClr val="2125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is a </a:t>
            </a:r>
            <a:r>
              <a:rPr lang="en-US" sz="30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program </a:t>
            </a:r>
            <a:r>
              <a:rPr lang="en-US" sz="3000">
                <a:solidFill>
                  <a:srgbClr val="040C28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that is designed to converse with human beings</a:t>
            </a:r>
            <a:r>
              <a:rPr lang="en-US" sz="30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30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Source Sans Pro"/>
              <a:buAutoNum type="alphaLcPeriod"/>
            </a:pPr>
            <a:r>
              <a:rPr lang="en-US" sz="3000">
                <a:solidFill>
                  <a:srgbClr val="202124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-US" sz="3000" b="1">
                <a:solidFill>
                  <a:srgbClr val="202124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prompt</a:t>
            </a:r>
            <a:r>
              <a:rPr lang="en-US" sz="3000">
                <a:solidFill>
                  <a:srgbClr val="202124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is </a:t>
            </a:r>
            <a:r>
              <a:rPr lang="en-US" sz="3000">
                <a:solidFill>
                  <a:srgbClr val="040C28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 set of instructions given to an AI tool to help it focus on a specific topic, task, or purpose.</a:t>
            </a:r>
            <a:endParaRPr sz="3000">
              <a:solidFill>
                <a:srgbClr val="040C28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">
              <a:solidFill>
                <a:srgbClr val="040C28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419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40C28"/>
              </a:buClr>
              <a:buSzPts val="3000"/>
              <a:buFont typeface="Source Sans Pro"/>
              <a:buAutoNum type="alphaLcPeriod"/>
            </a:pPr>
            <a:r>
              <a:rPr lang="en-US" sz="3000" b="1">
                <a:solidFill>
                  <a:srgbClr val="040C28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Automate</a:t>
            </a:r>
            <a:r>
              <a:rPr lang="en-US" sz="3000">
                <a:solidFill>
                  <a:srgbClr val="040C28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means to have a machine or device carry out a task</a:t>
            </a:r>
            <a:endParaRPr sz="3000">
              <a:solidFill>
                <a:srgbClr val="2125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40C28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58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341">
              <a:solidFill>
                <a:srgbClr val="2125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/>
          </a:p>
        </p:txBody>
      </p:sp>
      <p:pic>
        <p:nvPicPr>
          <p:cNvPr id="275" name="Google Shape;27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43125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0625" y="2331400"/>
            <a:ext cx="8457375" cy="79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>
            <a:spLocks noGrp="1"/>
          </p:cNvSpPr>
          <p:nvPr>
            <p:ph type="body" idx="1"/>
          </p:nvPr>
        </p:nvSpPr>
        <p:spPr>
          <a:xfrm>
            <a:off x="1367688" y="3584448"/>
            <a:ext cx="7414500" cy="584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have we learned so far about using AI responsibly? 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Char char="●"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“Make it your own”</a:t>
            </a:r>
            <a:endParaRPr sz="4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4"/>
          <p:cNvSpPr txBox="1"/>
          <p:nvPr/>
        </p:nvSpPr>
        <p:spPr>
          <a:xfrm>
            <a:off x="0" y="444300"/>
            <a:ext cx="18288000" cy="12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</a:t>
            </a:r>
            <a:r>
              <a:rPr lang="en-US" sz="5788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Using Generative AI Responsibly</a:t>
            </a:r>
            <a:endParaRPr sz="58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i="1">
              <a:solidFill>
                <a:srgbClr val="000000"/>
              </a:solidFill>
            </a:endParaRPr>
          </a:p>
        </p:txBody>
      </p:sp>
      <p:pic>
        <p:nvPicPr>
          <p:cNvPr id="287" name="Google Shape;28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7347" y="8905875"/>
            <a:ext cx="67627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43125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5"/>
          <p:cNvSpPr txBox="1">
            <a:spLocks noGrp="1"/>
          </p:cNvSpPr>
          <p:nvPr>
            <p:ph type="title" idx="4294967295"/>
          </p:nvPr>
        </p:nvSpPr>
        <p:spPr>
          <a:xfrm>
            <a:off x="0" y="527725"/>
            <a:ext cx="18288000" cy="1190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  Review Today’s Lesson Vocabulary</a:t>
            </a: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pic>
        <p:nvPicPr>
          <p:cNvPr id="295" name="Google Shape;2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954500" y="2308063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8905875"/>
            <a:ext cx="1333500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/>
          <p:nvPr/>
        </p:nvSpPr>
        <p:spPr>
          <a:xfrm>
            <a:off x="12530756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98" name="Google Shape;298;p35"/>
          <p:cNvSpPr txBox="1"/>
          <p:nvPr/>
        </p:nvSpPr>
        <p:spPr>
          <a:xfrm>
            <a:off x="12933050" y="46594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A chatbot is a type of generative AI that can create </a:t>
            </a:r>
            <a:r>
              <a:rPr lang="en-US" sz="2800" b="1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new content,</a:t>
            </a:r>
            <a:r>
              <a:rPr lang="en-US" sz="28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 such as images, text, or music, based on patterns and data it has been trained on.</a:t>
            </a:r>
            <a:endParaRPr sz="1800"/>
          </a:p>
        </p:txBody>
      </p:sp>
      <p:sp>
        <p:nvSpPr>
          <p:cNvPr id="299" name="Google Shape;299;p35"/>
          <p:cNvSpPr/>
          <p:nvPr/>
        </p:nvSpPr>
        <p:spPr>
          <a:xfrm>
            <a:off x="6726903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00" name="Google Shape;300;p35"/>
          <p:cNvSpPr/>
          <p:nvPr/>
        </p:nvSpPr>
        <p:spPr>
          <a:xfrm>
            <a:off x="939475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01" name="Google Shape;301;p35"/>
          <p:cNvSpPr txBox="1"/>
          <p:nvPr/>
        </p:nvSpPr>
        <p:spPr>
          <a:xfrm>
            <a:off x="1289730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Noto Sans SemiBold"/>
                <a:ea typeface="Noto Sans SemiBold"/>
                <a:cs typeface="Noto Sans SemiBold"/>
                <a:sym typeface="Noto Sans SemiBold"/>
              </a:rPr>
              <a:t>Chatbot</a:t>
            </a:r>
            <a:endParaRPr sz="30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1279975" y="3825025"/>
            <a:ext cx="4714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Noto Sans SemiBold"/>
                <a:ea typeface="Noto Sans SemiBold"/>
                <a:cs typeface="Noto Sans SemiBold"/>
                <a:sym typeface="Noto Sans SemiBold"/>
              </a:rPr>
              <a:t>Generative artificial intelligence (AI)</a:t>
            </a:r>
            <a:endParaRPr sz="30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679590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</a:t>
            </a:r>
            <a:r>
              <a:rPr lang="en-US" sz="3000">
                <a:latin typeface="Noto Sans SemiBold"/>
                <a:ea typeface="Noto Sans SemiBold"/>
                <a:cs typeface="Noto Sans SemiBold"/>
                <a:sym typeface="Noto Sans SemiBold"/>
              </a:rPr>
              <a:t>prompt</a:t>
            </a:r>
            <a:endParaRPr sz="30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1279975" y="5019475"/>
            <a:ext cx="4314300" cy="41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is a powerful category of AI that includes models that generate text, images, videos, or music.</a:t>
            </a:r>
            <a:endParaRPr/>
          </a:p>
        </p:txBody>
      </p:sp>
      <p:sp>
        <p:nvSpPr>
          <p:cNvPr id="305" name="Google Shape;305;p35"/>
          <p:cNvSpPr txBox="1"/>
          <p:nvPr/>
        </p:nvSpPr>
        <p:spPr>
          <a:xfrm>
            <a:off x="7037513" y="46710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A </a:t>
            </a:r>
            <a:r>
              <a:rPr lang="en-US" sz="2800" b="1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prompt</a:t>
            </a:r>
            <a:r>
              <a:rPr lang="en-US" sz="28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 is a set of instructions given to an AI tool to help it focus on a specific topic, task, or purpose.</a:t>
            </a:r>
            <a:endParaRPr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125" y="5273375"/>
            <a:ext cx="6643774" cy="417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025" y="903225"/>
            <a:ext cx="200977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9675" y="2019175"/>
            <a:ext cx="14488652" cy="2029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title" idx="4294967295"/>
          </p:nvPr>
        </p:nvSpPr>
        <p:spPr>
          <a:xfrm>
            <a:off x="0" y="527725"/>
            <a:ext cx="18288000" cy="1190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  Review Today’s Lesson Vocabulary</a:t>
            </a: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312" name="Google Shape;312;p36"/>
          <p:cNvSpPr/>
          <p:nvPr/>
        </p:nvSpPr>
        <p:spPr>
          <a:xfrm>
            <a:off x="9540066" y="345970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3752638" y="345970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14" name="Google Shape;314;p36"/>
          <p:cNvSpPr txBox="1"/>
          <p:nvPr/>
        </p:nvSpPr>
        <p:spPr>
          <a:xfrm>
            <a:off x="4093150" y="3900975"/>
            <a:ext cx="4714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Noto Sans SemiBold"/>
                <a:ea typeface="Noto Sans SemiBold"/>
                <a:cs typeface="Noto Sans SemiBold"/>
                <a:sym typeface="Noto Sans SemiBold"/>
              </a:rPr>
              <a:t>automate</a:t>
            </a:r>
            <a:endParaRPr sz="30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9850674" y="3900975"/>
            <a:ext cx="4615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Noto Sans SemiBold"/>
                <a:ea typeface="Noto Sans SemiBold"/>
                <a:cs typeface="Noto Sans SemiBold"/>
                <a:sym typeface="Noto Sans SemiBold"/>
              </a:rPr>
              <a:t>algorithm</a:t>
            </a:r>
            <a:endParaRPr sz="30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4093150" y="4747250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40C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have a machine or device carry out a task.</a:t>
            </a:r>
            <a:r>
              <a:rPr lang="en-US" sz="3000">
                <a:solidFill>
                  <a:srgbClr val="040C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200"/>
          </a:p>
        </p:txBody>
      </p:sp>
      <p:sp>
        <p:nvSpPr>
          <p:cNvPr id="317" name="Google Shape;317;p36"/>
          <p:cNvSpPr txBox="1"/>
          <p:nvPr/>
        </p:nvSpPr>
        <p:spPr>
          <a:xfrm>
            <a:off x="9850675" y="474697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An </a:t>
            </a:r>
            <a:r>
              <a:rPr lang="en-US" sz="2800" b="1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algorithm</a:t>
            </a:r>
            <a:r>
              <a:rPr lang="en-US" sz="28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 is a set of steps or rules to follow in order to solve a problem or accomplish a specific task.</a:t>
            </a:r>
            <a:endParaRPr sz="1600"/>
          </a:p>
        </p:txBody>
      </p:sp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600" y="8905875"/>
            <a:ext cx="13335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43125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7"/>
          <p:cNvPicPr preferRelativeResize="0"/>
          <p:nvPr/>
        </p:nvPicPr>
        <p:blipFill rotWithShape="1">
          <a:blip r:embed="rId3">
            <a:alphaModFix/>
          </a:blip>
          <a:srcRect b="7834"/>
          <a:stretch/>
        </p:blipFill>
        <p:spPr>
          <a:xfrm>
            <a:off x="960050" y="3769350"/>
            <a:ext cx="9808125" cy="65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4838" y="811625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22520" y="4227333"/>
            <a:ext cx="1926192" cy="13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74875" y="2027500"/>
            <a:ext cx="5562600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7"/>
          <p:cNvSpPr txBox="1"/>
          <p:nvPr/>
        </p:nvSpPr>
        <p:spPr>
          <a:xfrm>
            <a:off x="9974875" y="3241375"/>
            <a:ext cx="6528600" cy="1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to deepen your knowledge of artificial intelligence</a:t>
            </a:r>
            <a:endParaRPr sz="3600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>
            <a:spLocks noGrp="1"/>
          </p:cNvSpPr>
          <p:nvPr>
            <p:ph type="body" idx="1"/>
          </p:nvPr>
        </p:nvSpPr>
        <p:spPr>
          <a:xfrm>
            <a:off x="1232375" y="3675888"/>
            <a:ext cx="9548700" cy="5557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In this</a:t>
            </a:r>
            <a:r>
              <a:rPr lang="en-US" sz="4200" dirty="0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200" u="sng" dirty="0">
                <a:solidFill>
                  <a:srgbClr val="0855DB"/>
                </a:solidFill>
                <a:latin typeface="Noto Sans"/>
                <a:ea typeface="Noto Sans"/>
                <a:cs typeface="Noto Sans"/>
                <a:sym typeface="No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</a:t>
            </a:r>
            <a:r>
              <a:rPr lang="en-US" sz="4200" dirty="0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we are going to practice writing algorithms. We are going to create a simple algorithm that guides a character through a series of tasks, that will remind us the importance of giving clear and specific instructions.</a:t>
            </a:r>
            <a:endParaRPr sz="4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 sz="5000" dirty="0"/>
          </a:p>
        </p:txBody>
      </p:sp>
      <p:sp>
        <p:nvSpPr>
          <p:cNvPr id="334" name="Google Shape;334;p38"/>
          <p:cNvSpPr/>
          <p:nvPr/>
        </p:nvSpPr>
        <p:spPr>
          <a:xfrm>
            <a:off x="0" y="0"/>
            <a:ext cx="18288000" cy="2615100"/>
          </a:xfrm>
          <a:prstGeom prst="rect">
            <a:avLst/>
          </a:prstGeom>
          <a:solidFill>
            <a:srgbClr val="39A928"/>
          </a:solidFill>
          <a:ln w="9525" cap="flat" cmpd="sng">
            <a:solidFill>
              <a:srgbClr val="39A928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258B1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8"/>
          <p:cNvSpPr txBox="1"/>
          <p:nvPr/>
        </p:nvSpPr>
        <p:spPr>
          <a:xfrm>
            <a:off x="0" y="0"/>
            <a:ext cx="18288000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Activity 1: Giving Instructions </a:t>
            </a:r>
            <a:endParaRPr sz="58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and Algorithm Creation</a:t>
            </a:r>
            <a:endParaRPr sz="7200" i="1">
              <a:solidFill>
                <a:srgbClr val="000000"/>
              </a:solidFill>
            </a:endParaRPr>
          </a:p>
        </p:txBody>
      </p:sp>
      <p:pic>
        <p:nvPicPr>
          <p:cNvPr id="336" name="Google Shape;3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3125" y="549625"/>
            <a:ext cx="1553644" cy="13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2225" y="4122883"/>
            <a:ext cx="6594551" cy="439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78225" y="8848725"/>
            <a:ext cx="20097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687150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508421"/>
            <a:ext cx="8642876" cy="777857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9"/>
          <p:cNvSpPr txBox="1">
            <a:spLocks noGrp="1"/>
          </p:cNvSpPr>
          <p:nvPr>
            <p:ph type="body" idx="1"/>
          </p:nvPr>
        </p:nvSpPr>
        <p:spPr>
          <a:xfrm>
            <a:off x="9747650" y="3811963"/>
            <a:ext cx="7748100" cy="483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In this activity we are going to discuss 6 principles for being responsible with AI. 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 principle is a rule or set of rules for good behavior.</a:t>
            </a:r>
            <a:r>
              <a:rPr lang="en-US" sz="4900">
                <a:latin typeface="Roboto"/>
                <a:ea typeface="Roboto"/>
                <a:cs typeface="Roboto"/>
                <a:sym typeface="Roboto"/>
              </a:rPr>
              <a:t> </a:t>
            </a:r>
            <a:endParaRPr sz="4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9"/>
          <p:cNvSpPr/>
          <p:nvPr/>
        </p:nvSpPr>
        <p:spPr>
          <a:xfrm>
            <a:off x="0" y="0"/>
            <a:ext cx="18288000" cy="2615100"/>
          </a:xfrm>
          <a:prstGeom prst="rect">
            <a:avLst/>
          </a:prstGeom>
          <a:solidFill>
            <a:srgbClr val="39A928"/>
          </a:solidFill>
          <a:ln w="9525" cap="flat" cmpd="sng">
            <a:solidFill>
              <a:srgbClr val="39A928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258B1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9"/>
          <p:cNvSpPr txBox="1"/>
          <p:nvPr/>
        </p:nvSpPr>
        <p:spPr>
          <a:xfrm>
            <a:off x="0" y="0"/>
            <a:ext cx="18288000" cy="2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88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88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Activity 2: The Principles of </a:t>
            </a:r>
            <a:endParaRPr sz="58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Responsible AI	</a:t>
            </a:r>
            <a:endParaRPr sz="58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200" i="1">
              <a:solidFill>
                <a:srgbClr val="000000"/>
              </a:solidFill>
            </a:endParaRPr>
          </a:p>
        </p:txBody>
      </p:sp>
      <p:pic>
        <p:nvPicPr>
          <p:cNvPr id="348" name="Google Shape;34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3125" y="549625"/>
            <a:ext cx="1553644" cy="13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11713" y="2684113"/>
            <a:ext cx="6762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2877" y="9029563"/>
            <a:ext cx="1253619" cy="133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2334300"/>
            <a:ext cx="2005344" cy="14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0"/>
          <p:cNvPicPr preferRelativeResize="0"/>
          <p:nvPr/>
        </p:nvPicPr>
        <p:blipFill rotWithShape="1">
          <a:blip r:embed="rId4">
            <a:alphaModFix/>
          </a:blip>
          <a:srcRect l="6507" r="6140"/>
          <a:stretch/>
        </p:blipFill>
        <p:spPr>
          <a:xfrm>
            <a:off x="10068000" y="2334300"/>
            <a:ext cx="8220000" cy="79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0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39A928"/>
          </a:solidFill>
          <a:ln w="9525" cap="flat" cmpd="sng">
            <a:solidFill>
              <a:srgbClr val="39A928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258B1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0"/>
          <p:cNvSpPr txBox="1"/>
          <p:nvPr/>
        </p:nvSpPr>
        <p:spPr>
          <a:xfrm>
            <a:off x="1295400" y="4703575"/>
            <a:ext cx="7581900" cy="48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In this Minecraft Education </a:t>
            </a:r>
            <a:r>
              <a:rPr lang="en-US" sz="3600" u="sng">
                <a:solidFill>
                  <a:srgbClr val="0856DB"/>
                </a:solidFill>
                <a:latin typeface="Noto Sans"/>
                <a:ea typeface="Noto Sans"/>
                <a:cs typeface="Noto Sans"/>
                <a:sym typeface="No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activity,</a:t>
            </a:r>
            <a:r>
              <a:rPr lang="en-US" sz="3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students will further their understanding of artificial intelligence and how it is shaping our world. Students will also begin to recognize the 6 principles that guide AI development and use.</a:t>
            </a:r>
            <a:endParaRPr sz="3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40"/>
          <p:cNvSpPr txBox="1"/>
          <p:nvPr/>
        </p:nvSpPr>
        <p:spPr>
          <a:xfrm>
            <a:off x="1295400" y="3584448"/>
            <a:ext cx="86760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93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rgbClr val="26242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Hour of code: Generation AI</a:t>
            </a:r>
            <a:endParaRPr sz="4200">
              <a:solidFill>
                <a:srgbClr val="262423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</p:txBody>
      </p:sp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0" y="618700"/>
            <a:ext cx="182082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Activity 3: Generation AI</a:t>
            </a:r>
            <a:endParaRPr b="1" i="1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13125" y="549625"/>
            <a:ext cx="1553644" cy="13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0"/>
          <p:cNvSpPr txBox="1"/>
          <p:nvPr/>
        </p:nvSpPr>
        <p:spPr>
          <a:xfrm>
            <a:off x="1038000" y="10944625"/>
            <a:ext cx="80967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(This activity can be utilized throughout all video lessons) 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/>
          <p:nvPr/>
        </p:nvSpPr>
        <p:spPr>
          <a:xfrm>
            <a:off x="1028700" y="942975"/>
            <a:ext cx="7757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9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1"/>
          <p:cNvSpPr txBox="1"/>
          <p:nvPr/>
        </p:nvSpPr>
        <p:spPr>
          <a:xfrm>
            <a:off x="304600" y="2288625"/>
            <a:ext cx="17106000" cy="3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Elem</a:t>
            </a: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9" name="Google Shape;369;p41" title="File:Asynchronous activity icon.pn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000" y="330863"/>
            <a:ext cx="1922225" cy="191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1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39A928"/>
          </a:solidFill>
          <a:ln w="9525" cap="flat" cmpd="sng">
            <a:solidFill>
              <a:srgbClr val="39A928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258B1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1"/>
          <p:cNvSpPr txBox="1"/>
          <p:nvPr/>
        </p:nvSpPr>
        <p:spPr>
          <a:xfrm>
            <a:off x="0" y="542500"/>
            <a:ext cx="1828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Further Learning</a:t>
            </a:r>
            <a:endParaRPr sz="5800" b="1" i="1">
              <a:solidFill>
                <a:srgbClr val="000000"/>
              </a:solidFill>
            </a:endParaRPr>
          </a:p>
        </p:txBody>
      </p:sp>
      <p:pic>
        <p:nvPicPr>
          <p:cNvPr id="372" name="Google Shape;37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48700"/>
            <a:ext cx="1320500" cy="12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3125" y="549625"/>
            <a:ext cx="1553644" cy="13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 txBox="1"/>
          <p:nvPr/>
        </p:nvSpPr>
        <p:spPr>
          <a:xfrm>
            <a:off x="1371600" y="3127248"/>
            <a:ext cx="16293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Elementary:</a:t>
            </a:r>
            <a:endParaRPr sz="42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457200" lvl="0" indent="-4953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4200"/>
              <a:buFont typeface="Noto Sans"/>
              <a:buAutoNum type="arabicPeriod"/>
            </a:pPr>
            <a:r>
              <a:rPr lang="en-US" sz="4200" u="sng">
                <a:solidFill>
                  <a:srgbClr val="0657DB"/>
                </a:solidFill>
                <a:latin typeface="Noto Sans"/>
                <a:ea typeface="Noto Sans"/>
                <a:cs typeface="Noto Sans"/>
                <a:sym typeface="No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Code.org’s How AI Works Video Series</a:t>
            </a:r>
            <a:endParaRPr sz="4300">
              <a:solidFill>
                <a:srgbClr val="0657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856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Grades 6 and up:</a:t>
            </a:r>
            <a:endParaRPr sz="420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457200" lvl="0" indent="-4953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4200"/>
              <a:buFont typeface="Noto Sans"/>
              <a:buAutoNum type="arabicPeriod"/>
            </a:pPr>
            <a:r>
              <a:rPr lang="en-US" sz="4200" u="sng">
                <a:solidFill>
                  <a:srgbClr val="0657DB"/>
                </a:solidFill>
                <a:latin typeface="Noto Sans"/>
                <a:ea typeface="Noto Sans"/>
                <a:cs typeface="Noto Sans"/>
                <a:sym typeface="Noto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Making a Flower Maze in Minecraft!</a:t>
            </a:r>
            <a:endParaRPr sz="4200">
              <a:solidFill>
                <a:srgbClr val="0657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00">
              <a:solidFill>
                <a:srgbClr val="0657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4200"/>
              <a:buFont typeface="Noto Sans"/>
              <a:buAutoNum type="arabicPeriod"/>
            </a:pPr>
            <a:r>
              <a:rPr lang="en-US" sz="4200" u="sng">
                <a:solidFill>
                  <a:srgbClr val="0657DB"/>
                </a:solidFill>
                <a:latin typeface="Noto Sans"/>
                <a:ea typeface="Noto Sans"/>
                <a:cs typeface="Noto Sans"/>
                <a:sym typeface="Noto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https://education.minecraft.net/en-us/lessons/sequencing</a:t>
            </a:r>
            <a:endParaRPr sz="4200">
              <a:solidFill>
                <a:srgbClr val="0657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(these activities require prior coding in Minecraft lessons)</a:t>
            </a:r>
            <a:endParaRPr sz="4400">
              <a:solidFill>
                <a:srgbClr val="0856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sz="3600" b="1">
              <a:solidFill>
                <a:srgbClr val="595959"/>
              </a:solidFill>
            </a:endParaRPr>
          </a:p>
        </p:txBody>
      </p:sp>
      <p:pic>
        <p:nvPicPr>
          <p:cNvPr id="375" name="Google Shape;375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287750" y="8867763"/>
            <a:ext cx="200025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8288000" cy="36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1883675" y="3546225"/>
            <a:ext cx="9673500" cy="57099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AutoNum type="arabicPeriod"/>
            </a:pPr>
            <a:r>
              <a:rPr lang="en-US" sz="3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Artificial intelligence is a branch of computer science that ____________________________________________________.</a:t>
            </a:r>
            <a:endParaRPr sz="3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AutoNum type="arabicPeriod"/>
            </a:pPr>
            <a:r>
              <a:rPr lang="en-US" sz="3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“Classical AI” refers to ____________________________________________________.</a:t>
            </a:r>
            <a:endParaRPr lang="en-US" sz="3000" dirty="0">
              <a:solidFill>
                <a:schemeClr val="dk1"/>
              </a:solidFill>
              <a:latin typeface="Noto Sans"/>
              <a:ea typeface="Noto Sans"/>
              <a:cs typeface="Noto Sans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AutoNum type="arabicPeriod"/>
            </a:pPr>
            <a:r>
              <a:rPr lang="en-US" sz="30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Some examples of classical AI include_______________________________________________________________________________________________.</a:t>
            </a:r>
            <a:endParaRPr sz="30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240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0" y="733525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Let’s Review-Fill in the Blank</a:t>
            </a:r>
            <a:r>
              <a:rPr lang="en-US" sz="5800" b="1">
                <a:solidFill>
                  <a:srgbClr val="000000"/>
                </a:solidFill>
              </a:rPr>
              <a:t> </a:t>
            </a:r>
            <a:endParaRPr sz="5800">
              <a:solidFill>
                <a:srgbClr val="000000"/>
              </a:solidFill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8213" y="8848713"/>
            <a:ext cx="2009775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12952150" y="4583075"/>
            <a:ext cx="3964200" cy="24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</a:rPr>
              <a:t>insert image 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2" name="Picture 1" descr="CPU with binary numbers and blueprint">
            <a:extLst>
              <a:ext uri="{FF2B5EF4-FFF2-40B4-BE49-F238E27FC236}">
                <a16:creationId xmlns:a16="http://schemas.microsoft.com/office/drawing/2014/main" id="{8DD5D52D-AC8B-8FAE-FE38-5F153C3E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7773" y="3053401"/>
            <a:ext cx="5667867" cy="44630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4425"/>
          <a:stretch/>
        </p:blipFill>
        <p:spPr>
          <a:xfrm>
            <a:off x="14631600" y="4118400"/>
            <a:ext cx="3041700" cy="61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"/>
            <a:ext cx="18288000" cy="36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0" y="713075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will we learn today?</a:t>
            </a:r>
            <a:r>
              <a:rPr lang="en-US" sz="5800" b="1">
                <a:solidFill>
                  <a:srgbClr val="000000"/>
                </a:solidFill>
              </a:rPr>
              <a:t> </a:t>
            </a:r>
            <a:endParaRPr sz="5800">
              <a:solidFill>
                <a:srgbClr val="000000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1959864" y="3547872"/>
            <a:ext cx="12827100" cy="59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chivo"/>
              <a:buChar char="●"/>
            </a:pPr>
            <a:r>
              <a:rPr lang="en-US" sz="3600">
                <a:latin typeface="Noto Sans"/>
                <a:ea typeface="Noto Sans"/>
                <a:cs typeface="Noto Sans"/>
                <a:sym typeface="Noto Sans"/>
              </a:rPr>
              <a:t>I will learn what Generative AI is and is not</a:t>
            </a:r>
            <a:endParaRPr sz="3600"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chivo"/>
              <a:buChar char="●"/>
            </a:pPr>
            <a:r>
              <a:rPr lang="en-US" sz="3600">
                <a:latin typeface="Noto Sans"/>
                <a:ea typeface="Noto Sans"/>
                <a:cs typeface="Noto Sans"/>
                <a:sym typeface="Noto Sans"/>
              </a:rPr>
              <a:t>I will identify the difference between predictive AI and generative AI</a:t>
            </a:r>
            <a:endParaRPr sz="3600"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chivo"/>
              <a:buChar char="●"/>
            </a:pPr>
            <a:r>
              <a:rPr lang="en-US" sz="3600">
                <a:latin typeface="Noto Sans"/>
                <a:ea typeface="Noto Sans"/>
                <a:cs typeface="Noto Sans"/>
                <a:sym typeface="Noto Sans"/>
              </a:rPr>
              <a:t>I will learn about chatbots</a:t>
            </a:r>
            <a:endParaRPr sz="3600"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chivo"/>
              <a:buChar char="●"/>
            </a:pPr>
            <a:r>
              <a:rPr lang="en-US" sz="3600">
                <a:latin typeface="Noto Sans"/>
                <a:ea typeface="Noto Sans"/>
                <a:cs typeface="Noto Sans"/>
                <a:sym typeface="Noto Sans"/>
              </a:rPr>
              <a:t>I will identify ways that  generative AI help us with tasks</a:t>
            </a:r>
            <a:endParaRPr sz="3600"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chivo"/>
              <a:buChar char="●"/>
            </a:pPr>
            <a:r>
              <a:rPr lang="en-US" sz="3600">
                <a:latin typeface="Noto Sans"/>
                <a:ea typeface="Noto Sans"/>
                <a:cs typeface="Noto Sans"/>
                <a:sym typeface="Noto Sans"/>
              </a:rPr>
              <a:t>I will identify how to use AI responsibly</a:t>
            </a:r>
            <a:endParaRPr sz="3600"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6950" y="2334300"/>
            <a:ext cx="9069225" cy="79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625550" y="1019450"/>
            <a:ext cx="6811800" cy="18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1464125" y="5378413"/>
            <a:ext cx="6662700" cy="34437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do you think of when you hear the word </a:t>
            </a: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generative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?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 sz="3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0" y="0"/>
            <a:ext cx="18288000" cy="22860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</a:t>
            </a:r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0" y="693250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is generative AI?  </a:t>
            </a:r>
            <a:endParaRPr sz="58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" y="2355750"/>
            <a:ext cx="2005344" cy="14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1464125" y="3473875"/>
            <a:ext cx="66627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93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4200">
                <a:solidFill>
                  <a:srgbClr val="26242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Turn and Talk</a:t>
            </a:r>
            <a:endParaRPr sz="4200">
              <a:solidFill>
                <a:srgbClr val="262423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>
              <a:solidFill>
                <a:srgbClr val="595959"/>
              </a:solidFill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883934" y="9572625"/>
            <a:ext cx="13430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6279" r="-6279" b="15761"/>
          <a:stretch/>
        </p:blipFill>
        <p:spPr>
          <a:xfrm>
            <a:off x="-107812" y="3241400"/>
            <a:ext cx="16202827" cy="70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838" y="811625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05620" y="3393808"/>
            <a:ext cx="1926192" cy="13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86675" y="2203704"/>
            <a:ext cx="8001001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/>
          <p:nvPr/>
        </p:nvSpPr>
        <p:spPr>
          <a:xfrm>
            <a:off x="1522250" y="4288300"/>
            <a:ext cx="15430500" cy="50079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39" name="Google Shape;139;p23"/>
          <p:cNvSpPr/>
          <p:nvPr/>
        </p:nvSpPr>
        <p:spPr>
          <a:xfrm>
            <a:off x="0" y="0"/>
            <a:ext cx="18288000" cy="22995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3"/>
          <p:cNvSpPr txBox="1"/>
          <p:nvPr/>
        </p:nvSpPr>
        <p:spPr>
          <a:xfrm>
            <a:off x="0" y="693250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Preview the Vocabulary</a:t>
            </a:r>
            <a:endParaRPr sz="58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68850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92600" y="8905875"/>
            <a:ext cx="1333500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936400" y="9158563"/>
            <a:ext cx="146343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550550" y="8901250"/>
            <a:ext cx="31845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7981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2341400" y="2974848"/>
            <a:ext cx="1394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Look at the word, do you know the meaning?</a:t>
            </a:r>
            <a:r>
              <a:rPr lang="en-US" sz="3600" dirty="0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endParaRPr sz="3600" dirty="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grpSp>
        <p:nvGrpSpPr>
          <p:cNvPr id="146" name="Google Shape;146;p23"/>
          <p:cNvGrpSpPr/>
          <p:nvPr/>
        </p:nvGrpSpPr>
        <p:grpSpPr>
          <a:xfrm>
            <a:off x="3702425" y="4789775"/>
            <a:ext cx="12458550" cy="3608825"/>
            <a:chOff x="4227125" y="4637375"/>
            <a:chExt cx="12458550" cy="3608825"/>
          </a:xfrm>
        </p:grpSpPr>
        <p:sp>
          <p:nvSpPr>
            <p:cNvPr id="147" name="Google Shape;147;p23"/>
            <p:cNvSpPr txBox="1"/>
            <p:nvPr/>
          </p:nvSpPr>
          <p:spPr>
            <a:xfrm>
              <a:off x="10261475" y="6018650"/>
              <a:ext cx="6424200" cy="13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Noto Sans"/>
                <a:buChar char="●"/>
              </a:pPr>
              <a:r>
                <a:rPr lang="en-US" sz="4200">
                  <a:latin typeface="Noto Sans"/>
                  <a:ea typeface="Noto Sans"/>
                  <a:cs typeface="Noto Sans"/>
                  <a:sym typeface="Noto Sans"/>
                </a:rPr>
                <a:t>Generative Artificial Intelligence (AI)</a:t>
              </a:r>
              <a:endParaRPr sz="42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8" name="Google Shape;148;p23"/>
            <p:cNvSpPr txBox="1"/>
            <p:nvPr/>
          </p:nvSpPr>
          <p:spPr>
            <a:xfrm>
              <a:off x="10261475" y="4637375"/>
              <a:ext cx="34881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Noto Sans"/>
                <a:buChar char="●"/>
              </a:pPr>
              <a:r>
                <a:rPr lang="en-US" sz="4200">
                  <a:latin typeface="Noto Sans"/>
                  <a:ea typeface="Noto Sans"/>
                  <a:cs typeface="Noto Sans"/>
                  <a:sym typeface="Noto Sans"/>
                </a:rPr>
                <a:t>p</a:t>
              </a:r>
              <a:r>
                <a:rPr lang="en-US" sz="42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r</a:t>
              </a:r>
              <a:r>
                <a:rPr lang="en-US" sz="4200">
                  <a:latin typeface="Noto Sans"/>
                  <a:ea typeface="Noto Sans"/>
                  <a:cs typeface="Noto Sans"/>
                  <a:sym typeface="Noto Sans"/>
                </a:rPr>
                <a:t>ompt</a:t>
              </a:r>
              <a:endParaRPr sz="42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9" name="Google Shape;149;p23"/>
            <p:cNvSpPr txBox="1"/>
            <p:nvPr/>
          </p:nvSpPr>
          <p:spPr>
            <a:xfrm>
              <a:off x="4227125" y="7552600"/>
              <a:ext cx="67077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Noto Sans"/>
                <a:buChar char="●"/>
              </a:pPr>
              <a:r>
                <a:rPr lang="en-US" sz="4200">
                  <a:latin typeface="Noto Sans"/>
                  <a:ea typeface="Noto Sans"/>
                  <a:cs typeface="Noto Sans"/>
                  <a:sym typeface="Noto Sans"/>
                </a:rPr>
                <a:t>chatbot</a:t>
              </a:r>
              <a:endParaRPr sz="42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50" name="Google Shape;150;p23"/>
            <p:cNvSpPr txBox="1"/>
            <p:nvPr/>
          </p:nvSpPr>
          <p:spPr>
            <a:xfrm>
              <a:off x="4227125" y="4637375"/>
              <a:ext cx="56355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Noto Sans"/>
                <a:buChar char="●"/>
              </a:pPr>
              <a:r>
                <a:rPr lang="en-US" sz="4200">
                  <a:latin typeface="Noto Sans"/>
                  <a:ea typeface="Noto Sans"/>
                  <a:cs typeface="Noto Sans"/>
                  <a:sym typeface="Noto Sans"/>
                </a:rPr>
                <a:t>automate</a:t>
              </a:r>
              <a:endParaRPr sz="42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51" name="Google Shape;151;p23"/>
            <p:cNvSpPr txBox="1"/>
            <p:nvPr/>
          </p:nvSpPr>
          <p:spPr>
            <a:xfrm>
              <a:off x="4227125" y="6018650"/>
              <a:ext cx="43590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Noto Sans"/>
                <a:buChar char="●"/>
              </a:pPr>
              <a:r>
                <a:rPr lang="en-US" sz="4200">
                  <a:latin typeface="Noto Sans"/>
                  <a:ea typeface="Noto Sans"/>
                  <a:cs typeface="Noto Sans"/>
                  <a:sym typeface="Noto Sans"/>
                </a:rPr>
                <a:t>algorithm</a:t>
              </a:r>
              <a:endParaRPr sz="42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21996"/>
          <a:stretch/>
        </p:blipFill>
        <p:spPr>
          <a:xfrm flipH="1">
            <a:off x="2346250" y="5921900"/>
            <a:ext cx="3383275" cy="4365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/>
          <p:nvPr/>
        </p:nvSpPr>
        <p:spPr>
          <a:xfrm>
            <a:off x="0" y="0"/>
            <a:ext cx="18288000" cy="22995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0" y="531100"/>
            <a:ext cx="182880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Hey, Chicken! What is Generative AI?</a:t>
            </a:r>
            <a:endParaRPr sz="58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grpSp>
        <p:nvGrpSpPr>
          <p:cNvPr id="159" name="Google Shape;159;p24"/>
          <p:cNvGrpSpPr/>
          <p:nvPr/>
        </p:nvGrpSpPr>
        <p:grpSpPr>
          <a:xfrm>
            <a:off x="6978399" y="3282461"/>
            <a:ext cx="9620404" cy="7004539"/>
            <a:chOff x="8870525" y="3473825"/>
            <a:chExt cx="8229602" cy="6194869"/>
          </a:xfrm>
        </p:grpSpPr>
        <p:sp>
          <p:nvSpPr>
            <p:cNvPr id="160" name="Google Shape;160;p24"/>
            <p:cNvSpPr/>
            <p:nvPr/>
          </p:nvSpPr>
          <p:spPr>
            <a:xfrm>
              <a:off x="12247325" y="7646094"/>
              <a:ext cx="1526400" cy="2022600"/>
            </a:xfrm>
            <a:prstGeom prst="rect">
              <a:avLst/>
            </a:prstGeom>
            <a:solidFill>
              <a:srgbClr val="202124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61" name="Google Shape;16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70525" y="3473825"/>
              <a:ext cx="8229602" cy="5261301"/>
            </a:xfrm>
            <a:prstGeom prst="rect">
              <a:avLst/>
            </a:prstGeom>
            <a:noFill/>
            <a:ln>
              <a:noFill/>
            </a:ln>
            <a:effectLst>
              <a:outerShdw dist="38100" dir="516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9225" y="3514750"/>
            <a:ext cx="4377324" cy="16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8100" y="3841225"/>
            <a:ext cx="8658499" cy="4729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4"/>
          <p:cNvCxnSpPr/>
          <p:nvPr/>
        </p:nvCxnSpPr>
        <p:spPr>
          <a:xfrm>
            <a:off x="2960175" y="5565225"/>
            <a:ext cx="635100" cy="677400"/>
          </a:xfrm>
          <a:prstGeom prst="straightConnector1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5" name="Google Shape;16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2366675"/>
            <a:ext cx="13430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14">
            <a:off x="11269564" y="8520738"/>
            <a:ext cx="3312996" cy="137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 r="18046"/>
          <a:stretch/>
        </p:blipFill>
        <p:spPr>
          <a:xfrm rot="617967">
            <a:off x="8409186" y="8803713"/>
            <a:ext cx="2776978" cy="141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3">
            <a:alphaModFix/>
          </a:blip>
          <a:srcRect r="18046"/>
          <a:stretch/>
        </p:blipFill>
        <p:spPr>
          <a:xfrm rot="-1986043">
            <a:off x="5579309" y="8779175"/>
            <a:ext cx="2776979" cy="141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 rotWithShape="1">
          <a:blip r:embed="rId4">
            <a:alphaModFix/>
          </a:blip>
          <a:srcRect b="20992"/>
          <a:stretch/>
        </p:blipFill>
        <p:spPr>
          <a:xfrm>
            <a:off x="14990475" y="7778325"/>
            <a:ext cx="1484500" cy="2517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25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175" name="Google Shape;175;p25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176" name="Google Shape;17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25"/>
          <p:cNvSpPr txBox="1"/>
          <p:nvPr/>
        </p:nvSpPr>
        <p:spPr>
          <a:xfrm>
            <a:off x="0" y="116975"/>
            <a:ext cx="18288000" cy="2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Big Question: How are AI and 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4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Generative AI different?</a:t>
            </a:r>
            <a:endParaRPr sz="584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584700" y="13405275"/>
            <a:ext cx="6302400" cy="1186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en-US" sz="4200" dirty="0">
              <a:latin typeface="Noto Sans SemiBold"/>
              <a:ea typeface="Noto Sans SemiBold"/>
              <a:cs typeface="Noto Sans SemiBold"/>
            </a:endParaRPr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1"/>
          </p:nvPr>
        </p:nvSpPr>
        <p:spPr>
          <a:xfrm>
            <a:off x="2414025" y="3675900"/>
            <a:ext cx="14502300" cy="40443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was Chicken watching at the start of the video?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type of AI is used in the car’s GPS or mapping system?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AutoNum type="arabicPeriod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Why wouldn’t this type of AI be preferred for help with making a “trick shot?”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C41BDCAB1C94F85924B98D99D5CB2" ma:contentTypeVersion="16" ma:contentTypeDescription="Create a new document." ma:contentTypeScope="" ma:versionID="7b32264c435ce4de07046e2f454c0abc">
  <xsd:schema xmlns:xsd="http://www.w3.org/2001/XMLSchema" xmlns:xs="http://www.w3.org/2001/XMLSchema" xmlns:p="http://schemas.microsoft.com/office/2006/metadata/properties" xmlns:ns1="http://schemas.microsoft.com/sharepoint/v3" xmlns:ns2="6f8b132c-22c5-470b-8bce-4a31aa15d99b" xmlns:ns3="444c0559-170e-40f8-8752-a3d150e4a85d" targetNamespace="http://schemas.microsoft.com/office/2006/metadata/properties" ma:root="true" ma:fieldsID="31229f5647e9ca599287ed44fd045deb" ns1:_="" ns2:_="" ns3:_="">
    <xsd:import namespace="http://schemas.microsoft.com/sharepoint/v3"/>
    <xsd:import namespace="6f8b132c-22c5-470b-8bce-4a31aa15d99b"/>
    <xsd:import namespace="444c0559-170e-40f8-8752-a3d150e4a8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b132c-22c5-470b-8bce-4a31aa15d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c0559-170e-40f8-8752-a3d150e4a8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130e67-9bf7-47d8-9a62-d7e9e3394fad}" ma:internalName="TaxCatchAll" ma:showField="CatchAllData" ma:web="444c0559-170e-40f8-8752-a3d150e4a8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f8b132c-22c5-470b-8bce-4a31aa15d99b">
      <Terms xmlns="http://schemas.microsoft.com/office/infopath/2007/PartnerControls"/>
    </lcf76f155ced4ddcb4097134ff3c332f>
    <TaxCatchAll xmlns="444c0559-170e-40f8-8752-a3d150e4a85d" xsi:nil="true"/>
  </documentManagement>
</p:properties>
</file>

<file path=customXml/itemProps1.xml><?xml version="1.0" encoding="utf-8"?>
<ds:datastoreItem xmlns:ds="http://schemas.openxmlformats.org/officeDocument/2006/customXml" ds:itemID="{E5019DF1-2AD2-419D-AF3F-285C427C3D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8b132c-22c5-470b-8bce-4a31aa15d99b"/>
    <ds:schemaRef ds:uri="444c0559-170e-40f8-8752-a3d150e4a8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EBA994-D732-4DDF-85F0-7A2BBF8C42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54048A-140C-4990-9FD4-2358F4D1AD39}">
  <ds:schemaRefs>
    <ds:schemaRef ds:uri="http://purl.org/dc/elements/1.1/"/>
    <ds:schemaRef ds:uri="444c0559-170e-40f8-8752-a3d150e4a85d"/>
    <ds:schemaRef ds:uri="http://schemas.microsoft.com/office/2006/documentManagement/types"/>
    <ds:schemaRef ds:uri="http://purl.org/dc/dcmitype/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6f8b132c-22c5-470b-8bce-4a31aa15d99b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</Words>
  <Application>Microsoft Office PowerPoint</Application>
  <PresentationFormat>Custom</PresentationFormat>
  <Paragraphs>161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Specific Instructions and Algorithms  </vt:lpstr>
      <vt:lpstr>Generative Artificial Intelligence  </vt:lpstr>
      <vt:lpstr>  Generative AI  </vt:lpstr>
      <vt:lpstr> Conversations Automated through Chatbots </vt:lpstr>
      <vt:lpstr>PowerPoint Presentation</vt:lpstr>
      <vt:lpstr>                Review Today’s Lesson Vocabulary  </vt:lpstr>
      <vt:lpstr>                Review Today’s Lesson Vocabulary  </vt:lpstr>
      <vt:lpstr>PowerPoint Presentation</vt:lpstr>
      <vt:lpstr>PowerPoint Presentation</vt:lpstr>
      <vt:lpstr>PowerPoint Presentation</vt:lpstr>
      <vt:lpstr>Activity 3: Generation AI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Laylah Bulman</cp:lastModifiedBy>
  <cp:revision>22</cp:revision>
  <dcterms:modified xsi:type="dcterms:W3CDTF">2026-06-16T09:19:49Z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0x01010043CC41BDCAB1C94F85924B98D99D5CB2</vt:lpwstr>
  </property>
  <property fmtid="{D5CDD505-2E9C-101B-9397-08002B2CF9AE}" pid="3" name="MediaServiceImageTags">
    <vt:lpwstr/>
  </property>
</Properties>
</file>