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30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x="18288000" cy="10287000"/>
  <p:notesSz cx="6858000" cy="9144000"/>
  <p:embeddedFontLst>
    <p:embeddedFont>
      <p:font typeface="Noto Sans" panose="020B0502040504020204" pitchFamily="34" charset="0"/>
      <p:regular r:id="rId31"/>
      <p:bold r:id="rId32"/>
      <p:italic r:id="rId33"/>
      <p:boldItalic r:id="rId34"/>
    </p:embeddedFont>
    <p:embeddedFont>
      <p:font typeface="Noto Sans Medium" panose="020B0604020202020204" charset="0"/>
      <p:regular r:id="rId35"/>
      <p:bold r:id="rId36"/>
      <p:italic r:id="rId37"/>
      <p:boldItalic r:id="rId38"/>
    </p:embeddedFont>
    <p:embeddedFont>
      <p:font typeface="Noto Sans SemiBold" panose="020B0604020202020204" charset="0"/>
      <p:regular r:id="rId39"/>
      <p:bold r:id="rId40"/>
      <p:italic r:id="rId41"/>
      <p:boldItalic r:id="rId42"/>
    </p:embeddedFont>
    <p:embeddedFont>
      <p:font typeface="Outfit" panose="020B0604020202020204" charset="0"/>
      <p:regular r:id="rId43"/>
      <p:bold r:id="rId44"/>
    </p:embeddedFont>
    <p:embeddedFont>
      <p:font typeface="Roboto" panose="02000000000000000000" pitchFamily="2" charset="0"/>
      <p:regular r:id="rId45"/>
      <p:bold r:id="rId46"/>
      <p:italic r:id="rId47"/>
      <p:boldItalic r:id="rId48"/>
    </p:embeddedFont>
    <p:embeddedFont>
      <p:font typeface="Source Sans Pro" panose="020B0503030403020204" pitchFamily="34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56">
          <p15:clr>
            <a:srgbClr val="A4A3A4"/>
          </p15:clr>
        </p15:guide>
        <p15:guide id="2" pos="288">
          <p15:clr>
            <a:srgbClr val="666666"/>
          </p15:clr>
        </p15:guide>
        <p15:guide id="3" orient="horz" pos="6224">
          <p15:clr>
            <a:srgbClr val="747775"/>
          </p15:clr>
        </p15:guide>
        <p15:guide id="4" pos="11232">
          <p15:clr>
            <a:srgbClr val="747775"/>
          </p15:clr>
        </p15:guide>
        <p15:guide id="5" pos="864">
          <p15:clr>
            <a:srgbClr val="747775"/>
          </p15:clr>
        </p15:guide>
        <p15:guide id="6" pos="10656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D5554C-AB9E-4C41-A2CE-25ABAA235111}" v="8" dt="2024-08-27T00:56:49.692"/>
    <p1510:client id="{F40B816D-5F25-4EC6-A436-7594B1CAF3F6}" v="2" dt="2024-08-27T00:50:00.230"/>
  </p1510:revLst>
</p1510:revInfo>
</file>

<file path=ppt/tableStyles.xml><?xml version="1.0" encoding="utf-8"?>
<a:tblStyleLst xmlns:a="http://schemas.openxmlformats.org/drawingml/2006/main" def="{D6FAA79C-0FB8-4CD5-B741-9D0CA820B3F1}">
  <a:tblStyle styleId="{D6FAA79C-0FB8-4CD5-B741-9D0CA820B3F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23"/>
  </p:normalViewPr>
  <p:slideViewPr>
    <p:cSldViewPr snapToGrid="0">
      <p:cViewPr varScale="1">
        <p:scale>
          <a:sx n="101" d="100"/>
          <a:sy n="101" d="100"/>
        </p:scale>
        <p:origin x="654" y="174"/>
      </p:cViewPr>
      <p:guideLst>
        <p:guide orient="horz" pos="256"/>
        <p:guide pos="288"/>
        <p:guide orient="horz" pos="6224"/>
        <p:guide pos="11232"/>
        <p:guide pos="864"/>
        <p:guide pos="106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9.fntdata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21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6.xml"/><Relationship Id="rId41" Type="http://schemas.openxmlformats.org/officeDocument/2006/relationships/font" Target="fonts/font11.fntdata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microsoft.com/office/2015/10/relationships/revisionInfo" Target="revisionInfo.xml"/><Relationship Id="rId10" Type="http://schemas.openxmlformats.org/officeDocument/2006/relationships/slide" Target="slides/slide6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e2a8cfcc5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e2a8cfcc5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e4750aa9a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e4750aa9a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AutoNum type="arabicPeriod"/>
            </a:pPr>
            <a:r>
              <a:rPr lang="en-US" dirty="0"/>
              <a:t>During video discussion: 0-.30</a:t>
            </a: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eba2540f0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eba2540f0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 i="1"/>
              <a:t>During video discussion (0:30-1.01)</a:t>
            </a:r>
            <a:endParaRPr lang="en-US"/>
          </a:p>
          <a:p>
            <a:pPr marL="158750" lvl="0" indent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e730225b7d_4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e730225b7d_4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 i="1" dirty="0"/>
              <a:t>During video discussion (1:02-2:12)</a:t>
            </a:r>
            <a:endParaRPr lang="en-US" dirty="0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e4750aa9a3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e4750aa9a3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 i="1" dirty="0"/>
              <a:t>During video discussion (1:02-2:12)</a:t>
            </a:r>
            <a:endParaRPr lang="en-US" dirty="0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e4750aa9a3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2e4750aa9a3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e4750aa9a3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e4750aa9a3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e53d12665a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e53d12665a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e4750aa9a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e4750aa9a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e64aa5b015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2e64aa5b015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e4750aa9a3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Students should add these words to their vocabulary tracker</a:t>
            </a:r>
            <a:endParaRPr dirty="0"/>
          </a:p>
        </p:txBody>
      </p:sp>
      <p:sp>
        <p:nvSpPr>
          <p:cNvPr id="275" name="Google Shape;275;g2e4750aa9a3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e827169739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/>
              <a:t>Students should add these words to their vocabulary tracker</a:t>
            </a: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2" name="Google Shape;292;g2e827169739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e4750aa9a3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2e4750aa9a3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e4750aa9a3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g2e4750aa9a3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e4750aa9a3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g2e4750aa9a3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e4750aa9a3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e4750aa9a3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pre-video questions</a:t>
            </a:r>
            <a:endParaRPr/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e4750aa9a3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e4750aa9a3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e4750aa9a3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e4750aa9a3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e2a8cfcc5c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g2e2a8cfcc5c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e4750aa9a3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e4750aa9a3_0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23417" y="1489150"/>
            <a:ext cx="17041200" cy="41052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623400" y="2212250"/>
            <a:ext cx="17041200" cy="39270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623400" y="6304450"/>
            <a:ext cx="17041200" cy="2601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57200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/>
            </a:lvl1pPr>
            <a:lvl2pPr marL="914400" lvl="1" indent="-406400" algn="ctr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marL="1371600" lvl="2" indent="-406400" algn="ctr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marL="1828800" lvl="3" indent="-406400" algn="ctr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marL="2286000" lvl="4" indent="-406400" algn="ctr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marL="2743200" lvl="5" indent="-406400" algn="ctr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marL="3200400" lvl="6" indent="-406400" algn="ctr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marL="3657600" lvl="7" indent="-406400" algn="ctr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marL="4114800" lvl="8" indent="-406400" algn="ctr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623400" y="4301700"/>
            <a:ext cx="17041200" cy="16836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57200">
              <a:spcBef>
                <a:spcPts val="0"/>
              </a:spcBef>
              <a:spcAft>
                <a:spcPts val="0"/>
              </a:spcAft>
              <a:buSzPts val="3600"/>
              <a:buChar char="●"/>
              <a:defRPr/>
            </a:lvl1pPr>
            <a:lvl2pPr marL="914400" lvl="1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marL="1371600" lvl="2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marL="1828800" lvl="3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marL="2286000" lvl="4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marL="2743200" lvl="5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marL="3200400" lvl="6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marL="3657600" lvl="7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marL="4114800" lvl="8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7999800" cy="6832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9664800" y="2304950"/>
            <a:ext cx="7999800" cy="6832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623400" y="1111200"/>
            <a:ext cx="5616000" cy="1511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23400" y="2779200"/>
            <a:ext cx="5616000" cy="6358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980500" y="900300"/>
            <a:ext cx="12735600" cy="81816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9144000" y="-250"/>
            <a:ext cx="9144000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531000" y="2466350"/>
            <a:ext cx="8090400" cy="2964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1pPr>
            <a:lvl2pPr lvl="1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2pPr>
            <a:lvl3pPr lvl="2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3pPr>
            <a:lvl4pPr lvl="3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4pPr>
            <a:lvl5pPr lvl="4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5pPr>
            <a:lvl6pPr lvl="5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6pPr>
            <a:lvl7pPr lvl="6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7pPr>
            <a:lvl8pPr lvl="7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8pPr>
            <a:lvl9pPr lvl="8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531000" y="5606150"/>
            <a:ext cx="8090400" cy="2470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9879000" y="1448150"/>
            <a:ext cx="7674000" cy="7390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marL="457200" lvl="0" indent="-457200">
              <a:spcBef>
                <a:spcPts val="0"/>
              </a:spcBef>
              <a:spcAft>
                <a:spcPts val="0"/>
              </a:spcAft>
              <a:buSzPts val="3600"/>
              <a:buChar char="●"/>
              <a:defRPr/>
            </a:lvl1pPr>
            <a:lvl2pPr marL="914400" lvl="1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marL="1371600" lvl="2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marL="1828800" lvl="3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marL="2286000" lvl="4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marL="2743200" lvl="5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marL="3200400" lvl="6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marL="3657600" lvl="7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marL="4114800" lvl="8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623400" y="8461150"/>
            <a:ext cx="11997600" cy="1210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Char char="●"/>
              <a:defRPr sz="3600">
                <a:solidFill>
                  <a:schemeClr val="dk2"/>
                </a:solidFill>
              </a:defRPr>
            </a:lvl1pPr>
            <a:lvl2pPr marL="914400" lvl="1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○"/>
              <a:defRPr sz="2800">
                <a:solidFill>
                  <a:schemeClr val="dk2"/>
                </a:solidFill>
              </a:defRPr>
            </a:lvl2pPr>
            <a:lvl3pPr marL="1371600" lvl="2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■"/>
              <a:defRPr sz="2800">
                <a:solidFill>
                  <a:schemeClr val="dk2"/>
                </a:solidFill>
              </a:defRPr>
            </a:lvl3pPr>
            <a:lvl4pPr marL="1828800" lvl="3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●"/>
              <a:defRPr sz="2800">
                <a:solidFill>
                  <a:schemeClr val="dk2"/>
                </a:solidFill>
              </a:defRPr>
            </a:lvl4pPr>
            <a:lvl5pPr marL="2286000" lvl="4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○"/>
              <a:defRPr sz="2800">
                <a:solidFill>
                  <a:schemeClr val="dk2"/>
                </a:solidFill>
              </a:defRPr>
            </a:lvl5pPr>
            <a:lvl6pPr marL="2743200" lvl="5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■"/>
              <a:defRPr sz="2800">
                <a:solidFill>
                  <a:schemeClr val="dk2"/>
                </a:solidFill>
              </a:defRPr>
            </a:lvl6pPr>
            <a:lvl7pPr marL="3200400" lvl="6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●"/>
              <a:defRPr sz="2800">
                <a:solidFill>
                  <a:schemeClr val="dk2"/>
                </a:solidFill>
              </a:defRPr>
            </a:lvl7pPr>
            <a:lvl8pPr marL="3657600" lvl="7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○"/>
              <a:defRPr sz="2800">
                <a:solidFill>
                  <a:schemeClr val="dk2"/>
                </a:solidFill>
              </a:defRPr>
            </a:lvl8pPr>
            <a:lvl9pPr marL="4114800" lvl="8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■"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 algn="r">
              <a:buNone/>
              <a:defRPr sz="2000">
                <a:solidFill>
                  <a:schemeClr val="dk2"/>
                </a:solidFill>
              </a:defRPr>
            </a:lvl1pPr>
            <a:lvl2pPr lvl="1" algn="r">
              <a:buNone/>
              <a:defRPr sz="2000">
                <a:solidFill>
                  <a:schemeClr val="dk2"/>
                </a:solidFill>
              </a:defRPr>
            </a:lvl2pPr>
            <a:lvl3pPr lvl="2" algn="r">
              <a:buNone/>
              <a:defRPr sz="2000">
                <a:solidFill>
                  <a:schemeClr val="dk2"/>
                </a:solidFill>
              </a:defRPr>
            </a:lvl3pPr>
            <a:lvl4pPr lvl="3" algn="r">
              <a:buNone/>
              <a:defRPr sz="2000">
                <a:solidFill>
                  <a:schemeClr val="dk2"/>
                </a:solidFill>
              </a:defRPr>
            </a:lvl4pPr>
            <a:lvl5pPr lvl="4" algn="r">
              <a:buNone/>
              <a:defRPr sz="2000">
                <a:solidFill>
                  <a:schemeClr val="dk2"/>
                </a:solidFill>
              </a:defRPr>
            </a:lvl5pPr>
            <a:lvl6pPr lvl="5" algn="r">
              <a:buNone/>
              <a:defRPr sz="2000">
                <a:solidFill>
                  <a:schemeClr val="dk2"/>
                </a:solidFill>
              </a:defRPr>
            </a:lvl6pPr>
            <a:lvl7pPr lvl="6" algn="r">
              <a:buNone/>
              <a:defRPr sz="2000">
                <a:solidFill>
                  <a:schemeClr val="dk2"/>
                </a:solidFill>
              </a:defRPr>
            </a:lvl7pPr>
            <a:lvl8pPr lvl="7" algn="r">
              <a:buNone/>
              <a:defRPr sz="2000">
                <a:solidFill>
                  <a:schemeClr val="dk2"/>
                </a:solidFill>
              </a:defRPr>
            </a:lvl8pPr>
            <a:lvl9pPr lvl="8" algn="r">
              <a:buNone/>
              <a:defRPr sz="2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aka.ms/AIAdventurersEduGuide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docs.google.com/document/d/1pfQT9l9h7q0ztHz9pSUfsVGut0Sw-SAt0QFE63naeaQ/edit?usp=sharing" TargetMode="Externa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1.png"/><Relationship Id="rId4" Type="http://schemas.openxmlformats.org/officeDocument/2006/relationships/hyperlink" Target="https://aka.ms/AIAdventurersDownload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hyperlink" Target="https://education.minecraft.net/en-us/lessons/hour-of-code-generation-ai" TargetMode="Externa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hyperlink" Target="https://pbskids.org/scigirls/games/code-quest" TargetMode="Externa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hyperlink" Target="https://studio.code.org/s/aiml-2023" TargetMode="External"/><Relationship Id="rId4" Type="http://schemas.openxmlformats.org/officeDocument/2006/relationships/hyperlink" Target="https://studio.code.org/s/oceans" TargetMode="External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5" Type="http://schemas.openxmlformats.org/officeDocument/2006/relationships/hyperlink" Target="https://aka.ms/AIAdventurers" TargetMode="Externa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" name="Google Shape;54;p13"/>
          <p:cNvGraphicFramePr/>
          <p:nvPr/>
        </p:nvGraphicFramePr>
        <p:xfrm>
          <a:off x="9122050" y="2476125"/>
          <a:ext cx="9165950" cy="7810875"/>
        </p:xfrm>
        <a:graphic>
          <a:graphicData uri="http://schemas.openxmlformats.org/drawingml/2006/table">
            <a:tbl>
              <a:tblPr>
                <a:noFill/>
                <a:tableStyleId>{D6FAA79C-0FB8-4CD5-B741-9D0CA820B3F1}</a:tableStyleId>
              </a:tblPr>
              <a:tblGrid>
                <a:gridCol w="9165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03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900">
                        <a:solidFill>
                          <a:schemeClr val="accen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900">
                        <a:solidFill>
                          <a:schemeClr val="accen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>
                          <a:solidFill>
                            <a:srgbClr val="1E6EEA"/>
                          </a:solidFill>
                          <a:latin typeface="Noto Sans SemiBold"/>
                          <a:ea typeface="Noto Sans SemiBold"/>
                          <a:cs typeface="Noto Sans SemiBold"/>
                          <a:sym typeface="Noto Sans SemiBold"/>
                        </a:rPr>
                        <a:t>                         </a:t>
                      </a:r>
                      <a:r>
                        <a:rPr lang="en-US" sz="3600">
                          <a:solidFill>
                            <a:schemeClr val="dk1"/>
                          </a:solidFill>
                          <a:latin typeface="Noto Sans SemiBold"/>
                          <a:ea typeface="Noto Sans SemiBold"/>
                          <a:cs typeface="Noto Sans SemiBold"/>
                          <a:sym typeface="Noto Sans SemiBold"/>
                        </a:rPr>
                        <a:t>Questions to </a:t>
                      </a:r>
                      <a:endParaRPr sz="3600">
                        <a:solidFill>
                          <a:schemeClr val="dk1"/>
                        </a:solidFill>
                        <a:latin typeface="Noto Sans SemiBold"/>
                        <a:ea typeface="Noto Sans SemiBold"/>
                        <a:cs typeface="Noto Sans SemiBold"/>
                        <a:sym typeface="Noto Sans SemiBold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>
                          <a:solidFill>
                            <a:schemeClr val="dk1"/>
                          </a:solidFill>
                          <a:latin typeface="Noto Sans SemiBold"/>
                          <a:ea typeface="Noto Sans SemiBold"/>
                          <a:cs typeface="Noto Sans SemiBold"/>
                          <a:sym typeface="Noto Sans SemiBold"/>
                        </a:rPr>
                        <a:t>                      Discuss</a:t>
                      </a:r>
                      <a:endParaRPr sz="3600">
                        <a:solidFill>
                          <a:schemeClr val="dk1"/>
                        </a:solidFill>
                        <a:latin typeface="Noto Sans SemiBold"/>
                        <a:ea typeface="Noto Sans SemiBold"/>
                        <a:cs typeface="Noto Sans SemiBold"/>
                        <a:sym typeface="Noto Sans SemiBold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FCF5F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CF5F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CF5F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CF5F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F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3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900">
                        <a:solidFill>
                          <a:schemeClr val="accen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900">
                        <a:solidFill>
                          <a:schemeClr val="accen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>
                          <a:solidFill>
                            <a:srgbClr val="1E6EEA"/>
                          </a:solidFill>
                          <a:latin typeface="Noto Sans SemiBold"/>
                          <a:ea typeface="Noto Sans SemiBold"/>
                          <a:cs typeface="Noto Sans SemiBold"/>
                          <a:sym typeface="Noto Sans SemiBold"/>
                        </a:rPr>
                        <a:t>                            </a:t>
                      </a:r>
                      <a:r>
                        <a:rPr lang="en-US" sz="3600">
                          <a:solidFill>
                            <a:schemeClr val="dk1"/>
                          </a:solidFill>
                          <a:latin typeface="Noto Sans SemiBold"/>
                          <a:ea typeface="Noto Sans SemiBold"/>
                          <a:cs typeface="Noto Sans SemiBold"/>
                          <a:sym typeface="Noto Sans SemiBold"/>
                        </a:rPr>
                        <a:t>Video to watch</a:t>
                      </a:r>
                      <a:endParaRPr sz="3600">
                        <a:solidFill>
                          <a:schemeClr val="dk1"/>
                        </a:solidFill>
                        <a:latin typeface="Noto Sans SemiBold"/>
                        <a:ea typeface="Noto Sans SemiBold"/>
                        <a:cs typeface="Noto Sans SemiBold"/>
                        <a:sym typeface="Noto Sans SemiBold"/>
                      </a:endParaRPr>
                    </a:p>
                  </a:txBody>
                  <a:tcPr marL="91425" marR="91425" marT="91425" marB="91425">
                    <a:lnL w="76200" cap="flat" cmpd="sng">
                      <a:solidFill>
                        <a:srgbClr val="FCF5F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CF5F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CF5F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CF5F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F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3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900">
                        <a:solidFill>
                          <a:schemeClr val="accen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900">
                          <a:solidFill>
                            <a:schemeClr val="accen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                                                </a:t>
                      </a:r>
                      <a:r>
                        <a:rPr lang="en-US" sz="3700">
                          <a:solidFill>
                            <a:srgbClr val="202124"/>
                          </a:solidFill>
                          <a:latin typeface="Noto Sans SemiBold"/>
                          <a:ea typeface="Noto Sans SemiBold"/>
                          <a:cs typeface="Noto Sans SemiBold"/>
                          <a:sym typeface="Noto Sans SemiBold"/>
                        </a:rPr>
                        <a:t>Activities to </a:t>
                      </a:r>
                      <a:endParaRPr sz="3700">
                        <a:solidFill>
                          <a:srgbClr val="202124"/>
                        </a:solidFill>
                        <a:latin typeface="Noto Sans SemiBold"/>
                        <a:ea typeface="Noto Sans SemiBold"/>
                        <a:cs typeface="Noto Sans SemiBold"/>
                        <a:sym typeface="Noto Sans SemiBold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700">
                          <a:solidFill>
                            <a:srgbClr val="202124"/>
                          </a:solidFill>
                          <a:latin typeface="Noto Sans SemiBold"/>
                          <a:ea typeface="Noto Sans SemiBold"/>
                          <a:cs typeface="Noto Sans SemiBold"/>
                          <a:sym typeface="Noto Sans SemiBold"/>
                        </a:rPr>
                        <a:t>                     complete</a:t>
                      </a:r>
                      <a:endParaRPr sz="3700">
                        <a:solidFill>
                          <a:srgbClr val="202124"/>
                        </a:solidFill>
                        <a:latin typeface="Noto Sans SemiBold"/>
                        <a:ea typeface="Noto Sans SemiBold"/>
                        <a:cs typeface="Noto Sans SemiBold"/>
                        <a:sym typeface="Noto Sans SemiBold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FCF5F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CF5F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CF5F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CF5F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F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5" name="Google Shape;55;p13"/>
          <p:cNvSpPr/>
          <p:nvPr/>
        </p:nvSpPr>
        <p:spPr>
          <a:xfrm>
            <a:off x="0" y="0"/>
            <a:ext cx="18288000" cy="2299500"/>
          </a:xfrm>
          <a:prstGeom prst="rect">
            <a:avLst/>
          </a:prstGeom>
          <a:solidFill>
            <a:srgbClr val="1E6EEA"/>
          </a:solidFill>
          <a:ln w="9525" cap="flat" cmpd="sng">
            <a:solidFill>
              <a:srgbClr val="1E6EEA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5400000" algn="bl" rotWithShape="0">
              <a:srgbClr val="0041C9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1243200" y="3584448"/>
            <a:ext cx="55788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200">
                <a:solidFill>
                  <a:schemeClr val="dk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Instructions</a:t>
            </a:r>
            <a:endParaRPr sz="4200">
              <a:solidFill>
                <a:schemeClr val="dk2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1243200" y="4718325"/>
            <a:ext cx="7416600" cy="54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If you would like to edit these slides, please make a copy for personal use.</a:t>
            </a:r>
            <a:endParaRPr sz="36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2"/>
              </a:solidFill>
            </a:endParaRPr>
          </a:p>
          <a:p>
            <a:r>
              <a:rPr lang="en-US" sz="3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Please refer to the</a:t>
            </a:r>
            <a:r>
              <a:rPr lang="en-US" sz="3600" dirty="0">
                <a:solidFill>
                  <a:schemeClr val="dk2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3600" u="sng" dirty="0">
                <a:solidFill>
                  <a:srgbClr val="0856DB"/>
                </a:solidFill>
                <a:latin typeface="Noto Sans"/>
                <a:ea typeface="Noto Sans"/>
                <a:cs typeface="Noto Sans"/>
                <a:sym typeface="Noto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lesson plan and discussion guide </a:t>
            </a:r>
            <a:r>
              <a:rPr lang="en-US" sz="3600" u="sng" dirty="0">
                <a:solidFill>
                  <a:schemeClr val="hlink"/>
                </a:solidFill>
                <a:latin typeface="Noto Sans"/>
                <a:ea typeface="Noto Sans"/>
                <a:cs typeface="Noto Sans"/>
                <a:sym typeface="Noto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6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when facilitating this lesson</a:t>
            </a:r>
            <a:r>
              <a:rPr lang="en-US" sz="3600" dirty="0">
                <a:solidFill>
                  <a:schemeClr val="dk2"/>
                </a:solidFill>
              </a:rPr>
              <a:t>. </a:t>
            </a:r>
            <a:endParaRPr sz="3600" dirty="0">
              <a:solidFill>
                <a:schemeClr val="dk2"/>
              </a:solidFill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0" y="781550"/>
            <a:ext cx="182880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>
                <a:solidFill>
                  <a:schemeClr val="lt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Teachers Notes</a:t>
            </a:r>
            <a:r>
              <a:rPr lang="en-US" sz="5800" b="1">
                <a:solidFill>
                  <a:schemeClr val="dk1"/>
                </a:solidFill>
              </a:rPr>
              <a:t> </a:t>
            </a:r>
            <a:endParaRPr sz="5800">
              <a:solidFill>
                <a:schemeClr val="dk1"/>
              </a:solidFill>
            </a:endParaRPr>
          </a:p>
        </p:txBody>
      </p:sp>
      <p:pic>
        <p:nvPicPr>
          <p:cNvPr id="59" name="Google Shape;5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375700"/>
            <a:ext cx="1320500" cy="1336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12275" y="8848725"/>
            <a:ext cx="2009775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882644" y="8094925"/>
            <a:ext cx="1576049" cy="13751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Google Shape;62;p13"/>
          <p:cNvGrpSpPr/>
          <p:nvPr/>
        </p:nvGrpSpPr>
        <p:grpSpPr>
          <a:xfrm>
            <a:off x="10673044" y="5383938"/>
            <a:ext cx="1995249" cy="1995249"/>
            <a:chOff x="10673050" y="5460138"/>
            <a:chExt cx="1995249" cy="1995249"/>
          </a:xfrm>
        </p:grpSpPr>
        <p:pic>
          <p:nvPicPr>
            <p:cNvPr id="63" name="Google Shape;63;p1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0673050" y="5460138"/>
              <a:ext cx="1995249" cy="19952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" name="Google Shape;64;p13"/>
            <p:cNvSpPr/>
            <p:nvPr/>
          </p:nvSpPr>
          <p:spPr>
            <a:xfrm rot="5400000">
              <a:off x="11498325" y="6180425"/>
              <a:ext cx="561900" cy="5547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5" name="Google Shape;65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596843" y="3065650"/>
            <a:ext cx="1995250" cy="1754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2"/>
          <p:cNvPicPr preferRelativeResize="0"/>
          <p:nvPr/>
        </p:nvPicPr>
        <p:blipFill rotWithShape="1">
          <a:blip r:embed="rId3">
            <a:alphaModFix/>
          </a:blip>
          <a:srcRect b="21996"/>
          <a:stretch/>
        </p:blipFill>
        <p:spPr>
          <a:xfrm flipH="1">
            <a:off x="2879650" y="5921900"/>
            <a:ext cx="3383275" cy="4365101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2"/>
          <p:cNvSpPr/>
          <p:nvPr/>
        </p:nvSpPr>
        <p:spPr>
          <a:xfrm>
            <a:off x="0" y="0"/>
            <a:ext cx="18288000" cy="2614800"/>
          </a:xfrm>
          <a:prstGeom prst="rect">
            <a:avLst/>
          </a:prstGeom>
          <a:solidFill>
            <a:srgbClr val="1E6EEA"/>
          </a:solidFill>
          <a:ln w="9525" cap="flat" cmpd="sng">
            <a:solidFill>
              <a:srgbClr val="1E6EEA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5400000" algn="bl" rotWithShape="0">
              <a:srgbClr val="0041C9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2"/>
          <p:cNvSpPr txBox="1">
            <a:spLocks noGrp="1"/>
          </p:cNvSpPr>
          <p:nvPr>
            <p:ph type="title"/>
          </p:nvPr>
        </p:nvSpPr>
        <p:spPr>
          <a:xfrm>
            <a:off x="0" y="116975"/>
            <a:ext cx="18288000" cy="2444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5800">
                <a:solidFill>
                  <a:schemeClr val="lt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Hey, Chicken! What is artificial </a:t>
            </a:r>
            <a:endParaRPr sz="5800">
              <a:solidFill>
                <a:schemeClr val="lt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5800">
                <a:solidFill>
                  <a:schemeClr val="lt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intelligence and how does it work?</a:t>
            </a:r>
            <a:endParaRPr sz="5800">
              <a:solidFill>
                <a:schemeClr val="lt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grpSp>
        <p:nvGrpSpPr>
          <p:cNvPr id="162" name="Google Shape;162;p22"/>
          <p:cNvGrpSpPr/>
          <p:nvPr/>
        </p:nvGrpSpPr>
        <p:grpSpPr>
          <a:xfrm>
            <a:off x="7618482" y="3800417"/>
            <a:ext cx="8826248" cy="6534348"/>
            <a:chOff x="8870525" y="3473825"/>
            <a:chExt cx="8229602" cy="6194869"/>
          </a:xfrm>
        </p:grpSpPr>
        <p:sp>
          <p:nvSpPr>
            <p:cNvPr id="163" name="Google Shape;163;p22"/>
            <p:cNvSpPr/>
            <p:nvPr/>
          </p:nvSpPr>
          <p:spPr>
            <a:xfrm>
              <a:off x="12247325" y="7646094"/>
              <a:ext cx="1526400" cy="2022600"/>
            </a:xfrm>
            <a:prstGeom prst="rect">
              <a:avLst/>
            </a:prstGeom>
            <a:solidFill>
              <a:srgbClr val="20212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64" name="Google Shape;164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870525" y="3473825"/>
              <a:ext cx="8229602" cy="5261301"/>
            </a:xfrm>
            <a:prstGeom prst="rect">
              <a:avLst/>
            </a:prstGeom>
            <a:noFill/>
            <a:ln>
              <a:noFill/>
            </a:ln>
            <a:effectLst>
              <a:outerShdw dist="38100" dir="5160000" algn="bl" rotWithShape="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165" name="Google Shape;16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61400" y="4321975"/>
            <a:ext cx="7922028" cy="4413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82625" y="3514750"/>
            <a:ext cx="4377324" cy="1693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7" name="Google Shape;167;p22"/>
          <p:cNvCxnSpPr/>
          <p:nvPr/>
        </p:nvCxnSpPr>
        <p:spPr>
          <a:xfrm>
            <a:off x="3493575" y="5565225"/>
            <a:ext cx="635100" cy="677400"/>
          </a:xfrm>
          <a:prstGeom prst="straightConnector1">
            <a:avLst/>
          </a:prstGeom>
          <a:noFill/>
          <a:ln w="1143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68" name="Google Shape;168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2" y="2680600"/>
            <a:ext cx="1343025" cy="142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3"/>
          <p:cNvPicPr preferRelativeResize="0"/>
          <p:nvPr/>
        </p:nvPicPr>
        <p:blipFill rotWithShape="1">
          <a:blip r:embed="rId3">
            <a:alphaModFix/>
          </a:blip>
          <a:srcRect b="2903"/>
          <a:stretch/>
        </p:blipFill>
        <p:spPr>
          <a:xfrm>
            <a:off x="12322575" y="4835950"/>
            <a:ext cx="5247025" cy="54510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4" name="Google Shape;174;p23"/>
          <p:cNvGrpSpPr/>
          <p:nvPr/>
        </p:nvGrpSpPr>
        <p:grpSpPr>
          <a:xfrm>
            <a:off x="0" y="-1450"/>
            <a:ext cx="18288025" cy="4044188"/>
            <a:chOff x="0" y="-1450"/>
            <a:chExt cx="18288025" cy="4044188"/>
          </a:xfrm>
        </p:grpSpPr>
        <p:sp>
          <p:nvSpPr>
            <p:cNvPr id="175" name="Google Shape;175;p23"/>
            <p:cNvSpPr/>
            <p:nvPr/>
          </p:nvSpPr>
          <p:spPr>
            <a:xfrm>
              <a:off x="25" y="-1450"/>
              <a:ext cx="18288000" cy="850500"/>
            </a:xfrm>
            <a:prstGeom prst="rect">
              <a:avLst/>
            </a:prstGeom>
            <a:solidFill>
              <a:srgbClr val="1E6EEA"/>
            </a:solidFill>
            <a:ln w="9525" cap="flat" cmpd="sng">
              <a:solidFill>
                <a:srgbClr val="1E6EE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v</a:t>
              </a:r>
              <a:endParaRPr/>
            </a:p>
          </p:txBody>
        </p:sp>
        <p:pic>
          <p:nvPicPr>
            <p:cNvPr id="176" name="Google Shape;176;p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0" y="356563"/>
              <a:ext cx="18288000" cy="3686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7" name="Google Shape;177;p23"/>
          <p:cNvSpPr txBox="1">
            <a:spLocks noGrp="1"/>
          </p:cNvSpPr>
          <p:nvPr>
            <p:ph type="title"/>
          </p:nvPr>
        </p:nvSpPr>
        <p:spPr>
          <a:xfrm>
            <a:off x="0" y="116975"/>
            <a:ext cx="18288000" cy="2444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5840">
                <a:solidFill>
                  <a:schemeClr val="lt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Big Question: Is artificial </a:t>
            </a:r>
            <a:endParaRPr sz="5840">
              <a:solidFill>
                <a:schemeClr val="lt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5840">
                <a:solidFill>
                  <a:schemeClr val="lt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intelligence helpful?</a:t>
            </a:r>
            <a:endParaRPr sz="5840">
              <a:solidFill>
                <a:schemeClr val="lt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sp>
        <p:nvSpPr>
          <p:cNvPr id="178" name="Google Shape;178;p23"/>
          <p:cNvSpPr txBox="1"/>
          <p:nvPr/>
        </p:nvSpPr>
        <p:spPr>
          <a:xfrm>
            <a:off x="1886800" y="11942425"/>
            <a:ext cx="8656200" cy="14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i="1">
                <a:solidFill>
                  <a:schemeClr val="dk1"/>
                </a:solidFill>
              </a:rPr>
              <a:t>During video discussion (0:00-0.30)</a:t>
            </a:r>
            <a:endParaRPr sz="3600">
              <a:solidFill>
                <a:schemeClr val="dk2"/>
              </a:solidFill>
            </a:endParaRPr>
          </a:p>
        </p:txBody>
      </p:sp>
      <p:sp>
        <p:nvSpPr>
          <p:cNvPr id="179" name="Google Shape;179;p23"/>
          <p:cNvSpPr txBox="1"/>
          <p:nvPr/>
        </p:nvSpPr>
        <p:spPr>
          <a:xfrm>
            <a:off x="2414016" y="3675888"/>
            <a:ext cx="10090200" cy="21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1. </a:t>
            </a:r>
            <a:r>
              <a:rPr lang="en-US" sz="42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Do you think finding information is a lot like fishing?</a:t>
            </a:r>
            <a:endParaRPr sz="42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2. </a:t>
            </a:r>
            <a:r>
              <a:rPr lang="en-US" sz="42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How can artificial intelligence help us?</a:t>
            </a:r>
            <a:endParaRPr sz="42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4"/>
          <p:cNvPicPr preferRelativeResize="0"/>
          <p:nvPr/>
        </p:nvPicPr>
        <p:blipFill rotWithShape="1">
          <a:blip r:embed="rId3">
            <a:alphaModFix/>
          </a:blip>
          <a:srcRect r="1234" b="28150"/>
          <a:stretch/>
        </p:blipFill>
        <p:spPr>
          <a:xfrm>
            <a:off x="12438975" y="6958350"/>
            <a:ext cx="5887125" cy="3328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5" name="Google Shape;185;p24"/>
          <p:cNvGrpSpPr/>
          <p:nvPr/>
        </p:nvGrpSpPr>
        <p:grpSpPr>
          <a:xfrm>
            <a:off x="0" y="-1450"/>
            <a:ext cx="18288025" cy="4044188"/>
            <a:chOff x="0" y="-1450"/>
            <a:chExt cx="18288025" cy="4044188"/>
          </a:xfrm>
        </p:grpSpPr>
        <p:sp>
          <p:nvSpPr>
            <p:cNvPr id="186" name="Google Shape;186;p24"/>
            <p:cNvSpPr/>
            <p:nvPr/>
          </p:nvSpPr>
          <p:spPr>
            <a:xfrm>
              <a:off x="25" y="-1450"/>
              <a:ext cx="18288000" cy="850500"/>
            </a:xfrm>
            <a:prstGeom prst="rect">
              <a:avLst/>
            </a:prstGeom>
            <a:solidFill>
              <a:srgbClr val="1E6EEA"/>
            </a:solidFill>
            <a:ln w="9525" cap="flat" cmpd="sng">
              <a:solidFill>
                <a:srgbClr val="1E6EE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v</a:t>
              </a:r>
              <a:endParaRPr/>
            </a:p>
          </p:txBody>
        </p:sp>
        <p:pic>
          <p:nvPicPr>
            <p:cNvPr id="187" name="Google Shape;187;p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0" y="356563"/>
              <a:ext cx="18288000" cy="3686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8" name="Google Shape;188;p24"/>
          <p:cNvSpPr txBox="1">
            <a:spLocks noGrp="1"/>
          </p:cNvSpPr>
          <p:nvPr>
            <p:ph type="title"/>
          </p:nvPr>
        </p:nvSpPr>
        <p:spPr>
          <a:xfrm>
            <a:off x="0" y="116975"/>
            <a:ext cx="18288000" cy="2444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5840">
                <a:solidFill>
                  <a:schemeClr val="lt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  Big Question: How is artificial </a:t>
            </a:r>
            <a:endParaRPr sz="5840">
              <a:solidFill>
                <a:schemeClr val="lt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-US" sz="5840">
                <a:solidFill>
                  <a:schemeClr val="lt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 intelligence created?</a:t>
            </a:r>
            <a:endParaRPr sz="5840">
              <a:solidFill>
                <a:schemeClr val="lt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sp>
        <p:nvSpPr>
          <p:cNvPr id="190" name="Google Shape;190;p24"/>
          <p:cNvSpPr txBox="1"/>
          <p:nvPr/>
        </p:nvSpPr>
        <p:spPr>
          <a:xfrm>
            <a:off x="2414016" y="3675888"/>
            <a:ext cx="14109000" cy="51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3.  </a:t>
            </a:r>
            <a:r>
              <a:rPr lang="en-US" sz="42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What is the first step for Chicken (the AI Model) to be trained? Who does this training? </a:t>
            </a:r>
            <a:endParaRPr sz="42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200" b="1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4.  </a:t>
            </a:r>
            <a:r>
              <a:rPr lang="en-US" sz="42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Let’s think about Chicken training on huge amounts of information on “lots of different things,” </a:t>
            </a:r>
            <a:endParaRPr sz="42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why is this important?</a:t>
            </a:r>
            <a:endParaRPr sz="42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5"/>
          <p:cNvSpPr txBox="1"/>
          <p:nvPr/>
        </p:nvSpPr>
        <p:spPr>
          <a:xfrm>
            <a:off x="2414100" y="3675888"/>
            <a:ext cx="14502300" cy="51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5.</a:t>
            </a:r>
            <a:r>
              <a:rPr lang="en-US" sz="42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What happens after Chicken is done looking at information?</a:t>
            </a:r>
            <a:endParaRPr sz="42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endParaRPr sz="42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6.</a:t>
            </a:r>
            <a:r>
              <a:rPr lang="en-US" sz="42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How does the AI model find patterns?</a:t>
            </a:r>
            <a:endParaRPr sz="42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7.</a:t>
            </a:r>
            <a:r>
              <a:rPr lang="en-US" sz="42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Let’s think about one of the examples that Chicken gave us, why would books about tigers mention cats, but websites about cats, rarely mention cars? </a:t>
            </a:r>
            <a:endParaRPr sz="42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grpSp>
        <p:nvGrpSpPr>
          <p:cNvPr id="197" name="Google Shape;197;p25"/>
          <p:cNvGrpSpPr/>
          <p:nvPr/>
        </p:nvGrpSpPr>
        <p:grpSpPr>
          <a:xfrm>
            <a:off x="0" y="-1450"/>
            <a:ext cx="18288025" cy="4044188"/>
            <a:chOff x="0" y="-1450"/>
            <a:chExt cx="18288025" cy="4044188"/>
          </a:xfrm>
        </p:grpSpPr>
        <p:sp>
          <p:nvSpPr>
            <p:cNvPr id="198" name="Google Shape;198;p25"/>
            <p:cNvSpPr/>
            <p:nvPr/>
          </p:nvSpPr>
          <p:spPr>
            <a:xfrm>
              <a:off x="25" y="-1450"/>
              <a:ext cx="18288000" cy="850500"/>
            </a:xfrm>
            <a:prstGeom prst="rect">
              <a:avLst/>
            </a:prstGeom>
            <a:solidFill>
              <a:srgbClr val="1E6EEA"/>
            </a:solidFill>
            <a:ln w="9525" cap="flat" cmpd="sng">
              <a:solidFill>
                <a:srgbClr val="1E6EE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v</a:t>
              </a:r>
              <a:endParaRPr/>
            </a:p>
          </p:txBody>
        </p:sp>
        <p:pic>
          <p:nvPicPr>
            <p:cNvPr id="199" name="Google Shape;199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356563"/>
              <a:ext cx="18288000" cy="3686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0" name="Google Shape;200;p25"/>
          <p:cNvSpPr txBox="1">
            <a:spLocks noGrp="1"/>
          </p:cNvSpPr>
          <p:nvPr>
            <p:ph type="title"/>
          </p:nvPr>
        </p:nvSpPr>
        <p:spPr>
          <a:xfrm>
            <a:off x="0" y="116975"/>
            <a:ext cx="18288000" cy="2444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5840">
                <a:solidFill>
                  <a:schemeClr val="lt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  Big Question: How is artificial </a:t>
            </a:r>
            <a:endParaRPr sz="5840">
              <a:solidFill>
                <a:schemeClr val="lt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5840">
                <a:solidFill>
                  <a:schemeClr val="lt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 intelligence created?</a:t>
            </a:r>
            <a:endParaRPr sz="5840">
              <a:solidFill>
                <a:schemeClr val="lt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pic>
        <p:nvPicPr>
          <p:cNvPr id="201" name="Google Shape;20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44975" y="9572613"/>
            <a:ext cx="1343025" cy="71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" name="Google Shape;206;p26"/>
          <p:cNvGrpSpPr/>
          <p:nvPr/>
        </p:nvGrpSpPr>
        <p:grpSpPr>
          <a:xfrm>
            <a:off x="0" y="-1450"/>
            <a:ext cx="18288025" cy="4044188"/>
            <a:chOff x="0" y="-1450"/>
            <a:chExt cx="18288025" cy="4044188"/>
          </a:xfrm>
        </p:grpSpPr>
        <p:sp>
          <p:nvSpPr>
            <p:cNvPr id="207" name="Google Shape;207;p26"/>
            <p:cNvSpPr/>
            <p:nvPr/>
          </p:nvSpPr>
          <p:spPr>
            <a:xfrm>
              <a:off x="25" y="-1450"/>
              <a:ext cx="18288000" cy="850500"/>
            </a:xfrm>
            <a:prstGeom prst="rect">
              <a:avLst/>
            </a:prstGeom>
            <a:solidFill>
              <a:srgbClr val="1E6EEA"/>
            </a:solidFill>
            <a:ln w="9525" cap="flat" cmpd="sng">
              <a:solidFill>
                <a:srgbClr val="1E6EE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v</a:t>
              </a:r>
              <a:endParaRPr/>
            </a:p>
          </p:txBody>
        </p:sp>
        <p:pic>
          <p:nvPicPr>
            <p:cNvPr id="208" name="Google Shape;208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356563"/>
              <a:ext cx="18288000" cy="3686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9" name="Google Shape;209;p26"/>
          <p:cNvSpPr txBox="1">
            <a:spLocks noGrp="1"/>
          </p:cNvSpPr>
          <p:nvPr>
            <p:ph type="title"/>
          </p:nvPr>
        </p:nvSpPr>
        <p:spPr>
          <a:xfrm>
            <a:off x="0" y="116975"/>
            <a:ext cx="18288000" cy="2444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5840">
                <a:solidFill>
                  <a:schemeClr val="lt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  Big Question: How is artificial </a:t>
            </a:r>
            <a:endParaRPr sz="5840">
              <a:solidFill>
                <a:schemeClr val="lt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5840">
                <a:solidFill>
                  <a:schemeClr val="lt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 intelligence created?</a:t>
            </a:r>
            <a:endParaRPr sz="5840">
              <a:solidFill>
                <a:schemeClr val="lt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sp>
        <p:nvSpPr>
          <p:cNvPr id="211" name="Google Shape;211;p26"/>
          <p:cNvSpPr txBox="1"/>
          <p:nvPr/>
        </p:nvSpPr>
        <p:spPr>
          <a:xfrm>
            <a:off x="2414016" y="3675888"/>
            <a:ext cx="11538300" cy="17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8.</a:t>
            </a:r>
            <a:r>
              <a:rPr lang="en-US" sz="42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Why might an AI tool predict that whales live in lakes?</a:t>
            </a:r>
            <a:endParaRPr sz="42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12" name="Google Shape;212;p26"/>
          <p:cNvSpPr txBox="1"/>
          <p:nvPr/>
        </p:nvSpPr>
        <p:spPr>
          <a:xfrm>
            <a:off x="2377451" y="5669280"/>
            <a:ext cx="10400100" cy="3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200" b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9.</a:t>
            </a:r>
            <a:r>
              <a:rPr lang="en-US" sz="42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Do you think AI is always correct? Can you think of some ways we can check if AI is correct?</a:t>
            </a:r>
            <a:endParaRPr sz="3600">
              <a:solidFill>
                <a:schemeClr val="dk2"/>
              </a:solidFill>
            </a:endParaRPr>
          </a:p>
        </p:txBody>
      </p:sp>
      <p:pic>
        <p:nvPicPr>
          <p:cNvPr id="213" name="Google Shape;21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51997">
            <a:off x="14520391" y="4905399"/>
            <a:ext cx="2546242" cy="2572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5">
            <a:off x="13380615" y="7215043"/>
            <a:ext cx="2331644" cy="23446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F1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363" y="774388"/>
            <a:ext cx="1333500" cy="13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66888" y="2194560"/>
            <a:ext cx="7419975" cy="210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88207" y="4264620"/>
            <a:ext cx="1926192" cy="137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7"/>
          <p:cNvPicPr preferRelativeResize="0"/>
          <p:nvPr/>
        </p:nvPicPr>
        <p:blipFill rotWithShape="1">
          <a:blip r:embed="rId6">
            <a:alphaModFix/>
          </a:blip>
          <a:srcRect r="24908" b="29283"/>
          <a:stretch/>
        </p:blipFill>
        <p:spPr>
          <a:xfrm>
            <a:off x="6457200" y="4484275"/>
            <a:ext cx="11830800" cy="580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8"/>
          <p:cNvSpPr/>
          <p:nvPr/>
        </p:nvSpPr>
        <p:spPr>
          <a:xfrm>
            <a:off x="0" y="0"/>
            <a:ext cx="18288000" cy="2277000"/>
          </a:xfrm>
          <a:prstGeom prst="rect">
            <a:avLst/>
          </a:prstGeom>
          <a:solidFill>
            <a:srgbClr val="F56B00"/>
          </a:solidFill>
          <a:ln w="9525" cap="flat" cmpd="sng">
            <a:solidFill>
              <a:srgbClr val="F56B00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5400000" algn="bl" rotWithShape="0">
              <a:srgbClr val="D95609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8"/>
          <p:cNvSpPr/>
          <p:nvPr/>
        </p:nvSpPr>
        <p:spPr>
          <a:xfrm>
            <a:off x="9957875" y="2043600"/>
            <a:ext cx="8330100" cy="8243400"/>
          </a:xfrm>
          <a:prstGeom prst="rect">
            <a:avLst/>
          </a:prstGeom>
          <a:solidFill>
            <a:srgbClr val="FCF5F1"/>
          </a:solidFill>
          <a:ln w="9525" cap="flat" cmpd="sng">
            <a:solidFill>
              <a:srgbClr val="FCF5F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pic>
        <p:nvPicPr>
          <p:cNvPr id="229" name="Google Shape;22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2"/>
            <a:ext cx="18288000" cy="3400425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8"/>
          <p:cNvSpPr txBox="1">
            <a:spLocks noGrp="1"/>
          </p:cNvSpPr>
          <p:nvPr>
            <p:ph type="body" idx="1"/>
          </p:nvPr>
        </p:nvSpPr>
        <p:spPr>
          <a:xfrm>
            <a:off x="1154999" y="4139700"/>
            <a:ext cx="8550975" cy="60711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The AI tools that we have discussed today use</a:t>
            </a:r>
            <a:r>
              <a:rPr lang="en-US" sz="32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b="1" i="1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predictive models.</a:t>
            </a:r>
            <a:endParaRPr sz="3200" b="1" i="1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</a:t>
            </a:r>
            <a:r>
              <a:rPr lang="en-US" sz="3200" b="1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redictive models</a:t>
            </a:r>
            <a:r>
              <a:rPr lang="en-US" sz="32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2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predict something based on a set of features. For example, a whale may be predicted to live in a lake because the data collected has whales living in water and a lake is a body of water.</a:t>
            </a:r>
            <a:endParaRPr sz="32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-US" sz="32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We know that whales cannot live in lakes!</a:t>
            </a:r>
            <a:r>
              <a:rPr lang="en-US" sz="3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3200" dirty="0"/>
          </a:p>
        </p:txBody>
      </p:sp>
      <p:sp>
        <p:nvSpPr>
          <p:cNvPr id="231" name="Google Shape;231;p28"/>
          <p:cNvSpPr txBox="1"/>
          <p:nvPr/>
        </p:nvSpPr>
        <p:spPr>
          <a:xfrm>
            <a:off x="10760376" y="8382675"/>
            <a:ext cx="6725100" cy="9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Have you ever had an AI tool provide you with an incorrect or silly answer?</a:t>
            </a:r>
            <a:endParaRPr sz="28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232" name="Google Shape;23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35875" y="258825"/>
            <a:ext cx="1794925" cy="1794925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8"/>
          <p:cNvSpPr txBox="1"/>
          <p:nvPr/>
        </p:nvSpPr>
        <p:spPr>
          <a:xfrm>
            <a:off x="1243200" y="3127248"/>
            <a:ext cx="55788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200">
                <a:solidFill>
                  <a:schemeClr val="dk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Predictive AI Models</a:t>
            </a:r>
            <a:endParaRPr sz="4200">
              <a:solidFill>
                <a:schemeClr val="dk2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sp>
        <p:nvSpPr>
          <p:cNvPr id="234" name="Google Shape;234;p28"/>
          <p:cNvSpPr txBox="1">
            <a:spLocks noGrp="1"/>
          </p:cNvSpPr>
          <p:nvPr>
            <p:ph type="title"/>
          </p:nvPr>
        </p:nvSpPr>
        <p:spPr>
          <a:xfrm>
            <a:off x="0" y="527725"/>
            <a:ext cx="18288000" cy="11901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88">
                <a:solidFill>
                  <a:schemeClr val="lt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                    Review the Lesson Big Ideas</a:t>
            </a:r>
            <a:endParaRPr i="1"/>
          </a:p>
        </p:txBody>
      </p:sp>
      <p:pic>
        <p:nvPicPr>
          <p:cNvPr id="235" name="Google Shape;235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16900" y="3127256"/>
            <a:ext cx="7012052" cy="49655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29"/>
          <p:cNvPicPr preferRelativeResize="0"/>
          <p:nvPr/>
        </p:nvPicPr>
        <p:blipFill rotWithShape="1">
          <a:blip r:embed="rId3">
            <a:alphaModFix/>
          </a:blip>
          <a:srcRect b="15196"/>
          <a:stretch/>
        </p:blipFill>
        <p:spPr>
          <a:xfrm flipH="1">
            <a:off x="13995450" y="5641325"/>
            <a:ext cx="3657600" cy="4645672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9"/>
          <p:cNvSpPr txBox="1"/>
          <p:nvPr/>
        </p:nvSpPr>
        <p:spPr>
          <a:xfrm>
            <a:off x="10470100" y="6392075"/>
            <a:ext cx="3695700" cy="16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CC4300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Can you think of other types of information?</a:t>
            </a:r>
            <a:endParaRPr sz="3400">
              <a:solidFill>
                <a:srgbClr val="CC4300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sp>
        <p:nvSpPr>
          <p:cNvPr id="242" name="Google Shape;242;p29"/>
          <p:cNvSpPr/>
          <p:nvPr/>
        </p:nvSpPr>
        <p:spPr>
          <a:xfrm>
            <a:off x="0" y="0"/>
            <a:ext cx="18288000" cy="2277000"/>
          </a:xfrm>
          <a:prstGeom prst="rect">
            <a:avLst/>
          </a:prstGeom>
          <a:solidFill>
            <a:srgbClr val="F56B00"/>
          </a:solidFill>
          <a:ln w="9525" cap="flat" cmpd="sng">
            <a:solidFill>
              <a:srgbClr val="F56B00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5400000" algn="bl" rotWithShape="0">
              <a:srgbClr val="D95609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9"/>
          <p:cNvSpPr txBox="1">
            <a:spLocks noGrp="1"/>
          </p:cNvSpPr>
          <p:nvPr>
            <p:ph type="body" idx="1"/>
          </p:nvPr>
        </p:nvSpPr>
        <p:spPr>
          <a:xfrm>
            <a:off x="1435600" y="4132825"/>
            <a:ext cx="8473200" cy="5823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In the video, we saw Chicken receiving a lot of information. When artificial intelligence does this, it is called machine learning. A programmer can provide a lot of different types of information  to an AI model. Since computers are not humans, this is how it “learns.”</a:t>
            </a:r>
            <a:endParaRPr sz="35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lvl="0" indent="0" algn="l" rtl="0">
              <a:spcBef>
                <a:spcPts val="240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44" name="Google Shape;244;p29"/>
          <p:cNvSpPr txBox="1"/>
          <p:nvPr/>
        </p:nvSpPr>
        <p:spPr>
          <a:xfrm>
            <a:off x="1511808" y="3127248"/>
            <a:ext cx="55788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>
                <a:solidFill>
                  <a:schemeClr val="dk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Machine Learning</a:t>
            </a:r>
            <a:endParaRPr sz="4200">
              <a:solidFill>
                <a:schemeClr val="dk2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pic>
        <p:nvPicPr>
          <p:cNvPr id="245" name="Google Shape;24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35875" y="258825"/>
            <a:ext cx="1794925" cy="1794925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9"/>
          <p:cNvSpPr txBox="1">
            <a:spLocks noGrp="1"/>
          </p:cNvSpPr>
          <p:nvPr>
            <p:ph type="title"/>
          </p:nvPr>
        </p:nvSpPr>
        <p:spPr>
          <a:xfrm>
            <a:off x="0" y="527725"/>
            <a:ext cx="18288000" cy="11901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88">
                <a:solidFill>
                  <a:schemeClr val="lt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                    Review the Lesson Big Ideas</a:t>
            </a:r>
            <a:endParaRPr sz="6488">
              <a:solidFill>
                <a:schemeClr val="lt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</p:txBody>
      </p:sp>
      <p:sp>
        <p:nvSpPr>
          <p:cNvPr id="247" name="Google Shape;247;p29"/>
          <p:cNvSpPr txBox="1"/>
          <p:nvPr/>
        </p:nvSpPr>
        <p:spPr>
          <a:xfrm>
            <a:off x="10470100" y="3159156"/>
            <a:ext cx="5936400" cy="17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>
                <a:solidFill>
                  <a:schemeClr val="dk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Information can be: </a:t>
            </a:r>
            <a:endParaRPr sz="3600">
              <a:solidFill>
                <a:schemeClr val="dk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emiBold"/>
              <a:buChar char="●"/>
            </a:pPr>
            <a:r>
              <a:rPr lang="en-US" sz="3600">
                <a:solidFill>
                  <a:schemeClr val="dk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Images</a:t>
            </a:r>
            <a:endParaRPr sz="3600">
              <a:solidFill>
                <a:schemeClr val="dk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emiBold"/>
              <a:buChar char="●"/>
            </a:pPr>
            <a:r>
              <a:rPr lang="en-US" sz="3600">
                <a:solidFill>
                  <a:schemeClr val="dk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Text</a:t>
            </a:r>
            <a:endParaRPr sz="3600">
              <a:solidFill>
                <a:schemeClr val="dk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emiBold"/>
              <a:buChar char="●"/>
            </a:pPr>
            <a:r>
              <a:rPr lang="en-US" sz="3600">
                <a:solidFill>
                  <a:schemeClr val="dk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Videos</a:t>
            </a:r>
            <a:endParaRPr sz="3600">
              <a:solidFill>
                <a:schemeClr val="dk2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cxnSp>
        <p:nvCxnSpPr>
          <p:cNvPr id="248" name="Google Shape;248;p29"/>
          <p:cNvCxnSpPr/>
          <p:nvPr/>
        </p:nvCxnSpPr>
        <p:spPr>
          <a:xfrm rot="10800000" flipH="1">
            <a:off x="13363500" y="7255500"/>
            <a:ext cx="741900" cy="18330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49" name="Google Shape;249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944963" y="2346825"/>
            <a:ext cx="1343025" cy="142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0"/>
          <p:cNvSpPr/>
          <p:nvPr/>
        </p:nvSpPr>
        <p:spPr>
          <a:xfrm>
            <a:off x="0" y="0"/>
            <a:ext cx="18288000" cy="2615100"/>
          </a:xfrm>
          <a:prstGeom prst="rect">
            <a:avLst/>
          </a:prstGeom>
          <a:solidFill>
            <a:srgbClr val="F56B00"/>
          </a:solidFill>
          <a:ln w="9525" cap="flat" cmpd="sng">
            <a:solidFill>
              <a:srgbClr val="F56B00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5400000" algn="bl" rotWithShape="0">
              <a:srgbClr val="D95609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30"/>
          <p:cNvSpPr txBox="1">
            <a:spLocks noGrp="1"/>
          </p:cNvSpPr>
          <p:nvPr>
            <p:ph type="title"/>
          </p:nvPr>
        </p:nvSpPr>
        <p:spPr>
          <a:xfrm>
            <a:off x="0" y="258825"/>
            <a:ext cx="18158400" cy="23565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>
                <a:solidFill>
                  <a:schemeClr val="lt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 Review the Lesson Big Ideas:</a:t>
            </a:r>
            <a:endParaRPr sz="5800">
              <a:solidFill>
                <a:schemeClr val="lt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>
                <a:solidFill>
                  <a:schemeClr val="lt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 Is it AI or Not?</a:t>
            </a:r>
            <a:endParaRPr sz="5800">
              <a:solidFill>
                <a:schemeClr val="lt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488">
              <a:solidFill>
                <a:schemeClr val="lt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</p:txBody>
      </p:sp>
      <p:sp>
        <p:nvSpPr>
          <p:cNvPr id="256" name="Google Shape;256;p30"/>
          <p:cNvSpPr txBox="1">
            <a:spLocks noGrp="1"/>
          </p:cNvSpPr>
          <p:nvPr>
            <p:ph type="body" idx="1"/>
          </p:nvPr>
        </p:nvSpPr>
        <p:spPr>
          <a:xfrm>
            <a:off x="2524325" y="3474720"/>
            <a:ext cx="6565500" cy="57633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AI Tools</a:t>
            </a:r>
            <a:endParaRPr>
              <a:solidFill>
                <a:schemeClr val="dk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AI gains knowledge, then adapts and improves over time. It uses data  (information) and makes decisions and predictions based on patterns.</a:t>
            </a:r>
            <a:endParaRPr sz="28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●"/>
            </a:pPr>
            <a:r>
              <a:rPr lang="en-US" sz="28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Maps looking at traffic data </a:t>
            </a:r>
            <a:endParaRPr sz="28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●"/>
            </a:pPr>
            <a:r>
              <a:rPr lang="en-US" sz="28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Movie apps making suggestions on your likes or dislikes </a:t>
            </a:r>
            <a:endParaRPr sz="28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●"/>
            </a:pPr>
            <a:r>
              <a:rPr lang="en-US" sz="28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Social Media showing ads based on the videos you watched</a:t>
            </a:r>
            <a:endParaRPr sz="28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2400"/>
              </a:spcAft>
              <a:buNone/>
            </a:pPr>
            <a:endParaRPr/>
          </a:p>
        </p:txBody>
      </p:sp>
      <p:sp>
        <p:nvSpPr>
          <p:cNvPr id="257" name="Google Shape;257;p30"/>
          <p:cNvSpPr txBox="1"/>
          <p:nvPr/>
        </p:nvSpPr>
        <p:spPr>
          <a:xfrm>
            <a:off x="10431300" y="3474720"/>
            <a:ext cx="5680800" cy="5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Non-AI Tools</a:t>
            </a:r>
            <a:endParaRPr sz="3600">
              <a:solidFill>
                <a:schemeClr val="dk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Non-AI tools work by following pre-programmed instructions. </a:t>
            </a:r>
            <a:endParaRPr sz="28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●"/>
            </a:pPr>
            <a:r>
              <a:rPr lang="en-US" sz="28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A calculator </a:t>
            </a:r>
            <a:endParaRPr sz="28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●"/>
            </a:pPr>
            <a:r>
              <a:rPr lang="en-US" sz="28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A sprinkler system that waters a lawn according to a pre-programmed schedule</a:t>
            </a:r>
            <a:endParaRPr sz="28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●"/>
            </a:pPr>
            <a:r>
              <a:rPr lang="en-US" sz="28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a built in spell-checker identifying misspelled words based on a dictionary</a:t>
            </a:r>
            <a:endParaRPr sz="28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</p:txBody>
      </p:sp>
      <p:pic>
        <p:nvPicPr>
          <p:cNvPr id="258" name="Google Shape;25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35875" y="258825"/>
            <a:ext cx="1794925" cy="179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6954500" y="2683338"/>
            <a:ext cx="1333500" cy="13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0" y="8848725"/>
            <a:ext cx="2009775" cy="143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31"/>
          <p:cNvPicPr preferRelativeResize="0"/>
          <p:nvPr/>
        </p:nvPicPr>
        <p:blipFill rotWithShape="1">
          <a:blip r:embed="rId3">
            <a:alphaModFix/>
          </a:blip>
          <a:srcRect b="37593"/>
          <a:stretch/>
        </p:blipFill>
        <p:spPr>
          <a:xfrm>
            <a:off x="2542975" y="5736300"/>
            <a:ext cx="4407296" cy="4548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8288000" cy="30099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1"/>
          <p:cNvSpPr txBox="1">
            <a:spLocks noGrp="1"/>
          </p:cNvSpPr>
          <p:nvPr>
            <p:ph type="body" idx="1"/>
          </p:nvPr>
        </p:nvSpPr>
        <p:spPr>
          <a:xfrm>
            <a:off x="8502500" y="4130050"/>
            <a:ext cx="8871000" cy="5295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AI foundations, also sometimes called AI literacy includes: </a:t>
            </a:r>
            <a:endParaRPr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lvl="0" indent="-4572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"/>
              <a:buChar char="●"/>
            </a:pPr>
            <a:r>
              <a:rPr lang="en-US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Understanding how AI works</a:t>
            </a:r>
            <a:endParaRPr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lvl="0" indent="-4572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"/>
              <a:buChar char="●"/>
            </a:pPr>
            <a:r>
              <a:rPr lang="en-US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Using AI responsibly</a:t>
            </a:r>
            <a:endParaRPr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lvl="0" indent="-4572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"/>
              <a:buChar char="●"/>
            </a:pPr>
            <a:r>
              <a:rPr lang="en-US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Recognizing its social and ethical impacts </a:t>
            </a:r>
            <a:endParaRPr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lvl="0" indent="-45085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oto Sans"/>
              <a:buChar char="●"/>
            </a:pPr>
            <a:r>
              <a:rPr lang="en-US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Understanding AI’s potential benefits and risks and how to reduce the risks</a:t>
            </a:r>
            <a:r>
              <a:rPr lang="en-US" sz="37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endParaRPr sz="37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2400"/>
              </a:spcAft>
              <a:buNone/>
            </a:pPr>
            <a:endParaRPr sz="3500"/>
          </a:p>
        </p:txBody>
      </p:sp>
      <p:sp>
        <p:nvSpPr>
          <p:cNvPr id="268" name="Google Shape;268;p31"/>
          <p:cNvSpPr txBox="1"/>
          <p:nvPr/>
        </p:nvSpPr>
        <p:spPr>
          <a:xfrm>
            <a:off x="1360450" y="3740300"/>
            <a:ext cx="5392500" cy="15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CC4300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What does it mean to have social and ethical impacts?</a:t>
            </a:r>
            <a:endParaRPr sz="3000">
              <a:solidFill>
                <a:srgbClr val="CC4300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sp>
        <p:nvSpPr>
          <p:cNvPr id="269" name="Google Shape;269;p31"/>
          <p:cNvSpPr txBox="1">
            <a:spLocks noGrp="1"/>
          </p:cNvSpPr>
          <p:nvPr>
            <p:ph type="title"/>
          </p:nvPr>
        </p:nvSpPr>
        <p:spPr>
          <a:xfrm>
            <a:off x="0" y="572550"/>
            <a:ext cx="182880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88">
                <a:solidFill>
                  <a:schemeClr val="lt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AI Foundations</a:t>
            </a:r>
            <a:endParaRPr sz="6488">
              <a:solidFill>
                <a:schemeClr val="lt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</p:txBody>
      </p:sp>
      <p:sp>
        <p:nvSpPr>
          <p:cNvPr id="270" name="Google Shape;270;p31"/>
          <p:cNvSpPr txBox="1"/>
          <p:nvPr/>
        </p:nvSpPr>
        <p:spPr>
          <a:xfrm>
            <a:off x="8502500" y="3127248"/>
            <a:ext cx="67809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4200">
                <a:solidFill>
                  <a:schemeClr val="dk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What is AI foundations?</a:t>
            </a:r>
            <a:endParaRPr/>
          </a:p>
        </p:txBody>
      </p:sp>
      <p:pic>
        <p:nvPicPr>
          <p:cNvPr id="271" name="Google Shape;271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035875" y="258825"/>
            <a:ext cx="1794925" cy="1794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2" name="Google Shape;272;p31"/>
          <p:cNvCxnSpPr/>
          <p:nvPr/>
        </p:nvCxnSpPr>
        <p:spPr>
          <a:xfrm>
            <a:off x="3322486" y="5247797"/>
            <a:ext cx="233100" cy="36870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F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4"/>
          <p:cNvPicPr preferRelativeResize="0"/>
          <p:nvPr/>
        </p:nvPicPr>
        <p:blipFill rotWithShape="1">
          <a:blip r:embed="rId3">
            <a:alphaModFix/>
          </a:blip>
          <a:srcRect b="21996"/>
          <a:stretch/>
        </p:blipFill>
        <p:spPr>
          <a:xfrm>
            <a:off x="7428339" y="5342326"/>
            <a:ext cx="3833836" cy="4944675"/>
          </a:xfrm>
          <a:prstGeom prst="rect">
            <a:avLst/>
          </a:prstGeom>
          <a:noFill/>
          <a:ln>
            <a:noFill/>
          </a:ln>
          <a:effectLst>
            <a:outerShdw blurRad="42863" dist="9525" dir="9960000" algn="bl" rotWithShape="0">
              <a:srgbClr val="000000">
                <a:alpha val="31000"/>
              </a:srgbClr>
            </a:outerShdw>
          </a:effectLst>
        </p:spPr>
      </p:pic>
      <p:pic>
        <p:nvPicPr>
          <p:cNvPr id="71" name="Google Shape;7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72100" y="1644013"/>
            <a:ext cx="1333500" cy="13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406125" y="3904038"/>
            <a:ext cx="2009775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12576" y="2977525"/>
            <a:ext cx="11805374" cy="92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2"/>
          <p:cNvSpPr/>
          <p:nvPr/>
        </p:nvSpPr>
        <p:spPr>
          <a:xfrm>
            <a:off x="0" y="0"/>
            <a:ext cx="18288000" cy="2277000"/>
          </a:xfrm>
          <a:prstGeom prst="rect">
            <a:avLst/>
          </a:prstGeom>
          <a:solidFill>
            <a:srgbClr val="F56B00"/>
          </a:solidFill>
          <a:ln w="9525" cap="flat" cmpd="sng">
            <a:solidFill>
              <a:srgbClr val="F56B00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5400000" algn="bl" rotWithShape="0">
              <a:srgbClr val="D95609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2"/>
          <p:cNvSpPr txBox="1">
            <a:spLocks noGrp="1"/>
          </p:cNvSpPr>
          <p:nvPr>
            <p:ph type="title" idx="4294967295"/>
          </p:nvPr>
        </p:nvSpPr>
        <p:spPr>
          <a:xfrm>
            <a:off x="0" y="527725"/>
            <a:ext cx="18288000" cy="11901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88">
                <a:solidFill>
                  <a:schemeClr val="lt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                Review Today’s Lesson Vocabulary</a:t>
            </a:r>
            <a:endParaRPr sz="6488">
              <a:solidFill>
                <a:schemeClr val="lt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</p:txBody>
      </p:sp>
      <p:sp>
        <p:nvSpPr>
          <p:cNvPr id="279" name="Google Shape;279;p32"/>
          <p:cNvSpPr/>
          <p:nvPr/>
        </p:nvSpPr>
        <p:spPr>
          <a:xfrm>
            <a:off x="12454556" y="3383751"/>
            <a:ext cx="4995300" cy="5846400"/>
          </a:xfrm>
          <a:prstGeom prst="rect">
            <a:avLst/>
          </a:prstGeom>
          <a:solidFill>
            <a:srgbClr val="FCF5F1"/>
          </a:solidFill>
          <a:ln w="9525" cap="flat" cmpd="sng">
            <a:solidFill>
              <a:srgbClr val="FCF5F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280" name="Google Shape;280;p32"/>
          <p:cNvSpPr txBox="1"/>
          <p:nvPr/>
        </p:nvSpPr>
        <p:spPr>
          <a:xfrm>
            <a:off x="12856850" y="4659425"/>
            <a:ext cx="4314300" cy="44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refers to programs or machines that imitate tasks that typically require human intelligence, such as:</a:t>
            </a:r>
            <a:endParaRPr sz="26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Noto Sans"/>
              <a:buChar char="●"/>
            </a:pPr>
            <a:r>
              <a:rPr lang="en-US" sz="2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recognizing patterns</a:t>
            </a:r>
            <a:endParaRPr sz="26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Noto Sans"/>
              <a:buChar char="●"/>
            </a:pPr>
            <a:r>
              <a:rPr lang="en-US" sz="2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making predictions</a:t>
            </a:r>
            <a:endParaRPr sz="26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Noto Sans"/>
              <a:buChar char="●"/>
            </a:pPr>
            <a:r>
              <a:rPr lang="en-US" sz="2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generating new content</a:t>
            </a:r>
            <a:endParaRPr/>
          </a:p>
        </p:txBody>
      </p:sp>
      <p:sp>
        <p:nvSpPr>
          <p:cNvPr id="281" name="Google Shape;281;p32"/>
          <p:cNvSpPr/>
          <p:nvPr/>
        </p:nvSpPr>
        <p:spPr>
          <a:xfrm>
            <a:off x="6726903" y="3383751"/>
            <a:ext cx="4995300" cy="5846400"/>
          </a:xfrm>
          <a:prstGeom prst="rect">
            <a:avLst/>
          </a:prstGeom>
          <a:solidFill>
            <a:srgbClr val="FCF5F1"/>
          </a:solidFill>
          <a:ln w="9525" cap="flat" cmpd="sng">
            <a:solidFill>
              <a:srgbClr val="FCF5F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282" name="Google Shape;282;p32"/>
          <p:cNvSpPr/>
          <p:nvPr/>
        </p:nvSpPr>
        <p:spPr>
          <a:xfrm>
            <a:off x="939475" y="3383751"/>
            <a:ext cx="4995300" cy="5846400"/>
          </a:xfrm>
          <a:prstGeom prst="rect">
            <a:avLst/>
          </a:prstGeom>
          <a:solidFill>
            <a:srgbClr val="FCF5F1"/>
          </a:solidFill>
          <a:ln w="9525" cap="flat" cmpd="sng">
            <a:solidFill>
              <a:srgbClr val="FCF5F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283" name="Google Shape;283;p32"/>
          <p:cNvSpPr txBox="1"/>
          <p:nvPr/>
        </p:nvSpPr>
        <p:spPr>
          <a:xfrm>
            <a:off x="12821100" y="3825015"/>
            <a:ext cx="48573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Artificial Intelligence</a:t>
            </a:r>
            <a:endParaRPr sz="3000">
              <a:solidFill>
                <a:schemeClr val="dk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sp>
        <p:nvSpPr>
          <p:cNvPr id="284" name="Google Shape;284;p32"/>
          <p:cNvSpPr txBox="1"/>
          <p:nvPr/>
        </p:nvSpPr>
        <p:spPr>
          <a:xfrm>
            <a:off x="1137250" y="3825015"/>
            <a:ext cx="48573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  programmer</a:t>
            </a:r>
            <a:endParaRPr sz="3000">
              <a:solidFill>
                <a:schemeClr val="dk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sp>
        <p:nvSpPr>
          <p:cNvPr id="285" name="Google Shape;285;p32"/>
          <p:cNvSpPr txBox="1"/>
          <p:nvPr/>
        </p:nvSpPr>
        <p:spPr>
          <a:xfrm>
            <a:off x="6795900" y="3825015"/>
            <a:ext cx="48573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   prediction</a:t>
            </a:r>
            <a:endParaRPr sz="3000">
              <a:solidFill>
                <a:schemeClr val="dk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sp>
        <p:nvSpPr>
          <p:cNvPr id="286" name="Google Shape;286;p32"/>
          <p:cNvSpPr txBox="1"/>
          <p:nvPr/>
        </p:nvSpPr>
        <p:spPr>
          <a:xfrm>
            <a:off x="1279975" y="4671025"/>
            <a:ext cx="4314300" cy="44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A person who writes programs for a computer.</a:t>
            </a:r>
            <a:endParaRPr/>
          </a:p>
        </p:txBody>
      </p:sp>
      <p:sp>
        <p:nvSpPr>
          <p:cNvPr id="287" name="Google Shape;287;p32"/>
          <p:cNvSpPr txBox="1"/>
          <p:nvPr/>
        </p:nvSpPr>
        <p:spPr>
          <a:xfrm>
            <a:off x="7037513" y="4671025"/>
            <a:ext cx="4314300" cy="44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A statement that something might happen or is expected to happen, such as the weather.</a:t>
            </a:r>
            <a:endParaRPr sz="1200"/>
          </a:p>
        </p:txBody>
      </p:sp>
      <p:pic>
        <p:nvPicPr>
          <p:cNvPr id="288" name="Google Shape;28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92600" y="8905875"/>
            <a:ext cx="1333500" cy="138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345700"/>
            <a:ext cx="1333500" cy="13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3"/>
          <p:cNvSpPr/>
          <p:nvPr/>
        </p:nvSpPr>
        <p:spPr>
          <a:xfrm>
            <a:off x="0" y="0"/>
            <a:ext cx="18288000" cy="2277000"/>
          </a:xfrm>
          <a:prstGeom prst="rect">
            <a:avLst/>
          </a:prstGeom>
          <a:solidFill>
            <a:srgbClr val="F56B00"/>
          </a:solidFill>
          <a:ln w="9525" cap="flat" cmpd="sng">
            <a:solidFill>
              <a:srgbClr val="F56B00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5400000" algn="bl" rotWithShape="0">
              <a:srgbClr val="D95609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33"/>
          <p:cNvSpPr txBox="1">
            <a:spLocks noGrp="1"/>
          </p:cNvSpPr>
          <p:nvPr>
            <p:ph type="title" idx="4294967295"/>
          </p:nvPr>
        </p:nvSpPr>
        <p:spPr>
          <a:xfrm>
            <a:off x="0" y="527725"/>
            <a:ext cx="18288000" cy="11901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88">
                <a:solidFill>
                  <a:schemeClr val="lt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                Review Today’s Lesson Vocabulary</a:t>
            </a:r>
            <a:endParaRPr sz="6488">
              <a:solidFill>
                <a:schemeClr val="lt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</p:txBody>
      </p:sp>
      <p:sp>
        <p:nvSpPr>
          <p:cNvPr id="296" name="Google Shape;296;p33"/>
          <p:cNvSpPr/>
          <p:nvPr/>
        </p:nvSpPr>
        <p:spPr>
          <a:xfrm>
            <a:off x="12530756" y="3383751"/>
            <a:ext cx="4995300" cy="5846400"/>
          </a:xfrm>
          <a:prstGeom prst="rect">
            <a:avLst/>
          </a:prstGeom>
          <a:solidFill>
            <a:srgbClr val="FCF5F1"/>
          </a:solidFill>
          <a:ln w="9525" cap="flat" cmpd="sng">
            <a:solidFill>
              <a:srgbClr val="FCF5F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297" name="Google Shape;297;p33"/>
          <p:cNvSpPr txBox="1"/>
          <p:nvPr/>
        </p:nvSpPr>
        <p:spPr>
          <a:xfrm>
            <a:off x="12933050" y="4659425"/>
            <a:ext cx="4314300" cy="44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040C28"/>
                </a:solidFill>
                <a:latin typeface="Noto Sans"/>
                <a:ea typeface="Noto Sans"/>
                <a:cs typeface="Noto Sans"/>
                <a:sym typeface="Noto Sans"/>
              </a:rPr>
              <a:t>a subset of AI that deals with the ability of machines to learn from data and patterns without being programmed to do so.</a:t>
            </a:r>
            <a:endParaRPr sz="1600"/>
          </a:p>
        </p:txBody>
      </p:sp>
      <p:sp>
        <p:nvSpPr>
          <p:cNvPr id="298" name="Google Shape;298;p33"/>
          <p:cNvSpPr/>
          <p:nvPr/>
        </p:nvSpPr>
        <p:spPr>
          <a:xfrm>
            <a:off x="6726903" y="3383751"/>
            <a:ext cx="4995300" cy="5846400"/>
          </a:xfrm>
          <a:prstGeom prst="rect">
            <a:avLst/>
          </a:prstGeom>
          <a:solidFill>
            <a:srgbClr val="FCF5F1"/>
          </a:solidFill>
          <a:ln w="9525" cap="flat" cmpd="sng">
            <a:solidFill>
              <a:srgbClr val="FCF5F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299" name="Google Shape;299;p33"/>
          <p:cNvSpPr/>
          <p:nvPr/>
        </p:nvSpPr>
        <p:spPr>
          <a:xfrm>
            <a:off x="939475" y="3383751"/>
            <a:ext cx="4995300" cy="5846400"/>
          </a:xfrm>
          <a:prstGeom prst="rect">
            <a:avLst/>
          </a:prstGeom>
          <a:solidFill>
            <a:srgbClr val="FCF5F1"/>
          </a:solidFill>
          <a:ln w="9525" cap="flat" cmpd="sng">
            <a:solidFill>
              <a:srgbClr val="FCF5F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300" name="Google Shape;300;p33"/>
          <p:cNvSpPr txBox="1"/>
          <p:nvPr/>
        </p:nvSpPr>
        <p:spPr>
          <a:xfrm>
            <a:off x="12897300" y="3825015"/>
            <a:ext cx="48573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machine learning</a:t>
            </a:r>
            <a:endParaRPr sz="3000">
              <a:solidFill>
                <a:schemeClr val="dk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sp>
        <p:nvSpPr>
          <p:cNvPr id="301" name="Google Shape;301;p33"/>
          <p:cNvSpPr txBox="1"/>
          <p:nvPr/>
        </p:nvSpPr>
        <p:spPr>
          <a:xfrm>
            <a:off x="1137250" y="3825015"/>
            <a:ext cx="48573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  pattern recognition</a:t>
            </a:r>
            <a:endParaRPr sz="3000">
              <a:solidFill>
                <a:schemeClr val="dk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sp>
        <p:nvSpPr>
          <p:cNvPr id="302" name="Google Shape;302;p33"/>
          <p:cNvSpPr txBox="1"/>
          <p:nvPr/>
        </p:nvSpPr>
        <p:spPr>
          <a:xfrm>
            <a:off x="6795900" y="3825015"/>
            <a:ext cx="48573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  AI Models</a:t>
            </a:r>
            <a:endParaRPr sz="3000">
              <a:solidFill>
                <a:schemeClr val="dk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sp>
        <p:nvSpPr>
          <p:cNvPr id="303" name="Google Shape;303;p33"/>
          <p:cNvSpPr txBox="1"/>
          <p:nvPr/>
        </p:nvSpPr>
        <p:spPr>
          <a:xfrm>
            <a:off x="1279975" y="4671025"/>
            <a:ext cx="4314300" cy="44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>
                <a:solidFill>
                  <a:srgbClr val="040C28"/>
                </a:solidFill>
                <a:latin typeface="Noto Sans"/>
                <a:ea typeface="Noto Sans"/>
                <a:cs typeface="Noto Sans"/>
                <a:sym typeface="Noto Sans"/>
              </a:rPr>
              <a:t>the ability of machines to identify patterns in data, and then use those patterns to make decisions or predictions using computer algorithms</a:t>
            </a:r>
            <a:r>
              <a:rPr lang="en-US" sz="2600">
                <a:solidFill>
                  <a:srgbClr val="040C2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 sz="1200"/>
          </a:p>
        </p:txBody>
      </p:sp>
      <p:sp>
        <p:nvSpPr>
          <p:cNvPr id="304" name="Google Shape;304;p33"/>
          <p:cNvSpPr txBox="1"/>
          <p:nvPr/>
        </p:nvSpPr>
        <p:spPr>
          <a:xfrm>
            <a:off x="7037513" y="4671025"/>
            <a:ext cx="4314300" cy="44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040C28"/>
                </a:solidFill>
                <a:latin typeface="Noto Sans"/>
                <a:ea typeface="Noto Sans"/>
                <a:cs typeface="Noto Sans"/>
                <a:sym typeface="Noto Sans"/>
              </a:rPr>
              <a:t>a computer  model designed to perform tasks that normally require human intelligence. </a:t>
            </a:r>
            <a:endParaRPr sz="2600">
              <a:solidFill>
                <a:srgbClr val="040C28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40C28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040C28"/>
                </a:solidFill>
                <a:latin typeface="Noto Sans"/>
                <a:ea typeface="Noto Sans"/>
                <a:cs typeface="Noto Sans"/>
                <a:sym typeface="Noto Sans"/>
              </a:rPr>
              <a:t>Predictive models predict something based on a set of features.</a:t>
            </a:r>
            <a:endParaRPr/>
          </a:p>
        </p:txBody>
      </p:sp>
      <p:pic>
        <p:nvPicPr>
          <p:cNvPr id="305" name="Google Shape;30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6954500" y="2308063"/>
            <a:ext cx="1333500" cy="13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0" y="8905875"/>
            <a:ext cx="1333500" cy="138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F1"/>
        </a:solid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34838" y="811625"/>
            <a:ext cx="1333500" cy="13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22520" y="4227333"/>
            <a:ext cx="1926192" cy="137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74875" y="2027500"/>
            <a:ext cx="5562600" cy="847725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4"/>
          <p:cNvSpPr txBox="1"/>
          <p:nvPr/>
        </p:nvSpPr>
        <p:spPr>
          <a:xfrm>
            <a:off x="9974875" y="3241375"/>
            <a:ext cx="6528600" cy="13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>
                <a:solidFill>
                  <a:schemeClr val="dk1"/>
                </a:solidFill>
                <a:latin typeface="Noto Sans Medium"/>
                <a:ea typeface="Noto Sans Medium"/>
                <a:cs typeface="Noto Sans Medium"/>
                <a:sym typeface="Noto Sans Medium"/>
              </a:rPr>
              <a:t>to deepen your knowledge of artificial intelligence</a:t>
            </a:r>
            <a:endParaRPr sz="3600">
              <a:solidFill>
                <a:schemeClr val="dk1"/>
              </a:solidFill>
              <a:latin typeface="Noto Sans Medium"/>
              <a:ea typeface="Noto Sans Medium"/>
              <a:cs typeface="Noto Sans Medium"/>
              <a:sym typeface="Noto Sans Medium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3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5" name="Google Shape;315;p34"/>
          <p:cNvPicPr preferRelativeResize="0"/>
          <p:nvPr/>
        </p:nvPicPr>
        <p:blipFill rotWithShape="1">
          <a:blip r:embed="rId6">
            <a:alphaModFix/>
          </a:blip>
          <a:srcRect b="7834"/>
          <a:stretch/>
        </p:blipFill>
        <p:spPr>
          <a:xfrm>
            <a:off x="960050" y="3769350"/>
            <a:ext cx="9808125" cy="651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35"/>
          <p:cNvPicPr preferRelativeResize="0"/>
          <p:nvPr/>
        </p:nvPicPr>
        <p:blipFill rotWithShape="1">
          <a:blip r:embed="rId3">
            <a:alphaModFix/>
          </a:blip>
          <a:srcRect b="17191"/>
          <a:stretch/>
        </p:blipFill>
        <p:spPr>
          <a:xfrm>
            <a:off x="10108875" y="7108425"/>
            <a:ext cx="5363199" cy="3178575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35"/>
          <p:cNvSpPr/>
          <p:nvPr/>
        </p:nvSpPr>
        <p:spPr>
          <a:xfrm>
            <a:off x="0" y="0"/>
            <a:ext cx="18288000" cy="2615100"/>
          </a:xfrm>
          <a:prstGeom prst="rect">
            <a:avLst/>
          </a:prstGeom>
          <a:solidFill>
            <a:srgbClr val="39A928"/>
          </a:solidFill>
          <a:ln w="9525" cap="flat" cmpd="sng">
            <a:solidFill>
              <a:srgbClr val="39A928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5400000" algn="bl" rotWithShape="0">
              <a:srgbClr val="258B1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35"/>
          <p:cNvSpPr txBox="1">
            <a:spLocks noGrp="1"/>
          </p:cNvSpPr>
          <p:nvPr>
            <p:ph type="title"/>
          </p:nvPr>
        </p:nvSpPr>
        <p:spPr>
          <a:xfrm>
            <a:off x="0" y="288275"/>
            <a:ext cx="18087900" cy="24993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488">
              <a:solidFill>
                <a:schemeClr val="lt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488">
              <a:solidFill>
                <a:schemeClr val="lt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>
                <a:solidFill>
                  <a:schemeClr val="lt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  Activities 1 and 2: Checking </a:t>
            </a:r>
            <a:endParaRPr sz="5800">
              <a:solidFill>
                <a:schemeClr val="lt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>
                <a:solidFill>
                  <a:schemeClr val="lt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AI’s Information</a:t>
            </a:r>
            <a:endParaRPr sz="5800">
              <a:solidFill>
                <a:schemeClr val="lt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</p:txBody>
      </p:sp>
      <p:sp>
        <p:nvSpPr>
          <p:cNvPr id="323" name="Google Shape;323;p35"/>
          <p:cNvSpPr txBox="1"/>
          <p:nvPr/>
        </p:nvSpPr>
        <p:spPr>
          <a:xfrm>
            <a:off x="1371600" y="3566160"/>
            <a:ext cx="16459200" cy="11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3000" dirty="0">
                <a:solidFill>
                  <a:schemeClr val="dk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In this </a:t>
            </a:r>
            <a:r>
              <a:rPr lang="en-US" sz="3000" u="sng" dirty="0">
                <a:solidFill>
                  <a:srgbClr val="0856DB"/>
                </a:solidFill>
                <a:latin typeface="Noto Sans SemiBold"/>
                <a:ea typeface="Noto Sans SemiBold"/>
                <a:cs typeface="Noto Sans SemiBold"/>
                <a:sym typeface="Noto Sans SemiBol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activity,</a:t>
            </a:r>
            <a:r>
              <a:rPr lang="en-US" sz="3000" dirty="0">
                <a:solidFill>
                  <a:schemeClr val="dk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 we are going to discuss ways we can check the information we receive from AI tools. </a:t>
            </a:r>
            <a:endParaRPr sz="100" dirty="0">
              <a:solidFill>
                <a:schemeClr val="dk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sp>
        <p:nvSpPr>
          <p:cNvPr id="324" name="Google Shape;324;p35"/>
          <p:cNvSpPr txBox="1"/>
          <p:nvPr/>
        </p:nvSpPr>
        <p:spPr>
          <a:xfrm>
            <a:off x="1371600" y="5058650"/>
            <a:ext cx="7748100" cy="42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One way we can check information, is by using a different source. Let’s try this together. We will ask this AI tool a question, then we will see if we get the same answer from a reliable website. </a:t>
            </a:r>
            <a:endParaRPr sz="30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For this example, let’s use the National Geographic Kids website! </a:t>
            </a:r>
            <a:endParaRPr sz="30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2400" i="1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en-US" sz="3300" i="1">
                <a:solidFill>
                  <a:schemeClr val="dk2"/>
                </a:solidFill>
              </a:rPr>
              <a:t> </a:t>
            </a:r>
            <a:endParaRPr sz="3300" i="1">
              <a:solidFill>
                <a:schemeClr val="dk2"/>
              </a:solidFill>
            </a:endParaRPr>
          </a:p>
        </p:txBody>
      </p:sp>
      <p:sp>
        <p:nvSpPr>
          <p:cNvPr id="325" name="Google Shape;325;p35"/>
          <p:cNvSpPr txBox="1"/>
          <p:nvPr/>
        </p:nvSpPr>
        <p:spPr>
          <a:xfrm>
            <a:off x="10379200" y="4982450"/>
            <a:ext cx="6288600" cy="12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What are some animals that have the word “American” in their name?</a:t>
            </a:r>
            <a:r>
              <a:rPr lang="en-US" sz="32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endParaRPr sz="32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7033A0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pic>
        <p:nvPicPr>
          <p:cNvPr id="326" name="Google Shape;326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113125" y="549625"/>
            <a:ext cx="1553644" cy="137515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5"/>
          <p:cNvSpPr txBox="1"/>
          <p:nvPr/>
        </p:nvSpPr>
        <p:spPr>
          <a:xfrm>
            <a:off x="12771225" y="6474050"/>
            <a:ext cx="3820500" cy="13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rgbClr val="3C8527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Let’s ask AI and then check the website!</a:t>
            </a:r>
            <a:r>
              <a:rPr lang="en-US" sz="3200">
                <a:solidFill>
                  <a:srgbClr val="3C8527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 </a:t>
            </a:r>
            <a:endParaRPr sz="3600">
              <a:solidFill>
                <a:srgbClr val="3C8527"/>
              </a:solidFill>
            </a:endParaRPr>
          </a:p>
        </p:txBody>
      </p:sp>
      <p:cxnSp>
        <p:nvCxnSpPr>
          <p:cNvPr id="328" name="Google Shape;328;p35"/>
          <p:cNvCxnSpPr/>
          <p:nvPr/>
        </p:nvCxnSpPr>
        <p:spPr>
          <a:xfrm flipH="1">
            <a:off x="14215175" y="7832025"/>
            <a:ext cx="179400" cy="30270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29" name="Google Shape;329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2687375"/>
            <a:ext cx="1333500" cy="13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" y="2334300"/>
            <a:ext cx="2005344" cy="142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6"/>
          <p:cNvPicPr preferRelativeResize="0"/>
          <p:nvPr/>
        </p:nvPicPr>
        <p:blipFill rotWithShape="1">
          <a:blip r:embed="rId4">
            <a:alphaModFix/>
          </a:blip>
          <a:srcRect l="6507" r="6140"/>
          <a:stretch/>
        </p:blipFill>
        <p:spPr>
          <a:xfrm>
            <a:off x="10068000" y="2334300"/>
            <a:ext cx="8220000" cy="7952699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36"/>
          <p:cNvSpPr/>
          <p:nvPr/>
        </p:nvSpPr>
        <p:spPr>
          <a:xfrm>
            <a:off x="0" y="0"/>
            <a:ext cx="18288000" cy="2277000"/>
          </a:xfrm>
          <a:prstGeom prst="rect">
            <a:avLst/>
          </a:prstGeom>
          <a:solidFill>
            <a:srgbClr val="39A928"/>
          </a:solidFill>
          <a:ln w="9525" cap="flat" cmpd="sng">
            <a:solidFill>
              <a:srgbClr val="39A928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5400000" algn="bl" rotWithShape="0">
              <a:srgbClr val="258B1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36"/>
          <p:cNvSpPr txBox="1"/>
          <p:nvPr/>
        </p:nvSpPr>
        <p:spPr>
          <a:xfrm>
            <a:off x="1295400" y="4703575"/>
            <a:ext cx="7581900" cy="39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In this Minecraft Education </a:t>
            </a:r>
            <a:r>
              <a:rPr lang="en-US" sz="3600" u="sng">
                <a:solidFill>
                  <a:srgbClr val="0856DB"/>
                </a:solidFill>
                <a:latin typeface="Noto Sans"/>
                <a:ea typeface="Noto Sans"/>
                <a:cs typeface="Noto Sans"/>
                <a:sym typeface="Noto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activity,</a:t>
            </a:r>
            <a:r>
              <a:rPr lang="en-US" sz="3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students will further their understanding of artificial intelligence and how it is shaping our world. Students will also begin to recognize the 6 principles that guide AI development and use. </a:t>
            </a:r>
            <a:endParaRPr sz="42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8" name="Google Shape;338;p36"/>
          <p:cNvSpPr txBox="1"/>
          <p:nvPr/>
        </p:nvSpPr>
        <p:spPr>
          <a:xfrm>
            <a:off x="1295400" y="3584448"/>
            <a:ext cx="8676000" cy="7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793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200">
                <a:solidFill>
                  <a:srgbClr val="262423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Hour of code: Generation AI</a:t>
            </a:r>
            <a:endParaRPr sz="4200">
              <a:solidFill>
                <a:srgbClr val="262423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endParaRPr sz="3600">
              <a:solidFill>
                <a:schemeClr val="dk2"/>
              </a:solidFill>
            </a:endParaRPr>
          </a:p>
        </p:txBody>
      </p:sp>
      <p:sp>
        <p:nvSpPr>
          <p:cNvPr id="339" name="Google Shape;339;p36"/>
          <p:cNvSpPr txBox="1">
            <a:spLocks noGrp="1"/>
          </p:cNvSpPr>
          <p:nvPr>
            <p:ph type="title"/>
          </p:nvPr>
        </p:nvSpPr>
        <p:spPr>
          <a:xfrm>
            <a:off x="0" y="618700"/>
            <a:ext cx="18288000" cy="1145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88">
                <a:solidFill>
                  <a:schemeClr val="lt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Activity 3: Generation AI</a:t>
            </a:r>
            <a:endParaRPr b="1" i="1"/>
          </a:p>
        </p:txBody>
      </p:sp>
      <p:pic>
        <p:nvPicPr>
          <p:cNvPr id="340" name="Google Shape;340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113125" y="549625"/>
            <a:ext cx="1553644" cy="137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7"/>
          <p:cNvSpPr txBox="1"/>
          <p:nvPr/>
        </p:nvSpPr>
        <p:spPr>
          <a:xfrm>
            <a:off x="304600" y="3225925"/>
            <a:ext cx="9102000" cy="3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6" name="Google Shape;346;p37"/>
          <p:cNvSpPr txBox="1">
            <a:spLocks noGrp="1"/>
          </p:cNvSpPr>
          <p:nvPr>
            <p:ph type="body" idx="1"/>
          </p:nvPr>
        </p:nvSpPr>
        <p:spPr>
          <a:xfrm>
            <a:off x="1371600" y="3127248"/>
            <a:ext cx="16293000" cy="6832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>
                <a:solidFill>
                  <a:schemeClr val="dk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Elementary:</a:t>
            </a:r>
            <a:endParaRPr sz="4200">
              <a:solidFill>
                <a:schemeClr val="dk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marL="0" lvl="0" indent="0" algn="l" rtl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4400" u="sng">
                <a:solidFill>
                  <a:srgbClr val="0856DB"/>
                </a:solidFill>
                <a:latin typeface="Noto Sans"/>
                <a:ea typeface="Noto Sans"/>
                <a:cs typeface="Noto Sans"/>
                <a:sym typeface="Noto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PBS Kids Sci Girls</a:t>
            </a:r>
            <a:r>
              <a:rPr lang="en-US" sz="4400" b="1">
                <a:solidFill>
                  <a:schemeClr val="dk1"/>
                </a:solidFill>
              </a:rPr>
              <a:t> </a:t>
            </a:r>
            <a:r>
              <a:rPr lang="en-US" sz="4400">
                <a:solidFill>
                  <a:schemeClr val="dk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(Code Quest)</a:t>
            </a:r>
            <a:endParaRPr sz="4400">
              <a:solidFill>
                <a:schemeClr val="dk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marL="0" lvl="0" indent="0" algn="l" rtl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4400" u="sng">
                <a:solidFill>
                  <a:srgbClr val="0856DB"/>
                </a:solidFill>
                <a:latin typeface="Noto Sans"/>
                <a:ea typeface="Noto Sans"/>
                <a:cs typeface="Noto Sans"/>
                <a:sym typeface="Noto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Code.org’s AI for Oceans</a:t>
            </a:r>
            <a:endParaRPr sz="4400">
              <a:solidFill>
                <a:srgbClr val="0856DB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4200">
                <a:solidFill>
                  <a:schemeClr val="dk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Grades 6 and up:</a:t>
            </a:r>
            <a:endParaRPr sz="4200">
              <a:solidFill>
                <a:schemeClr val="dk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marL="0" lvl="0" indent="0" algn="l" rtl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4400" u="sng">
                <a:solidFill>
                  <a:srgbClr val="0856DB"/>
                </a:solidFill>
                <a:latin typeface="Noto Sans"/>
                <a:ea typeface="Noto Sans"/>
                <a:cs typeface="Noto Sans"/>
                <a:sym typeface="Noto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Code.org’s AI and Machine Learning</a:t>
            </a:r>
            <a:endParaRPr sz="4400">
              <a:solidFill>
                <a:srgbClr val="0856DB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l" rtl="0">
              <a:spcBef>
                <a:spcPts val="2400"/>
              </a:spcBef>
              <a:spcAft>
                <a:spcPts val="2400"/>
              </a:spcAft>
              <a:buNone/>
            </a:pPr>
            <a:endParaRPr b="1"/>
          </a:p>
        </p:txBody>
      </p:sp>
      <p:pic>
        <p:nvPicPr>
          <p:cNvPr id="347" name="Google Shape;347;p37" title="File:Asynchronous activity icon.png - Wikimedia Commons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995000" y="330863"/>
            <a:ext cx="1922225" cy="1915224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37"/>
          <p:cNvSpPr/>
          <p:nvPr/>
        </p:nvSpPr>
        <p:spPr>
          <a:xfrm>
            <a:off x="0" y="0"/>
            <a:ext cx="18288000" cy="2277000"/>
          </a:xfrm>
          <a:prstGeom prst="rect">
            <a:avLst/>
          </a:prstGeom>
          <a:solidFill>
            <a:srgbClr val="39A928"/>
          </a:solidFill>
          <a:ln w="9525" cap="flat" cmpd="sng">
            <a:solidFill>
              <a:srgbClr val="39A928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5400000" algn="bl" rotWithShape="0">
              <a:srgbClr val="258B1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37"/>
          <p:cNvSpPr txBox="1">
            <a:spLocks noGrp="1"/>
          </p:cNvSpPr>
          <p:nvPr>
            <p:ph type="title"/>
          </p:nvPr>
        </p:nvSpPr>
        <p:spPr>
          <a:xfrm>
            <a:off x="0" y="542500"/>
            <a:ext cx="182880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88">
                <a:solidFill>
                  <a:schemeClr val="lt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Further Learning</a:t>
            </a:r>
            <a:endParaRPr b="1" i="1"/>
          </a:p>
        </p:txBody>
      </p:sp>
      <p:pic>
        <p:nvPicPr>
          <p:cNvPr id="350" name="Google Shape;350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2348700"/>
            <a:ext cx="1320500" cy="127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113125" y="549625"/>
            <a:ext cx="1553644" cy="137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287750" y="8867763"/>
            <a:ext cx="2000250" cy="141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2"/>
            <a:ext cx="18288000" cy="368617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/>
          <p:nvPr/>
        </p:nvSpPr>
        <p:spPr>
          <a:xfrm>
            <a:off x="0" y="781550"/>
            <a:ext cx="182880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>
                <a:solidFill>
                  <a:schemeClr val="lt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What will we learn today?</a:t>
            </a:r>
            <a:r>
              <a:rPr lang="en-US" sz="5800" b="1">
                <a:solidFill>
                  <a:schemeClr val="dk1"/>
                </a:solidFill>
              </a:rPr>
              <a:t> </a:t>
            </a:r>
            <a:endParaRPr sz="5800">
              <a:solidFill>
                <a:schemeClr val="dk1"/>
              </a:solidFill>
            </a:endParaRPr>
          </a:p>
        </p:txBody>
      </p:sp>
      <p:sp>
        <p:nvSpPr>
          <p:cNvPr id="80" name="Google Shape;80;p15"/>
          <p:cNvSpPr txBox="1"/>
          <p:nvPr/>
        </p:nvSpPr>
        <p:spPr>
          <a:xfrm>
            <a:off x="1892808" y="3474720"/>
            <a:ext cx="12827100" cy="59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95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chivo"/>
              <a:buChar char="●"/>
            </a:pPr>
            <a:r>
              <a:rPr lang="en-US" sz="42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I will identify the definition of artificial intelligence</a:t>
            </a:r>
            <a:endParaRPr sz="42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lvl="0" indent="-495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chivo"/>
              <a:buChar char="●"/>
            </a:pPr>
            <a:r>
              <a:rPr lang="en-US" sz="42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I will identify how artificial intelligence is created</a:t>
            </a:r>
            <a:endParaRPr sz="42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lvl="0" indent="-495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chivo"/>
              <a:buChar char="●"/>
            </a:pPr>
            <a:r>
              <a:rPr lang="en-US" sz="42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I will identify ways we can detect that the information we receive from artificial intelligence is correct</a:t>
            </a:r>
            <a:endParaRPr sz="2500">
              <a:solidFill>
                <a:schemeClr val="dk2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81" name="Google Shape;81;p15"/>
          <p:cNvPicPr preferRelativeResize="0"/>
          <p:nvPr/>
        </p:nvPicPr>
        <p:blipFill rotWithShape="1">
          <a:blip r:embed="rId4">
            <a:alphaModFix/>
          </a:blip>
          <a:srcRect b="4425"/>
          <a:stretch/>
        </p:blipFill>
        <p:spPr>
          <a:xfrm>
            <a:off x="14403000" y="4118400"/>
            <a:ext cx="3041700" cy="616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F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6"/>
          <p:cNvPicPr preferRelativeResize="0"/>
          <p:nvPr/>
        </p:nvPicPr>
        <p:blipFill rotWithShape="1">
          <a:blip r:embed="rId3">
            <a:alphaModFix/>
          </a:blip>
          <a:srcRect r="27177" b="6279"/>
          <a:stretch/>
        </p:blipFill>
        <p:spPr>
          <a:xfrm>
            <a:off x="6102225" y="2620525"/>
            <a:ext cx="12185777" cy="7666475"/>
          </a:xfrm>
          <a:prstGeom prst="rect">
            <a:avLst/>
          </a:prstGeom>
          <a:noFill/>
          <a:ln>
            <a:noFill/>
          </a:ln>
          <a:effectLst>
            <a:outerShdw blurRad="100013" dist="19050" dir="12420000" algn="bl" rotWithShape="0">
              <a:srgbClr val="000000">
                <a:alpha val="45000"/>
              </a:srgbClr>
            </a:outerShdw>
          </a:effectLst>
        </p:spPr>
      </p:pic>
      <p:pic>
        <p:nvPicPr>
          <p:cNvPr id="87" name="Google Shape;8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0563" y="698188"/>
            <a:ext cx="1333500" cy="133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 txBox="1"/>
          <p:nvPr/>
        </p:nvSpPr>
        <p:spPr>
          <a:xfrm>
            <a:off x="2090450" y="3039075"/>
            <a:ext cx="6528600" cy="3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>
                <a:solidFill>
                  <a:schemeClr val="dk1"/>
                </a:solidFill>
                <a:latin typeface="Noto Sans Medium"/>
                <a:ea typeface="Noto Sans Medium"/>
                <a:cs typeface="Noto Sans Medium"/>
                <a:sym typeface="Noto Sans Medium"/>
              </a:rPr>
              <a:t>Chicken's feathers are ruffled because of all this AI chitter-chatter. Time for Chicken's course on artificial intelligence!</a:t>
            </a:r>
            <a:r>
              <a:rPr lang="en-US" sz="3600" i="1">
                <a:solidFill>
                  <a:schemeClr val="dk1"/>
                </a:solidFill>
                <a:latin typeface="Noto Sans Medium"/>
                <a:ea typeface="Noto Sans Medium"/>
                <a:cs typeface="Noto Sans Medium"/>
                <a:sym typeface="Noto Sans Medium"/>
              </a:rPr>
              <a:t> </a:t>
            </a:r>
            <a:endParaRPr sz="3600">
              <a:solidFill>
                <a:schemeClr val="dk1"/>
              </a:solidFill>
              <a:latin typeface="Noto Sans Medium"/>
              <a:ea typeface="Noto Sans Medium"/>
              <a:cs typeface="Noto Sans Medium"/>
              <a:sym typeface="Noto Sans Medium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3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9" name="Google Shape;8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86225" y="1828800"/>
            <a:ext cx="7772400" cy="796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88207" y="5802495"/>
            <a:ext cx="1926192" cy="1375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669775"/>
            <a:ext cx="9069234" cy="761722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"/>
          <p:cNvSpPr/>
          <p:nvPr/>
        </p:nvSpPr>
        <p:spPr>
          <a:xfrm>
            <a:off x="0" y="0"/>
            <a:ext cx="18288000" cy="2614800"/>
          </a:xfrm>
          <a:prstGeom prst="rect">
            <a:avLst/>
          </a:prstGeom>
          <a:solidFill>
            <a:srgbClr val="1E6EEA"/>
          </a:solidFill>
          <a:ln w="9525" cap="flat" cmpd="sng">
            <a:solidFill>
              <a:srgbClr val="1E6EEA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5400000" algn="bl" rotWithShape="0">
              <a:srgbClr val="0041C9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7"/>
          <p:cNvSpPr txBox="1"/>
          <p:nvPr/>
        </p:nvSpPr>
        <p:spPr>
          <a:xfrm>
            <a:off x="10573050" y="4723800"/>
            <a:ext cx="6481800" cy="3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What do you think of when you hear the words “</a:t>
            </a:r>
            <a:r>
              <a:rPr lang="en-US" sz="3600" i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artificial intelligence?” Do you think of any devices or objects we use that may have artificial intelligence?</a:t>
            </a:r>
            <a:r>
              <a:rPr lang="en-US" sz="4200" i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endParaRPr sz="2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8" name="Google Shape;98;p17"/>
          <p:cNvSpPr txBox="1"/>
          <p:nvPr/>
        </p:nvSpPr>
        <p:spPr>
          <a:xfrm>
            <a:off x="767425" y="520950"/>
            <a:ext cx="16602600" cy="13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2"/>
              </a:solidFill>
            </a:endParaRPr>
          </a:p>
        </p:txBody>
      </p:sp>
      <p:sp>
        <p:nvSpPr>
          <p:cNvPr id="99" name="Google Shape;99;p17"/>
          <p:cNvSpPr txBox="1"/>
          <p:nvPr/>
        </p:nvSpPr>
        <p:spPr>
          <a:xfrm>
            <a:off x="1352100" y="886375"/>
            <a:ext cx="10524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i="1">
              <a:solidFill>
                <a:schemeClr val="dk2"/>
              </a:solidFill>
            </a:endParaRPr>
          </a:p>
        </p:txBody>
      </p:sp>
      <p:sp>
        <p:nvSpPr>
          <p:cNvPr id="100" name="Google Shape;100;p17"/>
          <p:cNvSpPr txBox="1">
            <a:spLocks noGrp="1"/>
          </p:cNvSpPr>
          <p:nvPr>
            <p:ph type="title"/>
          </p:nvPr>
        </p:nvSpPr>
        <p:spPr>
          <a:xfrm>
            <a:off x="0" y="100275"/>
            <a:ext cx="18288000" cy="25695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584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5840">
                <a:solidFill>
                  <a:schemeClr val="lt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What do you know about </a:t>
            </a:r>
            <a:endParaRPr sz="5840">
              <a:solidFill>
                <a:schemeClr val="lt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5840">
                <a:solidFill>
                  <a:schemeClr val="lt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  Artificial Intelligence (AI)?</a:t>
            </a:r>
            <a:endParaRPr sz="5840">
              <a:solidFill>
                <a:schemeClr val="lt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sp>
        <p:nvSpPr>
          <p:cNvPr id="101" name="Google Shape;101;p17"/>
          <p:cNvSpPr txBox="1"/>
          <p:nvPr/>
        </p:nvSpPr>
        <p:spPr>
          <a:xfrm>
            <a:off x="10876800" y="3584448"/>
            <a:ext cx="3919500" cy="9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>
                <a:solidFill>
                  <a:schemeClr val="dk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Turn and Talk</a:t>
            </a:r>
            <a:endParaRPr sz="4200">
              <a:solidFill>
                <a:schemeClr val="dk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pic>
        <p:nvPicPr>
          <p:cNvPr id="102" name="Google Shape;10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69234" y="2683975"/>
            <a:ext cx="676275" cy="138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6916409" y="9522875"/>
            <a:ext cx="1343025" cy="71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/>
          <p:nvPr/>
        </p:nvSpPr>
        <p:spPr>
          <a:xfrm>
            <a:off x="0" y="0"/>
            <a:ext cx="18288000" cy="2299500"/>
          </a:xfrm>
          <a:prstGeom prst="rect">
            <a:avLst/>
          </a:prstGeom>
          <a:solidFill>
            <a:srgbClr val="1E6EEA"/>
          </a:solidFill>
          <a:ln w="9525" cap="flat" cmpd="sng">
            <a:solidFill>
              <a:srgbClr val="1E6EEA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5400000" algn="bl" rotWithShape="0">
              <a:srgbClr val="0041C9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8"/>
          <p:cNvSpPr txBox="1">
            <a:spLocks noGrp="1"/>
          </p:cNvSpPr>
          <p:nvPr>
            <p:ph type="title"/>
          </p:nvPr>
        </p:nvSpPr>
        <p:spPr>
          <a:xfrm>
            <a:off x="1881150" y="296325"/>
            <a:ext cx="14525700" cy="18657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>
                <a:solidFill>
                  <a:schemeClr val="lt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These are examples of artificial intelligence we may see in our everyday lives. Can you think of others?</a:t>
            </a:r>
            <a:endParaRPr sz="4200">
              <a:solidFill>
                <a:schemeClr val="lt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sp>
        <p:nvSpPr>
          <p:cNvPr id="110" name="Google Shape;110;p18"/>
          <p:cNvSpPr txBox="1"/>
          <p:nvPr/>
        </p:nvSpPr>
        <p:spPr>
          <a:xfrm>
            <a:off x="19790825" y="5573900"/>
            <a:ext cx="8139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2"/>
              </a:solidFill>
            </a:endParaRPr>
          </a:p>
        </p:txBody>
      </p:sp>
      <p:sp>
        <p:nvSpPr>
          <p:cNvPr id="112" name="Google Shape;112;p18"/>
          <p:cNvSpPr txBox="1"/>
          <p:nvPr/>
        </p:nvSpPr>
        <p:spPr>
          <a:xfrm>
            <a:off x="2850350" y="6768000"/>
            <a:ext cx="5184600" cy="19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Map applications use data, traffic patterns, and user preferred routes to help people travel. </a:t>
            </a:r>
            <a:endParaRPr sz="28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13" name="Google Shape;113;p18"/>
          <p:cNvSpPr txBox="1"/>
          <p:nvPr/>
        </p:nvSpPr>
        <p:spPr>
          <a:xfrm>
            <a:off x="9724475" y="6768000"/>
            <a:ext cx="6209700" cy="24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Movie and Videogame platforms make suggestions you may like based on previous games you played and songs you have previously enjoyed.</a:t>
            </a:r>
            <a:endParaRPr sz="28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115" name="Google Shape;11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854" y="3669675"/>
            <a:ext cx="4649592" cy="279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78225" y="8848725"/>
            <a:ext cx="2009775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369300"/>
            <a:ext cx="1333500" cy="13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Xbox Logo - LogoDix">
            <a:extLst>
              <a:ext uri="{FF2B5EF4-FFF2-40B4-BE49-F238E27FC236}">
                <a16:creationId xmlns:a16="http://schemas.microsoft.com/office/drawing/2014/main" id="{033389E4-A975-EC31-3984-A5DCB5298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10950" y="3959208"/>
            <a:ext cx="2425696" cy="239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2"/>
            <a:ext cx="18288000" cy="368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9"/>
          <p:cNvSpPr txBox="1">
            <a:spLocks noGrp="1"/>
          </p:cNvSpPr>
          <p:nvPr>
            <p:ph type="title"/>
          </p:nvPr>
        </p:nvSpPr>
        <p:spPr>
          <a:xfrm>
            <a:off x="0" y="542500"/>
            <a:ext cx="182880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88">
                <a:solidFill>
                  <a:schemeClr val="lt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 What is artificial intelligence?</a:t>
            </a:r>
            <a:r>
              <a:rPr lang="en-US" b="1" i="1"/>
              <a:t> </a:t>
            </a:r>
            <a:endParaRPr b="1" i="1"/>
          </a:p>
        </p:txBody>
      </p:sp>
      <p:sp>
        <p:nvSpPr>
          <p:cNvPr id="124" name="Google Shape;124;p19"/>
          <p:cNvSpPr txBox="1">
            <a:spLocks noGrp="1"/>
          </p:cNvSpPr>
          <p:nvPr>
            <p:ph type="body" idx="1"/>
          </p:nvPr>
        </p:nvSpPr>
        <p:spPr>
          <a:xfrm>
            <a:off x="1187100" y="3204900"/>
            <a:ext cx="8526300" cy="4029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Artificial Intelligence is a branch of Computer Science that </a:t>
            </a:r>
            <a:r>
              <a:rPr lang="en-US">
                <a:solidFill>
                  <a:srgbClr val="1D1F25"/>
                </a:solidFill>
                <a:latin typeface="Noto Sans"/>
                <a:ea typeface="Noto Sans"/>
                <a:cs typeface="Noto Sans"/>
                <a:sym typeface="Noto Sans"/>
              </a:rPr>
              <a:t>…refers to</a:t>
            </a:r>
            <a:r>
              <a:rPr lang="en-US">
                <a:solidFill>
                  <a:srgbClr val="1D1F25"/>
                </a:solidFill>
                <a:latin typeface="Outfit"/>
                <a:ea typeface="Outfit"/>
                <a:cs typeface="Outfit"/>
                <a:sym typeface="Outfit"/>
              </a:rPr>
              <a:t> </a:t>
            </a:r>
            <a:r>
              <a:rPr lang="en-US" b="1">
                <a:solidFill>
                  <a:srgbClr val="1D1F25"/>
                </a:solidFill>
                <a:latin typeface="Noto Sans"/>
                <a:ea typeface="Noto Sans"/>
                <a:cs typeface="Noto Sans"/>
                <a:sym typeface="Noto Sans"/>
              </a:rPr>
              <a:t>programs or machines that simulate tasks that typically require human intelligence</a:t>
            </a:r>
            <a:r>
              <a:rPr lang="en-US">
                <a:solidFill>
                  <a:srgbClr val="1D1F25"/>
                </a:solidFill>
                <a:latin typeface="Noto Sans"/>
                <a:ea typeface="Noto Sans"/>
                <a:cs typeface="Noto Sans"/>
                <a:sym typeface="Noto Sans"/>
              </a:rPr>
              <a:t>, </a:t>
            </a:r>
            <a:br>
              <a:rPr lang="en-US">
                <a:solidFill>
                  <a:srgbClr val="1D1F25"/>
                </a:solidFill>
                <a:latin typeface="Noto Sans"/>
                <a:ea typeface="Noto Sans"/>
                <a:cs typeface="Noto Sans"/>
                <a:sym typeface="Noto Sans"/>
              </a:rPr>
            </a:br>
            <a:r>
              <a:rPr lang="en-US">
                <a:solidFill>
                  <a:srgbClr val="1D1F25"/>
                </a:solidFill>
                <a:latin typeface="Noto Sans"/>
                <a:ea typeface="Noto Sans"/>
                <a:cs typeface="Noto Sans"/>
                <a:sym typeface="Noto Sans"/>
              </a:rPr>
              <a:t>such as:</a:t>
            </a:r>
            <a:endParaRPr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grpSp>
        <p:nvGrpSpPr>
          <p:cNvPr id="125" name="Google Shape;125;p19"/>
          <p:cNvGrpSpPr/>
          <p:nvPr/>
        </p:nvGrpSpPr>
        <p:grpSpPr>
          <a:xfrm>
            <a:off x="9792775" y="3168375"/>
            <a:ext cx="7663501" cy="6446100"/>
            <a:chOff x="9792775" y="3168375"/>
            <a:chExt cx="7663501" cy="6446100"/>
          </a:xfrm>
        </p:grpSpPr>
        <p:sp>
          <p:nvSpPr>
            <p:cNvPr id="126" name="Google Shape;126;p19"/>
            <p:cNvSpPr/>
            <p:nvPr/>
          </p:nvSpPr>
          <p:spPr>
            <a:xfrm>
              <a:off x="9829275" y="3168375"/>
              <a:ext cx="7593900" cy="6446100"/>
            </a:xfrm>
            <a:prstGeom prst="rect">
              <a:avLst/>
            </a:prstGeom>
            <a:solidFill>
              <a:srgbClr val="FCF5F1"/>
            </a:solidFill>
            <a:ln w="9525" cap="flat" cmpd="sng">
              <a:solidFill>
                <a:srgbClr val="FCF5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 </a:t>
              </a:r>
              <a:endParaRPr/>
            </a:p>
          </p:txBody>
        </p:sp>
        <p:pic>
          <p:nvPicPr>
            <p:cNvPr id="127" name="Google Shape;127;p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9792775" y="3168375"/>
              <a:ext cx="7663501" cy="2888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8" name="Google Shape;128;p19"/>
            <p:cNvSpPr txBox="1"/>
            <p:nvPr/>
          </p:nvSpPr>
          <p:spPr>
            <a:xfrm>
              <a:off x="10313725" y="6397500"/>
              <a:ext cx="66216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2800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The most common form of artificial intelligence we use in our everyday lives in called</a:t>
              </a:r>
              <a:r>
                <a:rPr lang="en-US" sz="2800">
                  <a:solidFill>
                    <a:schemeClr val="dk1"/>
                  </a:solidFill>
                </a:rPr>
                <a:t> </a:t>
              </a:r>
              <a:r>
                <a:rPr lang="en-US" sz="2800" b="1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predictive artificial intelligence</a:t>
              </a:r>
              <a:r>
                <a:rPr lang="en-US" sz="2800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. We will learn more about this today with Chicken! </a:t>
              </a:r>
              <a:endParaRPr sz="800">
                <a:solidFill>
                  <a:schemeClr val="dk2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</p:grpSp>
      <p:sp>
        <p:nvSpPr>
          <p:cNvPr id="129" name="Google Shape;129;p19"/>
          <p:cNvSpPr txBox="1"/>
          <p:nvPr/>
        </p:nvSpPr>
        <p:spPr>
          <a:xfrm>
            <a:off x="1339500" y="7420775"/>
            <a:ext cx="6738000" cy="23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F25"/>
              </a:buClr>
              <a:buSzPts val="3600"/>
              <a:buFont typeface="Noto Sans"/>
              <a:buChar char="●"/>
            </a:pPr>
            <a:r>
              <a:rPr lang="en-US" sz="3600">
                <a:solidFill>
                  <a:srgbClr val="1D1F25"/>
                </a:solidFill>
                <a:latin typeface="Noto Sans"/>
                <a:ea typeface="Noto Sans"/>
                <a:cs typeface="Noto Sans"/>
                <a:sym typeface="Noto Sans"/>
              </a:rPr>
              <a:t>recognizing patterns</a:t>
            </a:r>
            <a:endParaRPr sz="3600">
              <a:solidFill>
                <a:srgbClr val="1D1F25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F25"/>
              </a:buClr>
              <a:buSzPts val="3600"/>
              <a:buFont typeface="Noto Sans"/>
              <a:buChar char="●"/>
            </a:pPr>
            <a:r>
              <a:rPr lang="en-US" sz="3600">
                <a:solidFill>
                  <a:srgbClr val="1D1F25"/>
                </a:solidFill>
                <a:latin typeface="Noto Sans"/>
                <a:ea typeface="Noto Sans"/>
                <a:cs typeface="Noto Sans"/>
                <a:sym typeface="Noto Sans"/>
              </a:rPr>
              <a:t>making predictions</a:t>
            </a:r>
            <a:endParaRPr sz="3600">
              <a:solidFill>
                <a:srgbClr val="1D1F25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F25"/>
              </a:buClr>
              <a:buSzPts val="3600"/>
              <a:buFont typeface="Noto Sans"/>
              <a:buChar char="●"/>
            </a:pPr>
            <a:r>
              <a:rPr lang="en-US" sz="3600">
                <a:solidFill>
                  <a:srgbClr val="1D1F25"/>
                </a:solidFill>
                <a:latin typeface="Noto Sans"/>
                <a:ea typeface="Noto Sans"/>
                <a:cs typeface="Noto Sans"/>
                <a:sym typeface="Noto Sans"/>
              </a:rPr>
              <a:t>generating content</a:t>
            </a:r>
            <a:endParaRPr sz="3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0"/>
          <p:cNvSpPr/>
          <p:nvPr/>
        </p:nvSpPr>
        <p:spPr>
          <a:xfrm>
            <a:off x="0" y="0"/>
            <a:ext cx="18288000" cy="2299500"/>
          </a:xfrm>
          <a:prstGeom prst="rect">
            <a:avLst/>
          </a:prstGeom>
          <a:solidFill>
            <a:srgbClr val="1E6EEA"/>
          </a:solidFill>
          <a:ln w="9525" cap="flat" cmpd="sng">
            <a:solidFill>
              <a:srgbClr val="1E6EEA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5400000" algn="bl" rotWithShape="0">
              <a:srgbClr val="0041C9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0"/>
          <p:cNvSpPr/>
          <p:nvPr/>
        </p:nvSpPr>
        <p:spPr>
          <a:xfrm>
            <a:off x="1522250" y="4288300"/>
            <a:ext cx="15430500" cy="5007900"/>
          </a:xfrm>
          <a:prstGeom prst="rect">
            <a:avLst/>
          </a:prstGeom>
          <a:solidFill>
            <a:srgbClr val="FCF5F1"/>
          </a:solidFill>
          <a:ln w="9525" cap="flat" cmpd="sng">
            <a:solidFill>
              <a:srgbClr val="FCF5F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136" name="Google Shape;136;p20"/>
          <p:cNvSpPr txBox="1"/>
          <p:nvPr/>
        </p:nvSpPr>
        <p:spPr>
          <a:xfrm>
            <a:off x="0" y="693250"/>
            <a:ext cx="182880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>
                <a:solidFill>
                  <a:schemeClr val="lt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 Preview the Vocabulary</a:t>
            </a:r>
            <a:endParaRPr sz="5800">
              <a:solidFill>
                <a:schemeClr val="lt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sp>
        <p:nvSpPr>
          <p:cNvPr id="137" name="Google Shape;137;p20"/>
          <p:cNvSpPr txBox="1"/>
          <p:nvPr/>
        </p:nvSpPr>
        <p:spPr>
          <a:xfrm>
            <a:off x="2341400" y="2974848"/>
            <a:ext cx="13944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 dirty="0">
                <a:solidFill>
                  <a:schemeClr val="dk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Look at the word, do you know the meaning?</a:t>
            </a:r>
            <a:r>
              <a:rPr lang="en-US" sz="3600" dirty="0">
                <a:solidFill>
                  <a:schemeClr val="dk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 </a:t>
            </a:r>
            <a:endParaRPr sz="3600" dirty="0">
              <a:solidFill>
                <a:schemeClr val="dk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grpSp>
        <p:nvGrpSpPr>
          <p:cNvPr id="138" name="Google Shape;138;p20"/>
          <p:cNvGrpSpPr/>
          <p:nvPr/>
        </p:nvGrpSpPr>
        <p:grpSpPr>
          <a:xfrm>
            <a:off x="2864225" y="4910328"/>
            <a:ext cx="12822750" cy="3755722"/>
            <a:chOff x="3388925" y="4757928"/>
            <a:chExt cx="12822750" cy="3755722"/>
          </a:xfrm>
        </p:grpSpPr>
        <p:sp>
          <p:nvSpPr>
            <p:cNvPr id="139" name="Google Shape;139;p20"/>
            <p:cNvSpPr txBox="1"/>
            <p:nvPr/>
          </p:nvSpPr>
          <p:spPr>
            <a:xfrm>
              <a:off x="3388925" y="4757928"/>
              <a:ext cx="4821946" cy="8114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lvl="0" indent="-4572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Noto Sans"/>
                <a:buChar char="●"/>
              </a:pPr>
              <a:r>
                <a:rPr lang="en-US" sz="4200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programmer</a:t>
              </a:r>
              <a:endParaRPr sz="42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140" name="Google Shape;140;p20"/>
            <p:cNvSpPr txBox="1"/>
            <p:nvPr/>
          </p:nvSpPr>
          <p:spPr>
            <a:xfrm>
              <a:off x="3388925" y="6231463"/>
              <a:ext cx="3488100" cy="6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lvl="0" indent="-4572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Noto Sans"/>
                <a:buChar char="●"/>
              </a:pPr>
              <a:r>
                <a:rPr lang="en-US" sz="4200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prediction</a:t>
              </a:r>
              <a:endParaRPr sz="42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141" name="Google Shape;141;p20"/>
            <p:cNvSpPr txBox="1"/>
            <p:nvPr/>
          </p:nvSpPr>
          <p:spPr>
            <a:xfrm>
              <a:off x="3388925" y="7705000"/>
              <a:ext cx="6707700" cy="6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lvl="0" indent="-4572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Noto Sans"/>
                <a:buChar char="●"/>
              </a:pPr>
              <a:r>
                <a:rPr lang="en-US" sz="4200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Artificial Intelligence</a:t>
              </a:r>
              <a:endParaRPr sz="42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142" name="Google Shape;142;p20"/>
            <p:cNvSpPr txBox="1"/>
            <p:nvPr/>
          </p:nvSpPr>
          <p:spPr>
            <a:xfrm>
              <a:off x="10576175" y="4789775"/>
              <a:ext cx="5635500" cy="60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lvl="0" indent="-4572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Noto Sans"/>
                <a:buChar char="●"/>
              </a:pPr>
              <a:r>
                <a:rPr lang="en-US" sz="4200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pattern recognition</a:t>
              </a:r>
              <a:endParaRPr sz="42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143" name="Google Shape;143;p20"/>
            <p:cNvSpPr txBox="1"/>
            <p:nvPr/>
          </p:nvSpPr>
          <p:spPr>
            <a:xfrm>
              <a:off x="10576175" y="6251825"/>
              <a:ext cx="4359000" cy="60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lvl="0" indent="-4572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Noto Sans"/>
                <a:buChar char="●"/>
              </a:pPr>
              <a:r>
                <a:rPr lang="en-US" sz="4200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AI models</a:t>
              </a:r>
              <a:endParaRPr sz="42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144" name="Google Shape;144;p20"/>
            <p:cNvSpPr txBox="1"/>
            <p:nvPr/>
          </p:nvSpPr>
          <p:spPr>
            <a:xfrm>
              <a:off x="10576175" y="7682350"/>
              <a:ext cx="5635500" cy="83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457200" lvl="0" indent="-4572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Noto Sans"/>
                <a:buChar char="●"/>
              </a:pPr>
              <a:r>
                <a:rPr lang="en-US" sz="4200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Machine Learning</a:t>
              </a:r>
              <a:endParaRPr sz="42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</p:grpSp>
      <p:pic>
        <p:nvPicPr>
          <p:cNvPr id="145" name="Google Shape;14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92600" y="8905875"/>
            <a:ext cx="1333500" cy="138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371650"/>
            <a:ext cx="1333500" cy="13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F1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6838" y="811625"/>
            <a:ext cx="1333500" cy="13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405620" y="3393808"/>
            <a:ext cx="1926192" cy="137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1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86675" y="2203704"/>
            <a:ext cx="8001001" cy="8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1">
            <a:hlinkClick r:id="rId5"/>
          </p:cNvPr>
          <p:cNvPicPr preferRelativeResize="0"/>
          <p:nvPr/>
        </p:nvPicPr>
        <p:blipFill rotWithShape="1">
          <a:blip r:embed="rId7">
            <a:alphaModFix/>
          </a:blip>
          <a:srcRect l="6279" r="-6279" b="15761"/>
          <a:stretch/>
        </p:blipFill>
        <p:spPr>
          <a:xfrm>
            <a:off x="-107812" y="3241400"/>
            <a:ext cx="16202827" cy="7045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6f8b132c-22c5-470b-8bce-4a31aa15d99b">
      <Terms xmlns="http://schemas.microsoft.com/office/infopath/2007/PartnerControls"/>
    </lcf76f155ced4ddcb4097134ff3c332f>
    <TaxCatchAll xmlns="444c0559-170e-40f8-8752-a3d150e4a85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CC41BDCAB1C94F85924B98D99D5CB2" ma:contentTypeVersion="16" ma:contentTypeDescription="Create a new document." ma:contentTypeScope="" ma:versionID="7b32264c435ce4de07046e2f454c0abc">
  <xsd:schema xmlns:xsd="http://www.w3.org/2001/XMLSchema" xmlns:xs="http://www.w3.org/2001/XMLSchema" xmlns:p="http://schemas.microsoft.com/office/2006/metadata/properties" xmlns:ns1="http://schemas.microsoft.com/sharepoint/v3" xmlns:ns2="6f8b132c-22c5-470b-8bce-4a31aa15d99b" xmlns:ns3="444c0559-170e-40f8-8752-a3d150e4a85d" targetNamespace="http://schemas.microsoft.com/office/2006/metadata/properties" ma:root="true" ma:fieldsID="31229f5647e9ca599287ed44fd045deb" ns1:_="" ns2:_="" ns3:_="">
    <xsd:import namespace="http://schemas.microsoft.com/sharepoint/v3"/>
    <xsd:import namespace="6f8b132c-22c5-470b-8bce-4a31aa15d99b"/>
    <xsd:import namespace="444c0559-170e-40f8-8752-a3d150e4a8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1:_ip_UnifiedCompliancePolicyProperties" minOccurs="0"/>
                <xsd:element ref="ns1:_ip_UnifiedCompliancePolicyUIAction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8b132c-22c5-470b-8bce-4a31aa15d9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4c0559-170e-40f8-8752-a3d150e4a85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fb130e67-9bf7-47d8-9a62-d7e9e3394fad}" ma:internalName="TaxCatchAll" ma:showField="CatchAllData" ma:web="444c0559-170e-40f8-8752-a3d150e4a8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1C48F99-97A4-4AA5-BE1A-F990CDB2C0D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392B834-24B4-4B42-A8A8-167A232921A9}">
  <ds:schemaRefs>
    <ds:schemaRef ds:uri="http://schemas.microsoft.com/sharepoint/v3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  <ds:schemaRef ds:uri="444c0559-170e-40f8-8752-a3d150e4a85d"/>
    <ds:schemaRef ds:uri="6f8b132c-22c5-470b-8bce-4a31aa15d99b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7A338E3E-4343-44B7-8C31-DFCA4215BF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f8b132c-22c5-470b-8bce-4a31aa15d99b"/>
    <ds:schemaRef ds:uri="444c0559-170e-40f8-8752-a3d150e4a8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1246</Words>
  <Application>Microsoft Office PowerPoint</Application>
  <PresentationFormat>Custom</PresentationFormat>
  <Paragraphs>170</Paragraphs>
  <Slides>25</Slides>
  <Notes>25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Simple Light</vt:lpstr>
      <vt:lpstr>PowerPoint Presentation</vt:lpstr>
      <vt:lpstr>PowerPoint Presentation</vt:lpstr>
      <vt:lpstr>PowerPoint Presentation</vt:lpstr>
      <vt:lpstr>PowerPoint Presentation</vt:lpstr>
      <vt:lpstr> What do you know about    Artificial Intelligence (AI)?</vt:lpstr>
      <vt:lpstr>These are examples of artificial intelligence we may see in our everyday lives. Can you think of others?</vt:lpstr>
      <vt:lpstr> What is artificial intelligence? </vt:lpstr>
      <vt:lpstr>PowerPoint Presentation</vt:lpstr>
      <vt:lpstr>PowerPoint Presentation</vt:lpstr>
      <vt:lpstr>Hey, Chicken! What is artificial  intelligence and how does it work?</vt:lpstr>
      <vt:lpstr>Big Question: Is artificial  intelligence helpful?</vt:lpstr>
      <vt:lpstr>  Big Question: How is artificial   intelligence created?</vt:lpstr>
      <vt:lpstr>  Big Question: How is artificial   intelligence created?</vt:lpstr>
      <vt:lpstr>  Big Question: How is artificial   intelligence created?</vt:lpstr>
      <vt:lpstr>PowerPoint Presentation</vt:lpstr>
      <vt:lpstr>                    Review the Lesson Big Ideas</vt:lpstr>
      <vt:lpstr>                    Review the Lesson Big Ideas  </vt:lpstr>
      <vt:lpstr> Review the Lesson Big Ideas:  Is it AI or Not?  </vt:lpstr>
      <vt:lpstr>AI Foundations  </vt:lpstr>
      <vt:lpstr>                Review Today’s Lesson Vocabulary  </vt:lpstr>
      <vt:lpstr>                Review Today’s Lesson Vocabulary  </vt:lpstr>
      <vt:lpstr>PowerPoint Presentation</vt:lpstr>
      <vt:lpstr>    Activities 1 and 2: Checking  AI’s Information  </vt:lpstr>
      <vt:lpstr>Activity 3: Generation AI</vt:lpstr>
      <vt:lpstr>Further Learning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Laylah Bulman</cp:lastModifiedBy>
  <cp:revision>20</cp:revision>
  <dcterms:modified xsi:type="dcterms:W3CDTF">2026-06-16T06:31:24Z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0x01010043CC41BDCAB1C94F85924B98D99D5CB2</vt:lpwstr>
  </property>
  <property fmtid="{D5CDD505-2E9C-101B-9397-08002B2CF9AE}" pid="3" name="MediaServiceImageTags">
    <vt:lpwstr/>
  </property>
</Properties>
</file>