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64" r:id="rId3"/>
    <p:sldId id="259" r:id="rId4"/>
    <p:sldId id="258" r:id="rId5"/>
    <p:sldId id="267" r:id="rId6"/>
    <p:sldId id="270" r:id="rId7"/>
    <p:sldId id="271" r:id="rId8"/>
    <p:sldId id="272" r:id="rId9"/>
    <p:sldId id="273" r:id="rId10"/>
    <p:sldId id="274" r:id="rId11"/>
    <p:sldId id="268" r:id="rId12"/>
    <p:sldId id="276" r:id="rId13"/>
    <p:sldId id="277" r:id="rId14"/>
    <p:sldId id="269" r:id="rId15"/>
    <p:sldId id="278" r:id="rId16"/>
    <p:sldId id="275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0C5C0"/>
    <a:srgbClr val="FCF5F1"/>
    <a:srgbClr val="0855DB"/>
    <a:srgbClr val="002FAE"/>
    <a:srgbClr val="0040C8"/>
    <a:srgbClr val="F1E6E3"/>
    <a:srgbClr val="B3A7A4"/>
    <a:srgbClr val="EADFDC"/>
    <a:srgbClr val="EFE4E1"/>
    <a:srgbClr val="EEE5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A23C08-6158-B192-BED9-375C04DF39A0}" v="1" dt="2024-03-25T20:48:13.006"/>
    <p1510:client id="{94C77BD6-228A-4723-9D89-3CE27ED4FA00}" v="1" dt="2024-03-25T20:59:26.0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94" autoAdjust="0"/>
    <p:restoredTop sz="86405" autoAdjust="0"/>
  </p:normalViewPr>
  <p:slideViewPr>
    <p:cSldViewPr snapToGrid="0">
      <p:cViewPr varScale="1">
        <p:scale>
          <a:sx n="76" d="100"/>
          <a:sy n="76" d="100"/>
        </p:scale>
        <p:origin x="46" y="202"/>
      </p:cViewPr>
      <p:guideLst/>
    </p:cSldViewPr>
  </p:slideViewPr>
  <p:outlineViewPr>
    <p:cViewPr>
      <p:scale>
        <a:sx n="33" d="100"/>
        <a:sy n="33" d="100"/>
      </p:scale>
      <p:origin x="0" y="-131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3226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E4FF22F-C8CE-5AD1-2C49-CD8E41379FB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BF2975-AE11-79B7-B81B-7EB69602A4F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FF5DDC-1692-4A93-A5C1-1EA6FFB8856C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32CE65-91B1-F7CE-69E9-79B7D9F9946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B1A9A1-C20F-531E-E200-EA98EA6365A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3163D-ECB2-4990-A0B8-BF494F72E2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6328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03053-C387-40FA-A1E6-3656FF7F7232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B9E572-AA5A-409F-91F3-3D4FAE574C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749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B9E572-AA5A-409F-91F3-3D4FAE574CD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00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slide" Target="../slides/slide12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.xml"/><Relationship Id="rId5" Type="http://schemas.openxmlformats.org/officeDocument/2006/relationships/slide" Target="../slides/slide3.xml"/><Relationship Id="rId4" Type="http://schemas.openxmlformats.org/officeDocument/2006/relationships/slide" Target="../slides/slide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BD5B9-EB2B-F674-C37F-C703A525CC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80B85A-8502-0227-FF59-650C36C720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832D56-4B68-51D1-2473-F7A96CBFB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B7AAF-4D97-48E7-A826-C77A4777CB4C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9CC75A-9820-8367-02A3-5403CBBC1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D74AFE-8C16-140A-C140-429B26F82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49E5F-9EAA-42DF-A6B8-CB6074C359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765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DB09F-C735-E424-6CE3-8A838E18E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3E4165-53C3-58E9-8CCF-D9BAD63481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B642A9-AF21-6C56-4649-C9B97F3C05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B7AAF-4D97-48E7-A826-C77A4777CB4C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341510-99D7-45EE-280F-C98D6996E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3AA4CC-A61A-C7F8-8541-2B83D9EBF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49E5F-9EAA-42DF-A6B8-CB6074C359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732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9B2D8A9-F6AC-F30C-4363-02C7FEE7B1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D719BC-DA4C-065F-4A55-FCD0CE1BFD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925A4C-D38A-7A73-2F0C-C1A465B7E2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B7AAF-4D97-48E7-A826-C77A4777CB4C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76AB81-BDBF-3456-DBE5-755A6B776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D5A70A-C3D4-B6AE-471A-6F3905135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49E5F-9EAA-42DF-A6B8-CB6074C359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17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3FC257-2848-D0A7-C477-780229F3C7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61236"/>
          </a:xfrm>
        </p:spPr>
        <p:txBody>
          <a:bodyPr lIns="0" rIns="0"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E51EDB-91D1-5124-8C97-0D706FC107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15440"/>
            <a:ext cx="10515600" cy="3388030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 marL="914400" indent="0">
              <a:lnSpc>
                <a:spcPct val="100000"/>
              </a:lnSpc>
              <a:buNone/>
              <a:defRPr/>
            </a:lvl3pPr>
            <a:lvl4pPr marL="1371600" indent="0">
              <a:lnSpc>
                <a:spcPct val="100000"/>
              </a:lnSpc>
              <a:buNone/>
              <a:defRPr/>
            </a:lvl4pPr>
            <a:lvl5pPr marL="1828800" indent="0">
              <a:lnSpc>
                <a:spcPct val="100000"/>
              </a:lnSpc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Graphic 8" descr="Minecraft Education logo">
            <a:extLst>
              <a:ext uri="{FF2B5EF4-FFF2-40B4-BE49-F238E27FC236}">
                <a16:creationId xmlns:a16="http://schemas.microsoft.com/office/drawing/2014/main" id="{F853100E-536C-DBA8-25EE-CCA3F3FEBD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1628" y="5992690"/>
            <a:ext cx="1812264" cy="65755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E255188-17AD-A704-C3FE-9671946FF180}"/>
              </a:ext>
            </a:extLst>
          </p:cNvPr>
          <p:cNvSpPr/>
          <p:nvPr userDrawn="1"/>
        </p:nvSpPr>
        <p:spPr>
          <a:xfrm>
            <a:off x="2176132" y="6258560"/>
            <a:ext cx="2326640" cy="91440"/>
          </a:xfrm>
          <a:prstGeom prst="rect">
            <a:avLst/>
          </a:prstGeom>
          <a:solidFill>
            <a:srgbClr val="D0C5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1FE2067-67DE-91C0-8090-6E8501A3C4CB}"/>
              </a:ext>
            </a:extLst>
          </p:cNvPr>
          <p:cNvSpPr txBox="1"/>
          <p:nvPr userDrawn="1"/>
        </p:nvSpPr>
        <p:spPr>
          <a:xfrm>
            <a:off x="2365867" y="6410148"/>
            <a:ext cx="194717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0" dirty="0"/>
              <a:t>Overview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D8D9B4F-D7A5-5DBA-13E7-863047A84B7F}"/>
              </a:ext>
            </a:extLst>
          </p:cNvPr>
          <p:cNvSpPr/>
          <p:nvPr userDrawn="1"/>
        </p:nvSpPr>
        <p:spPr>
          <a:xfrm>
            <a:off x="4594212" y="6258560"/>
            <a:ext cx="2326640" cy="91440"/>
          </a:xfrm>
          <a:prstGeom prst="rect">
            <a:avLst/>
          </a:prstGeom>
          <a:solidFill>
            <a:srgbClr val="D0C5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1F18F40-293D-1E5E-4181-AA1BD57B722E}"/>
              </a:ext>
            </a:extLst>
          </p:cNvPr>
          <p:cNvSpPr txBox="1"/>
          <p:nvPr userDrawn="1"/>
        </p:nvSpPr>
        <p:spPr>
          <a:xfrm>
            <a:off x="4686588" y="6410148"/>
            <a:ext cx="214188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0" dirty="0"/>
              <a:t>Download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A197A85-6758-25BF-B992-9647817F2677}"/>
              </a:ext>
            </a:extLst>
          </p:cNvPr>
          <p:cNvSpPr/>
          <p:nvPr userDrawn="1"/>
        </p:nvSpPr>
        <p:spPr>
          <a:xfrm>
            <a:off x="7012292" y="6258560"/>
            <a:ext cx="2326640" cy="91440"/>
          </a:xfrm>
          <a:prstGeom prst="rect">
            <a:avLst/>
          </a:prstGeom>
          <a:solidFill>
            <a:srgbClr val="D0C5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E30AA2D-412B-7956-EB37-07A5C843D560}"/>
              </a:ext>
            </a:extLst>
          </p:cNvPr>
          <p:cNvSpPr txBox="1"/>
          <p:nvPr userDrawn="1"/>
        </p:nvSpPr>
        <p:spPr>
          <a:xfrm>
            <a:off x="7104668" y="6410148"/>
            <a:ext cx="214188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0" dirty="0"/>
              <a:t>Licensing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C9D6747-E833-84C3-7534-95DDB457D319}"/>
              </a:ext>
            </a:extLst>
          </p:cNvPr>
          <p:cNvSpPr/>
          <p:nvPr userDrawn="1"/>
        </p:nvSpPr>
        <p:spPr>
          <a:xfrm>
            <a:off x="9430372" y="6258560"/>
            <a:ext cx="2326640" cy="91440"/>
          </a:xfrm>
          <a:prstGeom prst="rect">
            <a:avLst/>
          </a:prstGeom>
          <a:solidFill>
            <a:srgbClr val="D0C5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922F00B-1D9F-97C0-2E4B-DD22B1C97477}"/>
              </a:ext>
            </a:extLst>
          </p:cNvPr>
          <p:cNvSpPr txBox="1"/>
          <p:nvPr userDrawn="1"/>
        </p:nvSpPr>
        <p:spPr>
          <a:xfrm>
            <a:off x="9620107" y="6410148"/>
            <a:ext cx="194717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0" dirty="0"/>
              <a:t>Resources &amp; support</a:t>
            </a:r>
          </a:p>
        </p:txBody>
      </p:sp>
      <p:sp>
        <p:nvSpPr>
          <p:cNvPr id="8" name="Rectangle 7">
            <a:hlinkClick r:id="rId4" action="ppaction://hlinksldjump"/>
            <a:extLst>
              <a:ext uri="{FF2B5EF4-FFF2-40B4-BE49-F238E27FC236}">
                <a16:creationId xmlns:a16="http://schemas.microsoft.com/office/drawing/2014/main" id="{EAE166AC-65E4-D620-5C64-536685E072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142910" y="6083531"/>
            <a:ext cx="2359862" cy="727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hlinkClick r:id="rId5" action="ppaction://hlinksldjump"/>
            <a:extLst>
              <a:ext uri="{FF2B5EF4-FFF2-40B4-BE49-F238E27FC236}">
                <a16:creationId xmlns:a16="http://schemas.microsoft.com/office/drawing/2014/main" id="{0D06EDA2-77AE-2044-D3F1-79988A117D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560990" y="6083531"/>
            <a:ext cx="2359862" cy="727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hlinkClick r:id="rId6" action="ppaction://hlinksldjump"/>
            <a:extLst>
              <a:ext uri="{FF2B5EF4-FFF2-40B4-BE49-F238E27FC236}">
                <a16:creationId xmlns:a16="http://schemas.microsoft.com/office/drawing/2014/main" id="{D89EB6B2-A360-9459-4A9F-8862741741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995681" y="6083531"/>
            <a:ext cx="2359862" cy="727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hlinkClick r:id="rId7" action="ppaction://hlinksldjump"/>
            <a:extLst>
              <a:ext uri="{FF2B5EF4-FFF2-40B4-BE49-F238E27FC236}">
                <a16:creationId xmlns:a16="http://schemas.microsoft.com/office/drawing/2014/main" id="{E753D6B1-47E4-6ADA-F537-7AD5E995B6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430372" y="6083531"/>
            <a:ext cx="2359862" cy="727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366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0F618-2C56-B755-CE4C-7E4DE2C23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FABA3-EDF2-9E6F-AC21-1960009B01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CD8473-1C6D-C2E3-925A-81F944F129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B7AAF-4D97-48E7-A826-C77A4777CB4C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3A698C-8261-1C39-3B8E-5C42D962E4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2CA986-E4D4-C69F-EB06-A09802437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49E5F-9EAA-42DF-A6B8-CB6074C359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555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772615-B293-C911-4CA4-89B711F74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DC4D5D-C081-88AD-D0BB-928351B930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79F727-74BF-0646-A851-DA0023513C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02E793-BC0C-7B5C-DB6B-18541D1359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B7AAF-4D97-48E7-A826-C77A4777CB4C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945402-AEC6-A4AE-40B0-BBEB6E0384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398BB4-FE06-176D-43EE-FC5DE1FC03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49E5F-9EAA-42DF-A6B8-CB6074C359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158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805A7E-2296-95BF-03CA-04E4E77C76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EC914B-E4CB-AB35-45E4-5583DB7C96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68E153-1960-1056-D530-FE013D452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60654D-3258-4C4F-B894-A64699AFBF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C9DFA91-8D65-A3FA-6742-C1170C6025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A810C20-9965-326C-661B-2321AB930E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B7AAF-4D97-48E7-A826-C77A4777CB4C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BCEBA16-184C-474D-0496-3AD3B98BE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344A4CC-CDC0-8B16-E734-E71319637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49E5F-9EAA-42DF-A6B8-CB6074C359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332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9B296B-9B89-242F-1A7A-B8C2681D81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844C82-3FFC-3393-F5F0-CA6E830B4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B7AAF-4D97-48E7-A826-C77A4777CB4C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2AB994-4D36-E8CD-CFFE-E5F636225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F7D40D-8ABF-A656-D801-37D4C6917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49E5F-9EAA-42DF-A6B8-CB6074C359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588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DCF0165-DCCD-0537-B036-84745FD143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B7AAF-4D97-48E7-A826-C77A4777CB4C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2FAC6B-BB53-58F0-8B56-99F48B0403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2EFF5B-2706-66E9-2722-6F241BDCA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49E5F-9EAA-42DF-A6B8-CB6074C359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288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478E06-5140-AC77-5C98-D020EA1259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31A863-5FE2-4410-991D-BA225480EB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0D7DCA-364A-98BE-0DAC-46698ECC20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02C5D0-0337-EC9B-9D9B-046E46F84E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B7AAF-4D97-48E7-A826-C77A4777CB4C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F62A19-918B-1C88-30C0-71D571E9D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9AAE43-4189-923C-4B2E-096A4E96A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49E5F-9EAA-42DF-A6B8-CB6074C359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819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429278-843C-CDDE-FD14-CB8169FDF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A72F24E-ED07-7E67-BBDE-91C34649E2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E3B0D3-D8FF-8EFD-25A8-B79881B23F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0FB84A-CD6D-4111-B7BB-3BC4E5FEE2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B7AAF-4D97-48E7-A826-C77A4777CB4C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682691-6699-943D-DEBF-74EEEC34EE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445764-3116-20DA-6924-BCF92D3396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49E5F-9EAA-42DF-A6B8-CB6074C359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517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A618B1E-ED1C-BE2B-2EF3-372794C15A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06A45B-8596-A23A-153D-0333FF3ACB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1CF1D4-D0EB-4284-A0A1-4B002DA73A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3B7AAF-4D97-48E7-A826-C77A4777CB4C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8B3083-3FE8-4D96-B2FF-55C4C44CC2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DB5CEB-B90F-DC82-BF90-5EA9924493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F49E5F-9EAA-42DF-A6B8-CB6074C359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1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sv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6.xml"/><Relationship Id="rId7" Type="http://schemas.openxmlformats.org/officeDocument/2006/relationships/image" Target="../media/image10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9.png"/><Relationship Id="rId7" Type="http://schemas.openxmlformats.org/officeDocument/2006/relationships/slide" Target="slide5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slide" Target="slide13.xml"/><Relationship Id="rId4" Type="http://schemas.openxmlformats.org/officeDocument/2006/relationships/image" Target="../media/image10.svg"/><Relationship Id="rId9" Type="http://schemas.openxmlformats.org/officeDocument/2006/relationships/image" Target="../media/image19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slide" Target="slide1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13" Type="http://schemas.openxmlformats.org/officeDocument/2006/relationships/hyperlink" Target="https://aka.ms/MEE_New_Request" TargetMode="External"/><Relationship Id="rId3" Type="http://schemas.openxmlformats.org/officeDocument/2006/relationships/image" Target="../media/image18.png"/><Relationship Id="rId7" Type="http://schemas.openxmlformats.org/officeDocument/2006/relationships/image" Target="../media/image27.png"/><Relationship Id="rId12" Type="http://schemas.openxmlformats.org/officeDocument/2006/relationships/hyperlink" Target="https://aka.ms/meelessons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svg"/><Relationship Id="rId11" Type="http://schemas.openxmlformats.org/officeDocument/2006/relationships/hyperlink" Target="https://aka.ms/MEETeacherAcademy" TargetMode="External"/><Relationship Id="rId5" Type="http://schemas.openxmlformats.org/officeDocument/2006/relationships/image" Target="../media/image9.png"/><Relationship Id="rId10" Type="http://schemas.openxmlformats.org/officeDocument/2006/relationships/slide" Target="slide13.xml"/><Relationship Id="rId4" Type="http://schemas.openxmlformats.org/officeDocument/2006/relationships/image" Target="../media/image19.svg"/><Relationship Id="rId9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13" Type="http://schemas.openxmlformats.org/officeDocument/2006/relationships/hyperlink" Target="https://aka.ms/MEEPurchaseOptions" TargetMode="External"/><Relationship Id="rId3" Type="http://schemas.openxmlformats.org/officeDocument/2006/relationships/image" Target="../media/image9.png"/><Relationship Id="rId7" Type="http://schemas.openxmlformats.org/officeDocument/2006/relationships/image" Target="../media/image18.png"/><Relationship Id="rId12" Type="http://schemas.openxmlformats.org/officeDocument/2006/relationships/hyperlink" Target="https://www.microsoft.com/en-us/licensing/licensing-programs/licensing-for-industries?activetab=licensing-for-industries-pivot:primaryr3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11" Type="http://schemas.openxmlformats.org/officeDocument/2006/relationships/hyperlink" Target="https://aka.ms/MEEDirectLicense" TargetMode="External"/><Relationship Id="rId5" Type="http://schemas.openxmlformats.org/officeDocument/2006/relationships/slide" Target="slide15.xml"/><Relationship Id="rId15" Type="http://schemas.openxmlformats.org/officeDocument/2006/relationships/image" Target="../media/image28.svg"/><Relationship Id="rId10" Type="http://schemas.openxmlformats.org/officeDocument/2006/relationships/hyperlink" Target="https://www.microsoft.com/en-us/education/products/office" TargetMode="External"/><Relationship Id="rId4" Type="http://schemas.openxmlformats.org/officeDocument/2006/relationships/image" Target="../media/image10.svg"/><Relationship Id="rId9" Type="http://schemas.openxmlformats.org/officeDocument/2006/relationships/slide" Target="slide16.xml"/><Relationship Id="rId1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9.png"/><Relationship Id="rId7" Type="http://schemas.openxmlformats.org/officeDocument/2006/relationships/image" Target="../media/image1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6.xml"/><Relationship Id="rId10" Type="http://schemas.openxmlformats.org/officeDocument/2006/relationships/hyperlink" Target="https://aka.ms/deployMEE" TargetMode="External"/><Relationship Id="rId4" Type="http://schemas.openxmlformats.org/officeDocument/2006/relationships/image" Target="../media/image10.svg"/><Relationship Id="rId9" Type="http://schemas.openxmlformats.org/officeDocument/2006/relationships/hyperlink" Target="https://aka.ms/MEEManageLicensesInAdminCenter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hyperlink" Target="https://aka.ms/MEE_Chromebook_SSO" TargetMode="External"/><Relationship Id="rId3" Type="http://schemas.openxmlformats.org/officeDocument/2006/relationships/slide" Target="slide14.xml"/><Relationship Id="rId7" Type="http://schemas.openxmlformats.org/officeDocument/2006/relationships/image" Target="../media/image10.svg"/><Relationship Id="rId12" Type="http://schemas.openxmlformats.org/officeDocument/2006/relationships/hyperlink" Target="https://aka.ms/MEEManageLicensesInAdminCenter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hyperlink" Target="https://aka.ms/MEEITAdminGuide" TargetMode="External"/><Relationship Id="rId5" Type="http://schemas.openxmlformats.org/officeDocument/2006/relationships/image" Target="../media/image19.svg"/><Relationship Id="rId15" Type="http://schemas.openxmlformats.org/officeDocument/2006/relationships/hyperlink" Target="https://aka.ms/MEE_New_Request" TargetMode="External"/><Relationship Id="rId10" Type="http://schemas.openxmlformats.org/officeDocument/2006/relationships/slide" Target="slide16.xml"/><Relationship Id="rId4" Type="http://schemas.openxmlformats.org/officeDocument/2006/relationships/image" Target="../media/image18.png"/><Relationship Id="rId9" Type="http://schemas.openxmlformats.org/officeDocument/2006/relationships/image" Target="../media/image28.svg"/><Relationship Id="rId14" Type="http://schemas.openxmlformats.org/officeDocument/2006/relationships/hyperlink" Target="https://aka.ms/esportstechconsiderations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aka.ms/downloadmee" TargetMode="External"/><Relationship Id="rId13" Type="http://schemas.openxmlformats.org/officeDocument/2006/relationships/image" Target="../media/image9.png"/><Relationship Id="rId3" Type="http://schemas.openxmlformats.org/officeDocument/2006/relationships/image" Target="../media/image12.png"/><Relationship Id="rId7" Type="http://schemas.openxmlformats.org/officeDocument/2006/relationships/image" Target="../media/image16.svg"/><Relationship Id="rId12" Type="http://schemas.openxmlformats.org/officeDocument/2006/relationships/image" Target="../media/image17.png"/><Relationship Id="rId17" Type="http://schemas.openxmlformats.org/officeDocument/2006/relationships/hyperlink" Target="https://aka.ms/MEESystemRequirements" TargetMode="External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9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hyperlink" Target="https://aka.ms/mee-chromebook-download" TargetMode="External"/><Relationship Id="rId5" Type="http://schemas.openxmlformats.org/officeDocument/2006/relationships/image" Target="../media/image14.svg"/><Relationship Id="rId15" Type="http://schemas.openxmlformats.org/officeDocument/2006/relationships/image" Target="../media/image18.png"/><Relationship Id="rId10" Type="http://schemas.openxmlformats.org/officeDocument/2006/relationships/hyperlink" Target="https://aka.ms/meeiosdownload" TargetMode="External"/><Relationship Id="rId4" Type="http://schemas.openxmlformats.org/officeDocument/2006/relationships/image" Target="../media/image13.png"/><Relationship Id="rId9" Type="http://schemas.openxmlformats.org/officeDocument/2006/relationships/hyperlink" Target="https://aka.ms/meeclientmacos" TargetMode="External"/><Relationship Id="rId14" Type="http://schemas.openxmlformats.org/officeDocument/2006/relationships/image" Target="../media/image10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slide" Target="slide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19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slide" Target="slide4.xml"/><Relationship Id="rId4" Type="http://schemas.openxmlformats.org/officeDocument/2006/relationships/slide" Target="slide1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slide" Target="slide10.xml"/><Relationship Id="rId3" Type="http://schemas.openxmlformats.org/officeDocument/2006/relationships/hyperlink" Target="https://aka.ms/download" TargetMode="External"/><Relationship Id="rId7" Type="http://schemas.openxmlformats.org/officeDocument/2006/relationships/image" Target="../media/image22.png"/><Relationship Id="rId12" Type="http://schemas.openxmlformats.org/officeDocument/2006/relationships/slide" Target="slide9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svg"/><Relationship Id="rId11" Type="http://schemas.openxmlformats.org/officeDocument/2006/relationships/slide" Target="slide8.xml"/><Relationship Id="rId5" Type="http://schemas.openxmlformats.org/officeDocument/2006/relationships/image" Target="../media/image18.png"/><Relationship Id="rId10" Type="http://schemas.openxmlformats.org/officeDocument/2006/relationships/slide" Target="slide7.xml"/><Relationship Id="rId4" Type="http://schemas.openxmlformats.org/officeDocument/2006/relationships/slide" Target="slide5.xml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slide" Target="slide6.xml"/><Relationship Id="rId7" Type="http://schemas.openxmlformats.org/officeDocument/2006/relationships/image" Target="../media/image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19.svg"/><Relationship Id="rId4" Type="http://schemas.openxmlformats.org/officeDocument/2006/relationships/image" Target="../media/image18.png"/><Relationship Id="rId9" Type="http://schemas.openxmlformats.org/officeDocument/2006/relationships/slide" Target="slide1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6.xml"/><Relationship Id="rId7" Type="http://schemas.openxmlformats.org/officeDocument/2006/relationships/image" Target="../media/image10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9.svg"/><Relationship Id="rId4" Type="http://schemas.openxmlformats.org/officeDocument/2006/relationships/image" Target="../media/image18.png"/><Relationship Id="rId9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6.xml"/><Relationship Id="rId7" Type="http://schemas.openxmlformats.org/officeDocument/2006/relationships/image" Target="../media/image10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9.sv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6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F7F74341-A596-0361-5984-AE521BA9EE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24"/>
          <a:stretch/>
        </p:blipFill>
        <p:spPr>
          <a:xfrm>
            <a:off x="0" y="0"/>
            <a:ext cx="8700415" cy="6858000"/>
          </a:xfrm>
          <a:prstGeom prst="rect">
            <a:avLst/>
          </a:prstGeom>
        </p:spPr>
      </p:pic>
      <p:pic>
        <p:nvPicPr>
          <p:cNvPr id="4" name="MCEdu_logo_1080x1080at25fps" descr="Minecraft Education">
            <a:hlinkClick r:id="" action="ppaction://media"/>
            <a:extLst>
              <a:ext uri="{FF2B5EF4-FFF2-40B4-BE49-F238E27FC236}">
                <a16:creationId xmlns:a16="http://schemas.microsoft.com/office/drawing/2014/main" id="{1891D75B-69F5-A16D-0A52-E83022FB0FD8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502"/>
                </p14:media>
              </p:ext>
            </p:extLst>
          </p:nvPr>
        </p:nvPicPr>
        <p:blipFill rotWithShape="1">
          <a:blip r:embed="rId5"/>
          <a:srcRect t="38714" b="37142"/>
          <a:stretch/>
        </p:blipFill>
        <p:spPr>
          <a:xfrm>
            <a:off x="6267812" y="361642"/>
            <a:ext cx="4258277" cy="102809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77CB679-AC59-58E0-9692-AC4B55993A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63067" y="1975475"/>
            <a:ext cx="5667767" cy="1897865"/>
          </a:xfrm>
        </p:spPr>
        <p:txBody>
          <a:bodyPr>
            <a:noAutofit/>
          </a:bodyPr>
          <a:lstStyle/>
          <a:p>
            <a:pPr>
              <a:lnSpc>
                <a:spcPct val="75000"/>
              </a:lnSpc>
            </a:pPr>
            <a:r>
              <a:rPr lang="en-US" sz="5600" dirty="0">
                <a:solidFill>
                  <a:schemeClr val="accent1"/>
                </a:solidFill>
              </a:rPr>
              <a:t>Licensing &amp; DEPLOYMENT </a:t>
            </a:r>
            <a:br>
              <a:rPr lang="en-US" sz="5600" dirty="0">
                <a:solidFill>
                  <a:schemeClr val="accent1"/>
                </a:solidFill>
              </a:rPr>
            </a:br>
            <a:r>
              <a:rPr lang="en-US" sz="5600" dirty="0">
                <a:solidFill>
                  <a:schemeClr val="accent1"/>
                </a:solidFill>
              </a:rPr>
              <a:t>GUIDE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C72957-A422-580A-0C21-4A3D1B9F07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95314" y="4053670"/>
            <a:ext cx="5403273" cy="826986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US" sz="1200" dirty="0"/>
              <a:t>Review this comprehensive guide for how to download and sign in to Minecraft Education, learn best practices for managing licenses efficiently and resources for getting started.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955601EE-67FD-7EC5-1894-B5878FA32B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95351" y="2921521"/>
            <a:ext cx="801228" cy="1008214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6293B332-C181-7583-5C49-C7FC4E16DF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579166" y="1468479"/>
            <a:ext cx="801228" cy="807905"/>
          </a:xfrm>
          <a:prstGeom prst="rect">
            <a:avLst/>
          </a:prstGeom>
        </p:spPr>
      </p:pic>
      <p:grpSp>
        <p:nvGrpSpPr>
          <p:cNvPr id="11" name="Group 10" descr="Let's start">
            <a:extLst>
              <a:ext uri="{FF2B5EF4-FFF2-40B4-BE49-F238E27FC236}">
                <a16:creationId xmlns:a16="http://schemas.microsoft.com/office/drawing/2014/main" id="{ACC92919-9CB0-2774-0335-6DD9D47A536A}"/>
              </a:ext>
            </a:extLst>
          </p:cNvPr>
          <p:cNvGrpSpPr/>
          <p:nvPr/>
        </p:nvGrpSpPr>
        <p:grpSpPr>
          <a:xfrm>
            <a:off x="8841487" y="5384986"/>
            <a:ext cx="2527548" cy="796562"/>
            <a:chOff x="6029457" y="5040852"/>
            <a:chExt cx="2527548" cy="796562"/>
          </a:xfrm>
        </p:grpSpPr>
        <p:grpSp>
          <p:nvGrpSpPr>
            <p:cNvPr id="6" name="Group 5" descr="Start">
              <a:extLst>
                <a:ext uri="{FF2B5EF4-FFF2-40B4-BE49-F238E27FC236}">
                  <a16:creationId xmlns:a16="http://schemas.microsoft.com/office/drawing/2014/main" id="{E550FF36-DC2A-6ED7-07DF-459A7CB928A0}"/>
                </a:ext>
              </a:extLst>
            </p:cNvPr>
            <p:cNvGrpSpPr/>
            <p:nvPr/>
          </p:nvGrpSpPr>
          <p:grpSpPr>
            <a:xfrm>
              <a:off x="6029457" y="5040852"/>
              <a:ext cx="2527548" cy="796562"/>
              <a:chOff x="9927864" y="5589220"/>
              <a:chExt cx="1615761" cy="658315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3B0883AB-000B-0E89-3D62-81F34A8ECD6B}"/>
                  </a:ext>
                </a:extLst>
              </p:cNvPr>
              <p:cNvSpPr/>
              <p:nvPr/>
            </p:nvSpPr>
            <p:spPr>
              <a:xfrm>
                <a:off x="9927864" y="5589220"/>
                <a:ext cx="1615759" cy="560215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74320" rtlCol="0" anchor="ctr"/>
              <a:lstStyle/>
              <a:p>
                <a:r>
                  <a:rPr lang="en-US" sz="2400" b="1" dirty="0">
                    <a:solidFill>
                      <a:schemeClr val="accent5"/>
                    </a:solidFill>
                  </a:rPr>
                  <a:t>Let’s start</a:t>
                </a:r>
              </a:p>
            </p:txBody>
          </p:sp>
          <p:sp>
            <p:nvSpPr>
              <p:cNvPr id="9" name="Flowchart: Manual Operation 24">
                <a:extLst>
                  <a:ext uri="{FF2B5EF4-FFF2-40B4-BE49-F238E27FC236}">
                    <a16:creationId xmlns:a16="http://schemas.microsoft.com/office/drawing/2014/main" id="{8A731B93-18F2-E665-D64A-08F836C4F7BC}"/>
                  </a:ext>
                </a:extLst>
              </p:cNvPr>
              <p:cNvSpPr/>
              <p:nvPr/>
            </p:nvSpPr>
            <p:spPr>
              <a:xfrm>
                <a:off x="9927866" y="6146494"/>
                <a:ext cx="1615759" cy="101041"/>
              </a:xfrm>
              <a:custGeom>
                <a:avLst/>
                <a:gdLst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000 w 10000"/>
                  <a:gd name="connsiteY2" fmla="*/ 10000 h 10000"/>
                  <a:gd name="connsiteX3" fmla="*/ 200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000 w 10000"/>
                  <a:gd name="connsiteY2" fmla="*/ 10000 h 10000"/>
                  <a:gd name="connsiteX3" fmla="*/ 122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502 w 10000"/>
                  <a:gd name="connsiteY2" fmla="*/ 10000 h 10000"/>
                  <a:gd name="connsiteX3" fmla="*/ 122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502 w 10000"/>
                  <a:gd name="connsiteY2" fmla="*/ 10000 h 10000"/>
                  <a:gd name="connsiteX3" fmla="*/ 536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9631 w 10000"/>
                  <a:gd name="connsiteY2" fmla="*/ 10000 h 10000"/>
                  <a:gd name="connsiteX3" fmla="*/ 536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9631 w 10000"/>
                  <a:gd name="connsiteY2" fmla="*/ 10000 h 10000"/>
                  <a:gd name="connsiteX3" fmla="*/ 365 w 10000"/>
                  <a:gd name="connsiteY3" fmla="*/ 10000 h 10000"/>
                  <a:gd name="connsiteX4" fmla="*/ 0 w 10000"/>
                  <a:gd name="connsiteY4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0" y="0"/>
                    </a:moveTo>
                    <a:lnTo>
                      <a:pt x="10000" y="0"/>
                    </a:lnTo>
                    <a:lnTo>
                      <a:pt x="9631" y="10000"/>
                    </a:lnTo>
                    <a:lnTo>
                      <a:pt x="365" y="10000"/>
                    </a:lnTo>
                    <a:cubicBezTo>
                      <a:pt x="186" y="6667"/>
                      <a:pt x="179" y="3333"/>
                      <a:pt x="0" y="0"/>
                    </a:cubicBezTo>
                    <a:close/>
                  </a:path>
                </a:pathLst>
              </a:custGeom>
              <a:solidFill>
                <a:srgbClr val="0855DB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/>
              </a:p>
            </p:txBody>
          </p:sp>
        </p:grpSp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2E5A1128-7871-6645-7954-6E7D94D3D2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8054416" y="5218429"/>
              <a:ext cx="276606" cy="322707"/>
            </a:xfrm>
            <a:prstGeom prst="rect">
              <a:avLst/>
            </a:prstGeom>
          </p:spPr>
        </p:pic>
      </p:grpSp>
      <p:sp>
        <p:nvSpPr>
          <p:cNvPr id="27" name="Rectangle 26">
            <a:hlinkClick r:id="" action="ppaction://hlinkshowjump?jump=nextslide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1A3B06EB-D92E-0D51-1574-CC3EB6F2D9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513607" y="5129810"/>
            <a:ext cx="3115164" cy="13181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7292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9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952E-6 0.03269 L -3.952E-6 3.22361E-6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35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4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95833E-6 0.03264 L 3.95833E-6 2.96296E-6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3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3" grpI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E4AB5C26-A6C8-05A7-11F7-9A2EC54848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720645"/>
            <a:ext cx="4051353" cy="408016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32ED50E-38EA-911C-141B-A570929DBA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72064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51AD47-20D8-0FF4-275B-170247CA5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61236"/>
          </a:xfrm>
        </p:spPr>
        <p:txBody>
          <a:bodyPr/>
          <a:lstStyle/>
          <a:p>
            <a:pPr algn="l"/>
            <a:r>
              <a:rPr lang="en-US" dirty="0"/>
              <a:t>LICENSING/SIGN IN </a:t>
            </a:r>
            <a:r>
              <a:rPr lang="en-US" sz="1800" b="1" dirty="0">
                <a:latin typeface="+mn-lt"/>
              </a:rPr>
              <a:t>for School Leaders &amp; Educators</a:t>
            </a:r>
            <a:endParaRPr lang="en-US" b="1" dirty="0">
              <a:latin typeface="+mn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A23998-175F-24E9-88BD-7B071D00A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015648" y="6258560"/>
            <a:ext cx="2326640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14" name="Picture 13" descr="A teacher with 2 students">
            <a:extLst>
              <a:ext uri="{FF2B5EF4-FFF2-40B4-BE49-F238E27FC236}">
                <a16:creationId xmlns:a16="http://schemas.microsoft.com/office/drawing/2014/main" id="{239A0E2D-4C44-A54A-49B2-1B9EF5F4CE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94" b="9694"/>
          <a:stretch/>
        </p:blipFill>
        <p:spPr>
          <a:xfrm>
            <a:off x="10063695" y="0"/>
            <a:ext cx="2134472" cy="1720646"/>
          </a:xfrm>
          <a:prstGeom prst="rect">
            <a:avLst/>
          </a:prstGeom>
        </p:spPr>
      </p:pic>
      <p:pic>
        <p:nvPicPr>
          <p:cNvPr id="34" name="Graphic 33" descr="Back">
            <a:hlinkClick r:id="rId3" action="ppaction://hlinksldjump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75423480-4520-62AC-2E9C-F84BB47F2E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225187" y="600548"/>
            <a:ext cx="368163" cy="429524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7D8CE3E-EFA5-7A9E-59E9-038BF920750E}"/>
              </a:ext>
            </a:extLst>
          </p:cNvPr>
          <p:cNvSpPr txBox="1">
            <a:spLocks/>
          </p:cNvSpPr>
          <p:nvPr/>
        </p:nvSpPr>
        <p:spPr>
          <a:xfrm>
            <a:off x="4530467" y="2138875"/>
            <a:ext cx="7169921" cy="6066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If you see any other error message that was not shown on the previous screen, there may be a technical issue with your device </a:t>
            </a:r>
            <a:br>
              <a:rPr lang="en-US" sz="1800" dirty="0"/>
            </a:br>
            <a:r>
              <a:rPr lang="en-US" sz="1800" dirty="0"/>
              <a:t>or app installation.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r>
              <a:rPr lang="en-US" sz="1800" b="1" dirty="0"/>
              <a:t>Please contact your IT administrator</a:t>
            </a:r>
            <a:r>
              <a:rPr lang="en-US" sz="1800" dirty="0"/>
              <a:t>.</a:t>
            </a:r>
            <a:br>
              <a:rPr lang="en-US" sz="1800" dirty="0"/>
            </a:br>
            <a:r>
              <a:rPr lang="en-US" sz="1800" dirty="0"/>
              <a:t>They should be able to assist you further.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E471192-8DBB-2FC7-B49C-8419904BF2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4004788" y="5793187"/>
            <a:ext cx="8219605" cy="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 descr="Next: Resources &amp; Support">
            <a:extLst>
              <a:ext uri="{FF2B5EF4-FFF2-40B4-BE49-F238E27FC236}">
                <a16:creationId xmlns:a16="http://schemas.microsoft.com/office/drawing/2014/main" id="{F64D894C-D827-1A3C-51D7-418D62751515}"/>
              </a:ext>
            </a:extLst>
          </p:cNvPr>
          <p:cNvGrpSpPr/>
          <p:nvPr/>
        </p:nvGrpSpPr>
        <p:grpSpPr>
          <a:xfrm>
            <a:off x="8090830" y="4753086"/>
            <a:ext cx="3774101" cy="796562"/>
            <a:chOff x="1928604" y="4413817"/>
            <a:chExt cx="3695443" cy="796562"/>
          </a:xfrm>
        </p:grpSpPr>
        <p:grpSp>
          <p:nvGrpSpPr>
            <p:cNvPr id="9" name="Group 8" descr="Start">
              <a:extLst>
                <a:ext uri="{FF2B5EF4-FFF2-40B4-BE49-F238E27FC236}">
                  <a16:creationId xmlns:a16="http://schemas.microsoft.com/office/drawing/2014/main" id="{1AB06423-A2F7-0F13-B754-71572BEC43F4}"/>
                </a:ext>
              </a:extLst>
            </p:cNvPr>
            <p:cNvGrpSpPr/>
            <p:nvPr/>
          </p:nvGrpSpPr>
          <p:grpSpPr>
            <a:xfrm>
              <a:off x="1928604" y="4413817"/>
              <a:ext cx="3695443" cy="796562"/>
              <a:chOff x="10295999" y="5589220"/>
              <a:chExt cx="1247626" cy="658315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B04F19AC-9D5F-24E1-2EE7-937AD0736FAE}"/>
                  </a:ext>
                </a:extLst>
              </p:cNvPr>
              <p:cNvSpPr/>
              <p:nvPr/>
            </p:nvSpPr>
            <p:spPr>
              <a:xfrm>
                <a:off x="10295999" y="5589220"/>
                <a:ext cx="1247624" cy="560215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74320" rtlCol="0" anchor="ctr"/>
              <a:lstStyle/>
              <a:p>
                <a:r>
                  <a:rPr lang="en-US" sz="1600" b="1" dirty="0">
                    <a:solidFill>
                      <a:schemeClr val="accent5"/>
                    </a:solidFill>
                  </a:rPr>
                  <a:t>Next: Resources &amp; Support</a:t>
                </a:r>
              </a:p>
            </p:txBody>
          </p:sp>
          <p:sp>
            <p:nvSpPr>
              <p:cNvPr id="20" name="Flowchart: Manual Operation 24">
                <a:extLst>
                  <a:ext uri="{FF2B5EF4-FFF2-40B4-BE49-F238E27FC236}">
                    <a16:creationId xmlns:a16="http://schemas.microsoft.com/office/drawing/2014/main" id="{86DFACBE-D834-91B3-53B8-EB5B622B3BA9}"/>
                  </a:ext>
                </a:extLst>
              </p:cNvPr>
              <p:cNvSpPr/>
              <p:nvPr/>
            </p:nvSpPr>
            <p:spPr>
              <a:xfrm>
                <a:off x="10296001" y="6146494"/>
                <a:ext cx="1247624" cy="101041"/>
              </a:xfrm>
              <a:custGeom>
                <a:avLst/>
                <a:gdLst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000 w 10000"/>
                  <a:gd name="connsiteY2" fmla="*/ 10000 h 10000"/>
                  <a:gd name="connsiteX3" fmla="*/ 200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000 w 10000"/>
                  <a:gd name="connsiteY2" fmla="*/ 10000 h 10000"/>
                  <a:gd name="connsiteX3" fmla="*/ 122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502 w 10000"/>
                  <a:gd name="connsiteY2" fmla="*/ 10000 h 10000"/>
                  <a:gd name="connsiteX3" fmla="*/ 122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502 w 10000"/>
                  <a:gd name="connsiteY2" fmla="*/ 10000 h 10000"/>
                  <a:gd name="connsiteX3" fmla="*/ 536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9631 w 10000"/>
                  <a:gd name="connsiteY2" fmla="*/ 10000 h 10000"/>
                  <a:gd name="connsiteX3" fmla="*/ 536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9631 w 10000"/>
                  <a:gd name="connsiteY2" fmla="*/ 10000 h 10000"/>
                  <a:gd name="connsiteX3" fmla="*/ 365 w 10000"/>
                  <a:gd name="connsiteY3" fmla="*/ 10000 h 10000"/>
                  <a:gd name="connsiteX4" fmla="*/ 0 w 10000"/>
                  <a:gd name="connsiteY4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0" y="0"/>
                    </a:moveTo>
                    <a:lnTo>
                      <a:pt x="10000" y="0"/>
                    </a:lnTo>
                    <a:lnTo>
                      <a:pt x="9631" y="10000"/>
                    </a:lnTo>
                    <a:lnTo>
                      <a:pt x="365" y="10000"/>
                    </a:lnTo>
                    <a:cubicBezTo>
                      <a:pt x="186" y="6667"/>
                      <a:pt x="179" y="3333"/>
                      <a:pt x="0" y="0"/>
                    </a:cubicBezTo>
                    <a:close/>
                  </a:path>
                </a:pathLst>
              </a:custGeom>
              <a:solidFill>
                <a:srgbClr val="0855DB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/>
              </a:p>
            </p:txBody>
          </p:sp>
        </p:grpSp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C47977A8-0958-5B45-949A-53F2B0EBB41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045920" y="4591394"/>
              <a:ext cx="276606" cy="322707"/>
            </a:xfrm>
            <a:prstGeom prst="rect">
              <a:avLst/>
            </a:prstGeom>
          </p:spPr>
        </p:pic>
      </p:grpSp>
      <p:sp>
        <p:nvSpPr>
          <p:cNvPr id="21" name="Rectangle 20">
            <a:hlinkClick r:id="rId8" action="ppaction://hlinksldjump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3C664870-10F1-6B88-1600-9F7EE62D2D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917085" y="4589855"/>
            <a:ext cx="4175473" cy="11262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7" descr="I see a different error message">
            <a:extLst>
              <a:ext uri="{FF2B5EF4-FFF2-40B4-BE49-F238E27FC236}">
                <a16:creationId xmlns:a16="http://schemas.microsoft.com/office/drawing/2014/main" id="{2721229F-A3F3-D3FD-4486-71D0BA482C79}"/>
              </a:ext>
            </a:extLst>
          </p:cNvPr>
          <p:cNvGrpSpPr/>
          <p:nvPr/>
        </p:nvGrpSpPr>
        <p:grpSpPr>
          <a:xfrm>
            <a:off x="851904" y="3089625"/>
            <a:ext cx="2347545" cy="1018111"/>
            <a:chOff x="5246952" y="5599592"/>
            <a:chExt cx="2840529" cy="47495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544B0DA-A7CE-91A4-8555-2F9C170A6A6E}"/>
                </a:ext>
              </a:extLst>
            </p:cNvPr>
            <p:cNvSpPr/>
            <p:nvPr/>
          </p:nvSpPr>
          <p:spPr>
            <a:xfrm>
              <a:off x="5258172" y="5599592"/>
              <a:ext cx="2816173" cy="47495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5"/>
                </a:solidFill>
                <a:latin typeface="+mj-lt"/>
              </a:endParaRPr>
            </a:p>
          </p:txBody>
        </p:sp>
        <p:sp>
          <p:nvSpPr>
            <p:cNvPr id="11" name="Content Placeholder 2">
              <a:extLst>
                <a:ext uri="{FF2B5EF4-FFF2-40B4-BE49-F238E27FC236}">
                  <a16:creationId xmlns:a16="http://schemas.microsoft.com/office/drawing/2014/main" id="{E827BE1E-23F7-D931-8359-5B2C463DD756}"/>
                </a:ext>
              </a:extLst>
            </p:cNvPr>
            <p:cNvSpPr txBox="1">
              <a:spLocks/>
            </p:cNvSpPr>
            <p:nvPr/>
          </p:nvSpPr>
          <p:spPr>
            <a:xfrm>
              <a:off x="5246952" y="5744339"/>
              <a:ext cx="2840529" cy="186557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800" b="1" dirty="0">
                  <a:solidFill>
                    <a:schemeClr val="accent5"/>
                  </a:solidFill>
                </a:rPr>
                <a:t>I see a different error message</a:t>
              </a:r>
            </a:p>
          </p:txBody>
        </p:sp>
      </p:grpSp>
      <p:sp>
        <p:nvSpPr>
          <p:cNvPr id="3" name="Rectangle 2">
            <a:hlinkClick r:id="rId8" action="ppaction://hlinksldjump"/>
            <a:extLst>
              <a:ext uri="{FF2B5EF4-FFF2-40B4-BE49-F238E27FC236}">
                <a16:creationId xmlns:a16="http://schemas.microsoft.com/office/drawing/2014/main" id="{10B40E16-4825-E5C0-019C-ED4094899F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430372" y="6083531"/>
            <a:ext cx="2359862" cy="727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64642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slow" advClick="0">
        <p159:morph option="byObjec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E-6 0.03264 L 5E-6 1.48148E-6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6.25E-7 0.03264 L 6.25E-7 2.59259E-6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grpId="1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animMotion origin="layout" path="M -2.91667E-6 0.03264 L -2.91667E-6 1.11111E-6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1" grpId="0"/>
      <p:bldP spid="2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732ED50E-38EA-911C-141B-A570929DBA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72064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51AD47-20D8-0FF4-275B-170247CA5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61236"/>
          </a:xfrm>
        </p:spPr>
        <p:txBody>
          <a:bodyPr/>
          <a:lstStyle/>
          <a:p>
            <a:pPr algn="l"/>
            <a:r>
              <a:rPr lang="en-US" dirty="0"/>
              <a:t>Licensing </a:t>
            </a:r>
            <a:r>
              <a:rPr lang="en-US" sz="1800" b="1" dirty="0">
                <a:latin typeface="+mn-lt"/>
              </a:rPr>
              <a:t>for School Leaders &amp; Educators</a:t>
            </a:r>
            <a:endParaRPr lang="en-US" b="1" dirty="0">
              <a:latin typeface="+mn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A23998-175F-24E9-88BD-7B071D00A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015648" y="6258560"/>
            <a:ext cx="2326640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14" name="Picture 13" descr="A teacher with 2 students">
            <a:extLst>
              <a:ext uri="{FF2B5EF4-FFF2-40B4-BE49-F238E27FC236}">
                <a16:creationId xmlns:a16="http://schemas.microsoft.com/office/drawing/2014/main" id="{239A0E2D-4C44-A54A-49B2-1B9EF5F4CE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94" b="9694"/>
          <a:stretch/>
        </p:blipFill>
        <p:spPr>
          <a:xfrm>
            <a:off x="10063695" y="0"/>
            <a:ext cx="2134472" cy="1720646"/>
          </a:xfrm>
          <a:prstGeom prst="rect">
            <a:avLst/>
          </a:prstGeom>
        </p:spPr>
      </p:pic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C6E9E74A-14B7-DD1B-BE89-993F6BCD8630}"/>
              </a:ext>
            </a:extLst>
          </p:cNvPr>
          <p:cNvSpPr txBox="1">
            <a:spLocks/>
          </p:cNvSpPr>
          <p:nvPr/>
        </p:nvSpPr>
        <p:spPr>
          <a:xfrm>
            <a:off x="838199" y="2636876"/>
            <a:ext cx="8866239" cy="124398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accent3"/>
                </a:solidFill>
              </a:rPr>
              <a:t>If you don’t have Minecraft Education license…</a:t>
            </a:r>
          </a:p>
          <a:p>
            <a:r>
              <a:rPr lang="en-US" sz="2000" dirty="0"/>
              <a:t>Please reach out to your IT Administrator to assign you a license </a:t>
            </a:r>
            <a:br>
              <a:rPr lang="en-US" sz="2000" dirty="0"/>
            </a:br>
            <a:r>
              <a:rPr lang="en-US" sz="2000" dirty="0"/>
              <a:t>or to inquire about purchasing details.</a:t>
            </a:r>
          </a:p>
          <a:p>
            <a:br>
              <a:rPr lang="en-US" sz="2000" dirty="0"/>
            </a:br>
            <a:endParaRPr lang="en-US" sz="2000" dirty="0"/>
          </a:p>
          <a:p>
            <a:endParaRPr lang="en-US" sz="2000" dirty="0"/>
          </a:p>
          <a:p>
            <a:r>
              <a:rPr lang="en-US" sz="1600" dirty="0"/>
              <a:t>Not sure if you have a license? </a:t>
            </a:r>
            <a:r>
              <a:rPr lang="en-US" sz="1600" u="sng" dirty="0">
                <a:solidFill>
                  <a:schemeClr val="accent1"/>
                </a:solidFill>
              </a:rPr>
              <a:t>Sign in to check</a:t>
            </a:r>
          </a:p>
        </p:txBody>
      </p:sp>
      <p:grpSp>
        <p:nvGrpSpPr>
          <p:cNvPr id="21" name="Group 20" descr="Next: Resources &amp; Support">
            <a:extLst>
              <a:ext uri="{FF2B5EF4-FFF2-40B4-BE49-F238E27FC236}">
                <a16:creationId xmlns:a16="http://schemas.microsoft.com/office/drawing/2014/main" id="{62C2F76B-343D-7DA7-5C90-465DDFD4F3DC}"/>
              </a:ext>
            </a:extLst>
          </p:cNvPr>
          <p:cNvGrpSpPr/>
          <p:nvPr/>
        </p:nvGrpSpPr>
        <p:grpSpPr>
          <a:xfrm>
            <a:off x="8032955" y="4753086"/>
            <a:ext cx="3774101" cy="796562"/>
            <a:chOff x="1928604" y="4413817"/>
            <a:chExt cx="3695443" cy="796562"/>
          </a:xfrm>
        </p:grpSpPr>
        <p:grpSp>
          <p:nvGrpSpPr>
            <p:cNvPr id="22" name="Group 21" descr="Start">
              <a:extLst>
                <a:ext uri="{FF2B5EF4-FFF2-40B4-BE49-F238E27FC236}">
                  <a16:creationId xmlns:a16="http://schemas.microsoft.com/office/drawing/2014/main" id="{BA5E42D6-2175-F47B-1A47-CEF0504B4D9F}"/>
                </a:ext>
              </a:extLst>
            </p:cNvPr>
            <p:cNvGrpSpPr/>
            <p:nvPr/>
          </p:nvGrpSpPr>
          <p:grpSpPr>
            <a:xfrm>
              <a:off x="1928604" y="4413817"/>
              <a:ext cx="3695443" cy="796562"/>
              <a:chOff x="10295999" y="5589220"/>
              <a:chExt cx="1247626" cy="658315"/>
            </a:xfrm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BDBBE447-7885-83BC-7ADB-E65A5B6526B8}"/>
                  </a:ext>
                </a:extLst>
              </p:cNvPr>
              <p:cNvSpPr/>
              <p:nvPr/>
            </p:nvSpPr>
            <p:spPr>
              <a:xfrm>
                <a:off x="10295999" y="5589220"/>
                <a:ext cx="1247624" cy="560215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74320" rtlCol="0" anchor="ctr"/>
              <a:lstStyle/>
              <a:p>
                <a:r>
                  <a:rPr lang="en-US" sz="1600" b="1" dirty="0">
                    <a:solidFill>
                      <a:schemeClr val="accent5"/>
                    </a:solidFill>
                  </a:rPr>
                  <a:t>Next: Resources &amp; Support</a:t>
                </a:r>
              </a:p>
            </p:txBody>
          </p:sp>
          <p:sp>
            <p:nvSpPr>
              <p:cNvPr id="25" name="Flowchart: Manual Operation 24">
                <a:extLst>
                  <a:ext uri="{FF2B5EF4-FFF2-40B4-BE49-F238E27FC236}">
                    <a16:creationId xmlns:a16="http://schemas.microsoft.com/office/drawing/2014/main" id="{8E100001-8CF0-26F2-5B96-F7FC034E35DC}"/>
                  </a:ext>
                </a:extLst>
              </p:cNvPr>
              <p:cNvSpPr/>
              <p:nvPr/>
            </p:nvSpPr>
            <p:spPr>
              <a:xfrm>
                <a:off x="10296001" y="6146494"/>
                <a:ext cx="1247624" cy="101041"/>
              </a:xfrm>
              <a:custGeom>
                <a:avLst/>
                <a:gdLst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000 w 10000"/>
                  <a:gd name="connsiteY2" fmla="*/ 10000 h 10000"/>
                  <a:gd name="connsiteX3" fmla="*/ 200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000 w 10000"/>
                  <a:gd name="connsiteY2" fmla="*/ 10000 h 10000"/>
                  <a:gd name="connsiteX3" fmla="*/ 122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502 w 10000"/>
                  <a:gd name="connsiteY2" fmla="*/ 10000 h 10000"/>
                  <a:gd name="connsiteX3" fmla="*/ 122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502 w 10000"/>
                  <a:gd name="connsiteY2" fmla="*/ 10000 h 10000"/>
                  <a:gd name="connsiteX3" fmla="*/ 536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9631 w 10000"/>
                  <a:gd name="connsiteY2" fmla="*/ 10000 h 10000"/>
                  <a:gd name="connsiteX3" fmla="*/ 536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9631 w 10000"/>
                  <a:gd name="connsiteY2" fmla="*/ 10000 h 10000"/>
                  <a:gd name="connsiteX3" fmla="*/ 365 w 10000"/>
                  <a:gd name="connsiteY3" fmla="*/ 10000 h 10000"/>
                  <a:gd name="connsiteX4" fmla="*/ 0 w 10000"/>
                  <a:gd name="connsiteY4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0" y="0"/>
                    </a:moveTo>
                    <a:lnTo>
                      <a:pt x="10000" y="0"/>
                    </a:lnTo>
                    <a:lnTo>
                      <a:pt x="9631" y="10000"/>
                    </a:lnTo>
                    <a:lnTo>
                      <a:pt x="365" y="10000"/>
                    </a:lnTo>
                    <a:cubicBezTo>
                      <a:pt x="186" y="6667"/>
                      <a:pt x="179" y="3333"/>
                      <a:pt x="0" y="0"/>
                    </a:cubicBezTo>
                    <a:close/>
                  </a:path>
                </a:pathLst>
              </a:custGeom>
              <a:solidFill>
                <a:srgbClr val="0855DB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/>
              </a:p>
            </p:txBody>
          </p:sp>
        </p:grpSp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779EE321-1B66-2434-40DE-575C4CFED8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045920" y="4591394"/>
              <a:ext cx="276606" cy="322707"/>
            </a:xfrm>
            <a:prstGeom prst="rect">
              <a:avLst/>
            </a:prstGeom>
          </p:spPr>
        </p:pic>
      </p:grpSp>
      <p:sp>
        <p:nvSpPr>
          <p:cNvPr id="26" name="Rectangle 25">
            <a:hlinkClick r:id="rId5" action="ppaction://hlinksldjump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97C99675-36F2-49AF-BE00-2CFD62C25A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787148" y="4589855"/>
            <a:ext cx="4247535" cy="11262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32">
            <a:hlinkClick r:id="rId6" action="ppaction://hlinksldjump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DEDB96DE-515E-8150-8277-BB17CAF777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92883" y="4887326"/>
            <a:ext cx="4744356" cy="5345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4" name="Graphic 33" descr="Back">
            <a:hlinkClick r:id="rId7" action="ppaction://hlinksldjump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75423480-4520-62AC-2E9C-F84BB47F2EB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0800000">
            <a:off x="225187" y="600548"/>
            <a:ext cx="368163" cy="429524"/>
          </a:xfrm>
          <a:prstGeom prst="rect">
            <a:avLst/>
          </a:prstGeom>
        </p:spPr>
      </p:pic>
      <p:sp>
        <p:nvSpPr>
          <p:cNvPr id="3" name="Rectangle 2">
            <a:hlinkClick r:id="rId5" action="ppaction://hlinksldjump"/>
            <a:extLst>
              <a:ext uri="{FF2B5EF4-FFF2-40B4-BE49-F238E27FC236}">
                <a16:creationId xmlns:a16="http://schemas.microsoft.com/office/drawing/2014/main" id="{A039D060-C3CD-58D5-791D-7DF9678AD5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430372" y="6083531"/>
            <a:ext cx="2359862" cy="727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61313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slow" advClick="0">
        <p159:morph option="byObjec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.03264 L -1.66667E-6 -1.48148E-6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1.875E-6 0.03264 L -1.875E-6 2.59259E-6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grpId="1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animMotion origin="layout" path="M -6.25E-7 0.03264 L -6.25E-7 1.11111E-6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26" grpId="0"/>
      <p:bldP spid="2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732ED50E-38EA-911C-141B-A570929DBA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239069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51AD47-20D8-0FF4-275B-170247CA5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61236"/>
          </a:xfrm>
        </p:spPr>
        <p:txBody>
          <a:bodyPr/>
          <a:lstStyle/>
          <a:p>
            <a:pPr algn="l"/>
            <a:r>
              <a:rPr lang="en-US" dirty="0"/>
              <a:t>Resources &amp; Support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2CD8D6-9DD1-6E78-026E-D1121B8CF0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2317"/>
            <a:ext cx="10560212" cy="658342"/>
          </a:xfrm>
        </p:spPr>
        <p:txBody>
          <a:bodyPr/>
          <a:lstStyle/>
          <a:p>
            <a:r>
              <a:rPr lang="en-US" sz="1800" dirty="0"/>
              <a:t>To show you resources and support options relevant to you, </a:t>
            </a:r>
            <a:br>
              <a:rPr lang="en-US" sz="1800" dirty="0"/>
            </a:br>
            <a:r>
              <a:rPr lang="en-US" sz="1800" dirty="0"/>
              <a:t>please answer this question: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A23998-175F-24E9-88BD-7B071D00A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429664" y="6258560"/>
            <a:ext cx="2326640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Rectangle 6">
            <a:hlinkHover r:id="" action="ppaction://noaction" highlightClick="1"/>
            <a:extLst>
              <a:ext uri="{FF2B5EF4-FFF2-40B4-BE49-F238E27FC236}">
                <a16:creationId xmlns:a16="http://schemas.microsoft.com/office/drawing/2014/main" id="{B484238B-34D1-ED16-56DD-49EEC92E3EF1}"/>
              </a:ext>
            </a:extLst>
          </p:cNvPr>
          <p:cNvSpPr/>
          <p:nvPr/>
        </p:nvSpPr>
        <p:spPr>
          <a:xfrm>
            <a:off x="838200" y="3451831"/>
            <a:ext cx="3251811" cy="19527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5"/>
                </a:solidFill>
              </a:rPr>
              <a:t>I’m a</a:t>
            </a:r>
            <a:endParaRPr lang="en-US" b="1" dirty="0">
              <a:solidFill>
                <a:schemeClr val="accent5"/>
              </a:solidFill>
              <a:latin typeface="+mj-lt"/>
            </a:endParaRPr>
          </a:p>
          <a:p>
            <a:pPr algn="ctr">
              <a:lnSpc>
                <a:spcPct val="90000"/>
              </a:lnSpc>
            </a:pPr>
            <a:r>
              <a:rPr lang="en-US" sz="3600" dirty="0">
                <a:solidFill>
                  <a:schemeClr val="accent5"/>
                </a:solidFill>
                <a:latin typeface="+mj-lt"/>
              </a:rPr>
              <a:t>SCHOOL LEADER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6287053-FCEF-BC67-130B-CF4820E02824}"/>
              </a:ext>
            </a:extLst>
          </p:cNvPr>
          <p:cNvSpPr/>
          <p:nvPr/>
        </p:nvSpPr>
        <p:spPr>
          <a:xfrm>
            <a:off x="4492400" y="3451831"/>
            <a:ext cx="3251811" cy="195277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5"/>
                </a:solidFill>
              </a:rPr>
              <a:t>I’m an</a:t>
            </a:r>
          </a:p>
          <a:p>
            <a:pPr algn="ctr">
              <a:lnSpc>
                <a:spcPct val="90000"/>
              </a:lnSpc>
            </a:pPr>
            <a:r>
              <a:rPr lang="en-US" sz="3600" dirty="0">
                <a:solidFill>
                  <a:schemeClr val="accent5"/>
                </a:solidFill>
                <a:latin typeface="+mj-lt"/>
              </a:rPr>
              <a:t>EDUCATOR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AB4A718-2581-599E-AA52-9F27D850576B}"/>
              </a:ext>
            </a:extLst>
          </p:cNvPr>
          <p:cNvSpPr/>
          <p:nvPr/>
        </p:nvSpPr>
        <p:spPr>
          <a:xfrm>
            <a:off x="8146600" y="3451831"/>
            <a:ext cx="3251811" cy="195277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5"/>
                </a:solidFill>
              </a:rPr>
              <a:t>I’m an</a:t>
            </a:r>
          </a:p>
          <a:p>
            <a:pPr algn="ctr">
              <a:lnSpc>
                <a:spcPct val="90000"/>
              </a:lnSpc>
            </a:pPr>
            <a:r>
              <a:rPr lang="en-US" sz="3600" dirty="0">
                <a:solidFill>
                  <a:schemeClr val="accent5"/>
                </a:solidFill>
                <a:latin typeface="+mj-lt"/>
              </a:rPr>
              <a:t>IT ADMIN</a:t>
            </a:r>
          </a:p>
        </p:txBody>
      </p:sp>
      <p:pic>
        <p:nvPicPr>
          <p:cNvPr id="14" name="Picture 13" descr="Students in a classroom">
            <a:extLst>
              <a:ext uri="{FF2B5EF4-FFF2-40B4-BE49-F238E27FC236}">
                <a16:creationId xmlns:a16="http://schemas.microsoft.com/office/drawing/2014/main" id="{239A0E2D-4C44-A54A-49B2-1B9EF5F4CE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50" r="8650"/>
          <a:stretch/>
        </p:blipFill>
        <p:spPr>
          <a:xfrm>
            <a:off x="9232490" y="-1"/>
            <a:ext cx="2965677" cy="2390699"/>
          </a:xfrm>
          <a:prstGeom prst="rect">
            <a:avLst/>
          </a:prstGeom>
        </p:spPr>
      </p:pic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C6E9E74A-14B7-DD1B-BE89-993F6BCD8630}"/>
              </a:ext>
            </a:extLst>
          </p:cNvPr>
          <p:cNvSpPr txBox="1">
            <a:spLocks/>
          </p:cNvSpPr>
          <p:nvPr/>
        </p:nvSpPr>
        <p:spPr>
          <a:xfrm>
            <a:off x="838200" y="2785923"/>
            <a:ext cx="10560212" cy="33624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/>
              <a:t>Which one of these describes your role?</a:t>
            </a:r>
          </a:p>
        </p:txBody>
      </p:sp>
      <p:sp>
        <p:nvSpPr>
          <p:cNvPr id="18" name="Rectangle 17">
            <a:hlinkClick r:id="rId3" action="ppaction://hlinksldjump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F4367094-3A05-F845-8BD7-FC867469B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7630" y="3341774"/>
            <a:ext cx="3483980" cy="21853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hlinkClick r:id="rId3" action="ppaction://hlinksldjump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0A3DD509-C803-F0A6-94EE-12E42CDAC0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376315" y="3341774"/>
            <a:ext cx="3483980" cy="21853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hlinkClick r:id="rId4" action="ppaction://hlinksldjump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2116783F-667A-DB15-EF3C-D3E8D2417A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030515" y="3341774"/>
            <a:ext cx="3483980" cy="21853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20" descr="Back">
            <a:hlinkClick r:id="" action="ppaction://hlinkshowjump?jump=lastslideviewed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B314A6C9-14EB-4B5B-8FE7-393EFE11B0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225187" y="600548"/>
            <a:ext cx="368163" cy="42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99364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slow" advClick="0">
        <p159:morph option="byObjec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16667E-7 0.03264 L 4.16667E-7 2.59259E-6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0833E-6 0.03264 L 2.70833E-6 -2.22222E-6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33333E-6 0.07755 L -3.33333E-6 -1.85185E-6 " pathEditMode="relative" rAng="0" ptsTypes="AA">
                                      <p:cBhvr>
                                        <p:cTn id="24" dur="6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4" presetClass="path" presetSubtype="0" accel="50000" decel="5000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2.91667E-6 0.07755 L -2.91667E-6 -1.85185E-6 " pathEditMode="relative" rAng="0" ptsTypes="AA">
                                      <p:cBhvr>
                                        <p:cTn id="29" dur="6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9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2.5E-6 0.07755 L -2.5E-6 -1.85185E-6 " pathEditMode="relative" rAng="0" ptsTypes="AA">
                                      <p:cBhvr>
                                        <p:cTn id="34" dur="6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9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4" presetClass="path" presetSubtype="0" accel="50000" decel="50000" fill="hold" grpId="1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animMotion origin="layout" path="M -2.70833E-6 0.07754 L -2.70833E-6 2.22222E-6 " pathEditMode="relative" rAng="0" ptsTypes="AA">
                                      <p:cBhvr>
                                        <p:cTn id="39" dur="6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9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 nodePh="1">
                                  <p:stCondLst>
                                    <p:cond delay="1150"/>
                                  </p:stCondLst>
                                  <p:endCondLst>
                                    <p:cond evt="begin" delay="0">
                                      <p:tn val="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4" presetClass="path" presetSubtype="0" accel="50000" decel="50000" fill="hold" grpId="1" nodeType="withEffect" nodePh="1">
                                  <p:stCondLst>
                                    <p:cond delay="1150"/>
                                  </p:stCondLst>
                                  <p:endCondLst>
                                    <p:cond evt="begin" delay="0">
                                      <p:tn val="43"/>
                                    </p:cond>
                                  </p:endCondLst>
                                  <p:childTnLst>
                                    <p:animMotion origin="layout" path="M -2.91667E-6 0.07754 L -2.91667E-6 2.22222E-6 " pathEditMode="relative" rAng="0" ptsTypes="AA">
                                      <p:cBhvr>
                                        <p:cTn id="44" dur="6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9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 nodePh="1">
                                  <p:stCondLst>
                                    <p:cond delay="130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4" presetClass="path" presetSubtype="0" accel="50000" decel="50000" fill="hold" grpId="1" nodeType="withEffect" nodePh="1">
                                  <p:stCondLst>
                                    <p:cond delay="1300"/>
                                  </p:stCondLst>
                                  <p:endCondLst>
                                    <p:cond evt="begin" delay="0">
                                      <p:tn val="48"/>
                                    </p:cond>
                                  </p:endCondLst>
                                  <p:childTnLst>
                                    <p:animMotion origin="layout" path="M -2.5E-6 0.07754 L -2.5E-6 2.22222E-6 " pathEditMode="relative" rAng="0" ptsTypes="AA">
                                      <p:cBhvr>
                                        <p:cTn id="49" dur="6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  <p:bldP spid="3" grpId="1" build="allAtOnce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7" grpId="0" build="allAtOnce"/>
      <p:bldP spid="17" grpId="1" build="allAtOnce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732ED50E-38EA-911C-141B-A570929DBA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72064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51AD47-20D8-0FF4-275B-170247CA5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61236"/>
          </a:xfrm>
        </p:spPr>
        <p:txBody>
          <a:bodyPr/>
          <a:lstStyle/>
          <a:p>
            <a:pPr algn="l"/>
            <a:r>
              <a:rPr lang="en-US" dirty="0"/>
              <a:t>Resources &amp; Support </a:t>
            </a:r>
            <a:r>
              <a:rPr lang="en-US" sz="1400" b="1" dirty="0">
                <a:latin typeface="+mn-lt"/>
              </a:rPr>
              <a:t>for School Leaders &amp; Educators</a:t>
            </a:r>
            <a:endParaRPr lang="en-US" sz="3200" b="1" dirty="0">
              <a:latin typeface="+mn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A23998-175F-24E9-88BD-7B071D00A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428393" y="6258560"/>
            <a:ext cx="2326640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14" name="Picture 13" descr="A teacher with a hub device in a classroom">
            <a:extLst>
              <a:ext uri="{FF2B5EF4-FFF2-40B4-BE49-F238E27FC236}">
                <a16:creationId xmlns:a16="http://schemas.microsoft.com/office/drawing/2014/main" id="{239A0E2D-4C44-A54A-49B2-1B9EF5F4CE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94" b="9694"/>
          <a:stretch/>
        </p:blipFill>
        <p:spPr>
          <a:xfrm>
            <a:off x="10063695" y="0"/>
            <a:ext cx="2134472" cy="1720646"/>
          </a:xfrm>
          <a:prstGeom prst="rect">
            <a:avLst/>
          </a:prstGeom>
        </p:spPr>
      </p:pic>
      <p:pic>
        <p:nvPicPr>
          <p:cNvPr id="34" name="Graphic 33" descr="Back">
            <a:hlinkClick r:id="" action="ppaction://hlinkshowjump?jump=lastslideviewed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75423480-4520-62AC-2E9C-F84BB47F2E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800000">
            <a:off x="225187" y="600548"/>
            <a:ext cx="368163" cy="429524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E471192-8DBB-2FC7-B49C-8419904BF2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256047" y="2088780"/>
            <a:ext cx="0" cy="375738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 descr="Exit">
            <a:extLst>
              <a:ext uri="{FF2B5EF4-FFF2-40B4-BE49-F238E27FC236}">
                <a16:creationId xmlns:a16="http://schemas.microsoft.com/office/drawing/2014/main" id="{F64D894C-D827-1A3C-51D7-418D62751515}"/>
              </a:ext>
            </a:extLst>
          </p:cNvPr>
          <p:cNvGrpSpPr/>
          <p:nvPr/>
        </p:nvGrpSpPr>
        <p:grpSpPr>
          <a:xfrm>
            <a:off x="10403834" y="5233163"/>
            <a:ext cx="1461090" cy="724148"/>
            <a:chOff x="4193403" y="4413813"/>
            <a:chExt cx="1430639" cy="796563"/>
          </a:xfrm>
        </p:grpSpPr>
        <p:grpSp>
          <p:nvGrpSpPr>
            <p:cNvPr id="9" name="Group 8" descr="Start">
              <a:extLst>
                <a:ext uri="{FF2B5EF4-FFF2-40B4-BE49-F238E27FC236}">
                  <a16:creationId xmlns:a16="http://schemas.microsoft.com/office/drawing/2014/main" id="{1AB06423-A2F7-0F13-B754-71572BEC43F4}"/>
                </a:ext>
              </a:extLst>
            </p:cNvPr>
            <p:cNvGrpSpPr/>
            <p:nvPr/>
          </p:nvGrpSpPr>
          <p:grpSpPr>
            <a:xfrm>
              <a:off x="4193403" y="4413813"/>
              <a:ext cx="1430639" cy="796563"/>
              <a:chOff x="11060624" y="5589218"/>
              <a:chExt cx="483001" cy="658316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B04F19AC-9D5F-24E1-2EE7-937AD0736FAE}"/>
                  </a:ext>
                </a:extLst>
              </p:cNvPr>
              <p:cNvSpPr/>
              <p:nvPr/>
            </p:nvSpPr>
            <p:spPr>
              <a:xfrm>
                <a:off x="11060624" y="5589218"/>
                <a:ext cx="482999" cy="56021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74320" rtlCol="0" anchor="ctr"/>
              <a:lstStyle/>
              <a:p>
                <a:r>
                  <a:rPr lang="en-US" sz="1600" b="1" dirty="0">
                    <a:solidFill>
                      <a:schemeClr val="accent5"/>
                    </a:solidFill>
                  </a:rPr>
                  <a:t>Exit</a:t>
                </a:r>
              </a:p>
            </p:txBody>
          </p:sp>
          <p:sp>
            <p:nvSpPr>
              <p:cNvPr id="20" name="Flowchart: Manual Operation 24">
                <a:extLst>
                  <a:ext uri="{FF2B5EF4-FFF2-40B4-BE49-F238E27FC236}">
                    <a16:creationId xmlns:a16="http://schemas.microsoft.com/office/drawing/2014/main" id="{86DFACBE-D834-91B3-53B8-EB5B622B3BA9}"/>
                  </a:ext>
                </a:extLst>
              </p:cNvPr>
              <p:cNvSpPr/>
              <p:nvPr/>
            </p:nvSpPr>
            <p:spPr>
              <a:xfrm>
                <a:off x="11060626" y="6146493"/>
                <a:ext cx="482999" cy="101041"/>
              </a:xfrm>
              <a:custGeom>
                <a:avLst/>
                <a:gdLst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000 w 10000"/>
                  <a:gd name="connsiteY2" fmla="*/ 10000 h 10000"/>
                  <a:gd name="connsiteX3" fmla="*/ 200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000 w 10000"/>
                  <a:gd name="connsiteY2" fmla="*/ 10000 h 10000"/>
                  <a:gd name="connsiteX3" fmla="*/ 122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502 w 10000"/>
                  <a:gd name="connsiteY2" fmla="*/ 10000 h 10000"/>
                  <a:gd name="connsiteX3" fmla="*/ 122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502 w 10000"/>
                  <a:gd name="connsiteY2" fmla="*/ 10000 h 10000"/>
                  <a:gd name="connsiteX3" fmla="*/ 536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9631 w 10000"/>
                  <a:gd name="connsiteY2" fmla="*/ 10000 h 10000"/>
                  <a:gd name="connsiteX3" fmla="*/ 536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9631 w 10000"/>
                  <a:gd name="connsiteY2" fmla="*/ 10000 h 10000"/>
                  <a:gd name="connsiteX3" fmla="*/ 365 w 10000"/>
                  <a:gd name="connsiteY3" fmla="*/ 10000 h 10000"/>
                  <a:gd name="connsiteX4" fmla="*/ 0 w 10000"/>
                  <a:gd name="connsiteY4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0" y="0"/>
                    </a:moveTo>
                    <a:lnTo>
                      <a:pt x="10000" y="0"/>
                    </a:lnTo>
                    <a:lnTo>
                      <a:pt x="9631" y="10000"/>
                    </a:lnTo>
                    <a:lnTo>
                      <a:pt x="365" y="10000"/>
                    </a:lnTo>
                    <a:cubicBezTo>
                      <a:pt x="186" y="6667"/>
                      <a:pt x="179" y="3333"/>
                      <a:pt x="0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/>
              </a:p>
            </p:txBody>
          </p:sp>
        </p:grpSp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C47977A8-0958-5B45-949A-53F2B0EBB41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045920" y="4591394"/>
              <a:ext cx="276606" cy="322707"/>
            </a:xfrm>
            <a:prstGeom prst="rect">
              <a:avLst/>
            </a:prstGeom>
          </p:spPr>
        </p:pic>
      </p:grpSp>
      <p:sp>
        <p:nvSpPr>
          <p:cNvPr id="21" name="Rectangle 20">
            <a:hlinkClick r:id="" action="ppaction://hlinkshowjump?jump=endshow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3C664870-10F1-6B88-1600-9F7EE62D2D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287000" y="5100904"/>
            <a:ext cx="1695315" cy="9606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A153343-8E42-8F81-67C7-7E5133EF80A0}"/>
              </a:ext>
            </a:extLst>
          </p:cNvPr>
          <p:cNvSpPr txBox="1">
            <a:spLocks/>
          </p:cNvSpPr>
          <p:nvPr/>
        </p:nvSpPr>
        <p:spPr>
          <a:xfrm>
            <a:off x="525679" y="2138875"/>
            <a:ext cx="2835992" cy="6066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u="sng" dirty="0">
                <a:solidFill>
                  <a:schemeClr val="accent1"/>
                </a:solidFill>
              </a:rPr>
              <a:t>Minecraft Education:</a:t>
            </a:r>
            <a:br>
              <a:rPr lang="en-US" sz="1800" b="1" u="sng" dirty="0">
                <a:solidFill>
                  <a:schemeClr val="accent1"/>
                </a:solidFill>
              </a:rPr>
            </a:br>
            <a:r>
              <a:rPr lang="en-US" sz="1800" b="1" u="sng" dirty="0">
                <a:solidFill>
                  <a:schemeClr val="accent1"/>
                </a:solidFill>
              </a:rPr>
              <a:t>Teacher Academy</a:t>
            </a:r>
          </a:p>
          <a:p>
            <a:r>
              <a:rPr lang="en-US" sz="1400" dirty="0"/>
              <a:t>Get started with 101 training on how to use Minecraft Education as a powerful teaching and learning tool.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6A7EC47-568E-EE13-0249-6819DDA953FC}"/>
              </a:ext>
            </a:extLst>
          </p:cNvPr>
          <p:cNvSpPr txBox="1">
            <a:spLocks/>
          </p:cNvSpPr>
          <p:nvPr/>
        </p:nvSpPr>
        <p:spPr>
          <a:xfrm>
            <a:off x="2261419" y="4289817"/>
            <a:ext cx="4648705" cy="6066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/>
              <a:t>To dive right in:</a:t>
            </a:r>
          </a:p>
          <a:p>
            <a:r>
              <a:rPr lang="en-US" sz="1400" dirty="0"/>
              <a:t>Click “</a:t>
            </a:r>
            <a:r>
              <a:rPr lang="en-US" sz="1400" b="1" dirty="0"/>
              <a:t>New &amp; Featured</a:t>
            </a:r>
            <a:r>
              <a:rPr lang="en-US" sz="1400" dirty="0"/>
              <a:t>” or “</a:t>
            </a:r>
            <a:r>
              <a:rPr lang="en-US" sz="1400" b="1" dirty="0"/>
              <a:t>Play</a:t>
            </a:r>
            <a:r>
              <a:rPr lang="en-US" sz="1400" dirty="0"/>
              <a:t>” on the Minecraft Education main menu, to explore the lesson library with pre-built or starter worlds for you to bring your lesson to life.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2D37A023-2B0F-1E49-1CA7-9C129D4F542E}"/>
              </a:ext>
            </a:extLst>
          </p:cNvPr>
          <p:cNvSpPr txBox="1">
            <a:spLocks/>
          </p:cNvSpPr>
          <p:nvPr/>
        </p:nvSpPr>
        <p:spPr>
          <a:xfrm>
            <a:off x="4074138" y="2138875"/>
            <a:ext cx="2556921" cy="6066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u="sng" dirty="0">
                <a:solidFill>
                  <a:schemeClr val="accent1"/>
                </a:solidFill>
              </a:rPr>
              <a:t>Lessons for </a:t>
            </a:r>
            <a:br>
              <a:rPr lang="en-US" sz="1800" b="1" u="sng" dirty="0">
                <a:solidFill>
                  <a:schemeClr val="accent1"/>
                </a:solidFill>
              </a:rPr>
            </a:br>
            <a:r>
              <a:rPr lang="en-US" sz="1800" b="1" u="sng" dirty="0">
                <a:solidFill>
                  <a:schemeClr val="accent1"/>
                </a:solidFill>
              </a:rPr>
              <a:t>Minecraft Education</a:t>
            </a:r>
          </a:p>
          <a:p>
            <a:r>
              <a:rPr lang="en-US" sz="1400" dirty="0"/>
              <a:t>We recommend exploring these lessons to be inspired with ideas.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D5158951-EEF5-7FE2-21B0-4C40ECE9CF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610217" y="2461991"/>
            <a:ext cx="168543" cy="188925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50D1C7FD-E9FC-C614-CC1A-73A7003C0E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462519" y="2461991"/>
            <a:ext cx="168543" cy="188925"/>
          </a:xfrm>
          <a:prstGeom prst="rect">
            <a:avLst/>
          </a:prstGeom>
        </p:spPr>
      </p:pic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85BAEF47-20D7-C487-DAB3-DA8C2364C6DA}"/>
              </a:ext>
            </a:extLst>
          </p:cNvPr>
          <p:cNvSpPr txBox="1">
            <a:spLocks/>
          </p:cNvSpPr>
          <p:nvPr/>
        </p:nvSpPr>
        <p:spPr>
          <a:xfrm>
            <a:off x="7881033" y="2138876"/>
            <a:ext cx="3785284" cy="49001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+mj-lt"/>
              </a:rPr>
              <a:t>Support</a:t>
            </a:r>
            <a:br>
              <a:rPr lang="en-US" sz="3200" dirty="0">
                <a:latin typeface="+mj-lt"/>
              </a:rPr>
            </a:br>
            <a:endParaRPr lang="en-US" sz="1000" dirty="0">
              <a:latin typeface="+mj-lt"/>
            </a:endParaRPr>
          </a:p>
          <a:p>
            <a:r>
              <a:rPr lang="en-US" sz="1800" b="1" dirty="0"/>
              <a:t>Contact your IT Admin</a:t>
            </a:r>
          </a:p>
          <a:p>
            <a:r>
              <a:rPr lang="en-US" sz="1400" dirty="0"/>
              <a:t>For all licensing and technical issues.</a:t>
            </a:r>
            <a:br>
              <a:rPr lang="en-US" sz="1400" dirty="0"/>
            </a:br>
            <a:endParaRPr lang="en-US" sz="1400" dirty="0"/>
          </a:p>
          <a:p>
            <a:r>
              <a:rPr lang="en-US" sz="1800" b="1" u="sng" dirty="0">
                <a:solidFill>
                  <a:schemeClr val="accent1"/>
                </a:solidFill>
              </a:rPr>
              <a:t>Submit a support ticket </a:t>
            </a:r>
            <a:endParaRPr lang="en-US" sz="1800" b="1" dirty="0"/>
          </a:p>
          <a:p>
            <a:r>
              <a:rPr lang="en-US" sz="1400" dirty="0"/>
              <a:t>If you still have additional support questions or issues, submit a ticket and the Minecraft Education team can help.</a:t>
            </a:r>
            <a:endParaRPr lang="en-US" sz="1800" dirty="0"/>
          </a:p>
        </p:txBody>
      </p:sp>
      <p:pic>
        <p:nvPicPr>
          <p:cNvPr id="25" name="Picture 24" descr="Picture of main menu">
            <a:extLst>
              <a:ext uri="{FF2B5EF4-FFF2-40B4-BE49-F238E27FC236}">
                <a16:creationId xmlns:a16="http://schemas.microsoft.com/office/drawing/2014/main" id="{3B9CB617-0FDB-F37D-704D-754227893FC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5679" y="4270154"/>
            <a:ext cx="1363412" cy="12163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EE79C3F0-1265-CE60-7347-AC005A1ED2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660042" y="3846419"/>
            <a:ext cx="168543" cy="188925"/>
          </a:xfrm>
          <a:prstGeom prst="rect">
            <a:avLst/>
          </a:prstGeom>
        </p:spPr>
      </p:pic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800C443E-401A-F641-596A-571A22097A86}"/>
              </a:ext>
            </a:extLst>
          </p:cNvPr>
          <p:cNvSpPr txBox="1">
            <a:spLocks/>
          </p:cNvSpPr>
          <p:nvPr/>
        </p:nvSpPr>
        <p:spPr>
          <a:xfrm>
            <a:off x="7881033" y="5344283"/>
            <a:ext cx="1921727" cy="45272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b="1" dirty="0"/>
              <a:t>Tip: </a:t>
            </a:r>
            <a:r>
              <a:rPr lang="en-US" sz="1050" dirty="0"/>
              <a:t>If you want to review the previous sections again, use the navigation links below.</a:t>
            </a:r>
          </a:p>
        </p:txBody>
      </p:sp>
      <p:sp>
        <p:nvSpPr>
          <p:cNvPr id="3" name="Rectangle 2">
            <a:hlinkClick r:id="rId10" action="ppaction://hlinksldjump"/>
            <a:extLst>
              <a:ext uri="{FF2B5EF4-FFF2-40B4-BE49-F238E27FC236}">
                <a16:creationId xmlns:a16="http://schemas.microsoft.com/office/drawing/2014/main" id="{80F44428-B564-0051-5DDA-1246A3C694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430372" y="6083531"/>
            <a:ext cx="2359862" cy="727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hlinkClick r:id="rId11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74D84DCF-A0F5-C5A6-9190-D33D443C71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97569" y="2055340"/>
            <a:ext cx="3051577" cy="18401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hlinkClick r:id="rId12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B75C9DD7-4143-9566-10D9-64D90A32A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858547" y="2055340"/>
            <a:ext cx="3051577" cy="18401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hlinkClick r:id="rId13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93446D35-D057-2631-5F82-723471646F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601970" y="3696930"/>
            <a:ext cx="4380343" cy="13411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9941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slow" advClick="0">
        <p159:morph option="byObjec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03264 L 5E-6 1.48148E-6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Motion origin="layout" path="M 5E-6 0.03264 L 5E-6 1.48148E-6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5E-6 0.03264 L 5E-6 1.48148E-6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 nodePh="1">
                                  <p:stCondLst>
                                    <p:cond delay="15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grpId="1" nodeType="withEffect" nodePh="1">
                                  <p:stCondLst>
                                    <p:cond delay="15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animMotion origin="layout" path="M 5E-6 0.03264 L 5E-6 1.48148E-6 " pathEditMode="relative" rAng="0" ptsTypes="AA">
                                      <p:cBhvr>
                                        <p:cTn id="2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4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5E-6 0.03264 L 5E-6 1.48148E-6 " pathEditMode="relative" rAng="0" ptsTypes="AA">
                                      <p:cBhvr>
                                        <p:cTn id="2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5E-6 0.03264 L 5E-6 1.48148E-6 " pathEditMode="relative" rAng="0" ptsTypes="AA">
                                      <p:cBhvr>
                                        <p:cTn id="3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4" presetClass="path" presetSubtype="0" accel="50000" decel="5000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2.5E-6 0.03264 L -2.5E-6 -3.7037E-6 " pathEditMode="relative" rAng="0" ptsTypes="AA">
                                      <p:cBhvr>
                                        <p:cTn id="3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4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E-6 0.03264 L 5E-6 1.48148E-6 " pathEditMode="relative" rAng="0" ptsTypes="AA">
                                      <p:cBhvr>
                                        <p:cTn id="4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4" presetClass="path" presetSubtype="0" accel="50000" decel="50000" fill="hold" grpId="1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48"/>
                                    </p:cond>
                                  </p:endCondLst>
                                  <p:childTnLst>
                                    <p:animMotion origin="layout" path="M -2.5E-6 0.03264 L -2.5E-6 -3.7037E-6 " pathEditMode="relative" rAng="0" ptsTypes="AA">
                                      <p:cBhvr>
                                        <p:cTn id="4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6.25E-7 0.03264 L 6.25E-7 2.59259E-6 " pathEditMode="relative" rAng="0" ptsTypes="AA">
                                      <p:cBhvr>
                                        <p:cTn id="5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4" presetClass="path" presetSubtype="0" accel="50000" decel="50000" fill="hold" grpId="1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8"/>
                                    </p:cond>
                                  </p:endCondLst>
                                  <p:childTnLst>
                                    <p:animMotion origin="layout" path="M -1.25E-6 0.03264 L -1.25E-6 2.59259E-6 " pathEditMode="relative" rAng="0" ptsTypes="AA">
                                      <p:cBhvr>
                                        <p:cTn id="5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03264 L 5E-6 1.48148E-6 " pathEditMode="relative" rAng="0" ptsTypes="AA">
                                      <p:cBhvr>
                                        <p:cTn id="6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4" presetClass="path" presetSubtype="0" accel="50000" decel="5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5E-6 0.03264 L 5E-6 1.48148E-6 " pathEditMode="relative" rAng="0" ptsTypes="AA">
                                      <p:cBhvr>
                                        <p:cTn id="6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4" presetClass="path" presetSubtype="0" accel="50000" decel="5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1.11022E-16 0.03264 L 1.11022E-16 2.96296E-6 " pathEditMode="relative" rAng="0" ptsTypes="AA">
                                      <p:cBhvr>
                                        <p:cTn id="7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8" grpId="0"/>
      <p:bldP spid="8" grpId="1"/>
      <p:bldP spid="10" grpId="0"/>
      <p:bldP spid="10" grpId="1"/>
      <p:bldP spid="11" grpId="0"/>
      <p:bldP spid="11" grpId="1"/>
      <p:bldP spid="24" grpId="0"/>
      <p:bldP spid="24" grpId="1"/>
      <p:bldP spid="28" grpId="0"/>
      <p:bldP spid="28" grpId="1"/>
      <p:bldP spid="4" grpId="0"/>
      <p:bldP spid="4" grpId="1"/>
      <p:bldP spid="13" grpId="0"/>
      <p:bldP spid="13" grpId="1"/>
      <p:bldP spid="17" grpId="0"/>
      <p:bldP spid="1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732ED50E-38EA-911C-141B-A570929DBA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72064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51AD47-20D8-0FF4-275B-170247CA5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61236"/>
          </a:xfrm>
        </p:spPr>
        <p:txBody>
          <a:bodyPr/>
          <a:lstStyle/>
          <a:p>
            <a:pPr algn="l"/>
            <a:r>
              <a:rPr lang="en-US" dirty="0"/>
              <a:t>Licensing </a:t>
            </a:r>
            <a:r>
              <a:rPr lang="en-US" sz="1800" b="1" dirty="0">
                <a:latin typeface="+mn-lt"/>
              </a:rPr>
              <a:t>for IT Admins</a:t>
            </a:r>
            <a:endParaRPr lang="en-US" b="1" dirty="0">
              <a:latin typeface="+mn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A23998-175F-24E9-88BD-7B071D00A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015648" y="6258560"/>
            <a:ext cx="2326640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14" name="Picture 13" descr="A female IT Admin at a computer">
            <a:extLst>
              <a:ext uri="{FF2B5EF4-FFF2-40B4-BE49-F238E27FC236}">
                <a16:creationId xmlns:a16="http://schemas.microsoft.com/office/drawing/2014/main" id="{239A0E2D-4C44-A54A-49B2-1B9EF5F4CE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9" t="8088" r="26244" b="5898"/>
          <a:stretch/>
        </p:blipFill>
        <p:spPr>
          <a:xfrm>
            <a:off x="10063695" y="0"/>
            <a:ext cx="2134472" cy="1720646"/>
          </a:xfrm>
          <a:prstGeom prst="rect">
            <a:avLst/>
          </a:prstGeom>
        </p:spPr>
      </p:pic>
      <p:grpSp>
        <p:nvGrpSpPr>
          <p:cNvPr id="21" name="Group 20" descr="Next: Assigning Licenses">
            <a:extLst>
              <a:ext uri="{FF2B5EF4-FFF2-40B4-BE49-F238E27FC236}">
                <a16:creationId xmlns:a16="http://schemas.microsoft.com/office/drawing/2014/main" id="{62C2F76B-343D-7DA7-5C90-465DDFD4F3DC}"/>
              </a:ext>
            </a:extLst>
          </p:cNvPr>
          <p:cNvGrpSpPr/>
          <p:nvPr/>
        </p:nvGrpSpPr>
        <p:grpSpPr>
          <a:xfrm>
            <a:off x="8259094" y="4904215"/>
            <a:ext cx="3547959" cy="796562"/>
            <a:chOff x="2150030" y="4413817"/>
            <a:chExt cx="3474014" cy="796562"/>
          </a:xfrm>
        </p:grpSpPr>
        <p:grpSp>
          <p:nvGrpSpPr>
            <p:cNvPr id="22" name="Group 21" descr="Start">
              <a:extLst>
                <a:ext uri="{FF2B5EF4-FFF2-40B4-BE49-F238E27FC236}">
                  <a16:creationId xmlns:a16="http://schemas.microsoft.com/office/drawing/2014/main" id="{BA5E42D6-2175-F47B-1A47-CEF0504B4D9F}"/>
                </a:ext>
              </a:extLst>
            </p:cNvPr>
            <p:cNvGrpSpPr/>
            <p:nvPr/>
          </p:nvGrpSpPr>
          <p:grpSpPr>
            <a:xfrm>
              <a:off x="2150030" y="4413817"/>
              <a:ext cx="3474014" cy="796562"/>
              <a:chOff x="10370756" y="5589220"/>
              <a:chExt cx="1172869" cy="658315"/>
            </a:xfrm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BDBBE447-7885-83BC-7ADB-E65A5B6526B8}"/>
                  </a:ext>
                </a:extLst>
              </p:cNvPr>
              <p:cNvSpPr/>
              <p:nvPr/>
            </p:nvSpPr>
            <p:spPr>
              <a:xfrm>
                <a:off x="10370756" y="5589220"/>
                <a:ext cx="1172867" cy="560215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74320" rtlCol="0" anchor="ctr"/>
              <a:lstStyle/>
              <a:p>
                <a:r>
                  <a:rPr lang="en-US" sz="1600" b="1" dirty="0">
                    <a:solidFill>
                      <a:schemeClr val="accent5"/>
                    </a:solidFill>
                  </a:rPr>
                  <a:t>Next: Assigning Licenses</a:t>
                </a:r>
              </a:p>
            </p:txBody>
          </p:sp>
          <p:sp>
            <p:nvSpPr>
              <p:cNvPr id="25" name="Flowchart: Manual Operation 24">
                <a:extLst>
                  <a:ext uri="{FF2B5EF4-FFF2-40B4-BE49-F238E27FC236}">
                    <a16:creationId xmlns:a16="http://schemas.microsoft.com/office/drawing/2014/main" id="{8E100001-8CF0-26F2-5B96-F7FC034E35DC}"/>
                  </a:ext>
                </a:extLst>
              </p:cNvPr>
              <p:cNvSpPr/>
              <p:nvPr/>
            </p:nvSpPr>
            <p:spPr>
              <a:xfrm>
                <a:off x="10370758" y="6146494"/>
                <a:ext cx="1172867" cy="101041"/>
              </a:xfrm>
              <a:custGeom>
                <a:avLst/>
                <a:gdLst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000 w 10000"/>
                  <a:gd name="connsiteY2" fmla="*/ 10000 h 10000"/>
                  <a:gd name="connsiteX3" fmla="*/ 200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000 w 10000"/>
                  <a:gd name="connsiteY2" fmla="*/ 10000 h 10000"/>
                  <a:gd name="connsiteX3" fmla="*/ 122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502 w 10000"/>
                  <a:gd name="connsiteY2" fmla="*/ 10000 h 10000"/>
                  <a:gd name="connsiteX3" fmla="*/ 122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502 w 10000"/>
                  <a:gd name="connsiteY2" fmla="*/ 10000 h 10000"/>
                  <a:gd name="connsiteX3" fmla="*/ 536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9631 w 10000"/>
                  <a:gd name="connsiteY2" fmla="*/ 10000 h 10000"/>
                  <a:gd name="connsiteX3" fmla="*/ 536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9631 w 10000"/>
                  <a:gd name="connsiteY2" fmla="*/ 10000 h 10000"/>
                  <a:gd name="connsiteX3" fmla="*/ 365 w 10000"/>
                  <a:gd name="connsiteY3" fmla="*/ 10000 h 10000"/>
                  <a:gd name="connsiteX4" fmla="*/ 0 w 10000"/>
                  <a:gd name="connsiteY4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0" y="0"/>
                    </a:moveTo>
                    <a:lnTo>
                      <a:pt x="10000" y="0"/>
                    </a:lnTo>
                    <a:lnTo>
                      <a:pt x="9631" y="10000"/>
                    </a:lnTo>
                    <a:lnTo>
                      <a:pt x="365" y="10000"/>
                    </a:lnTo>
                    <a:cubicBezTo>
                      <a:pt x="186" y="6667"/>
                      <a:pt x="179" y="3333"/>
                      <a:pt x="0" y="0"/>
                    </a:cubicBezTo>
                    <a:close/>
                  </a:path>
                </a:pathLst>
              </a:custGeom>
              <a:solidFill>
                <a:srgbClr val="0855DB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/>
              </a:p>
            </p:txBody>
          </p:sp>
        </p:grpSp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779EE321-1B66-2434-40DE-575C4CFED8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045920" y="4591394"/>
              <a:ext cx="276606" cy="322707"/>
            </a:xfrm>
            <a:prstGeom prst="rect">
              <a:avLst/>
            </a:prstGeom>
          </p:spPr>
        </p:pic>
      </p:grpSp>
      <p:sp>
        <p:nvSpPr>
          <p:cNvPr id="26" name="Rectangle 25">
            <a:hlinkClick r:id="rId5" action="ppaction://hlinksldjump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97C99675-36F2-49AF-BE00-2CFD62C25A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032952" y="4790144"/>
            <a:ext cx="3991891" cy="11262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Graphic 2" descr="Back">
            <a:hlinkClick r:id="rId6" action="ppaction://hlinksldjump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33207E19-9C9C-41A5-B1FD-A65F2143853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0800000">
            <a:off x="225187" y="600548"/>
            <a:ext cx="368163" cy="429524"/>
          </a:xfrm>
          <a:prstGeom prst="rect">
            <a:avLst/>
          </a:prstGeom>
        </p:spPr>
      </p:pic>
      <p:sp>
        <p:nvSpPr>
          <p:cNvPr id="4" name="Rectangle 3">
            <a:hlinkClick r:id="rId9" action="ppaction://hlinksldjump"/>
            <a:extLst>
              <a:ext uri="{FF2B5EF4-FFF2-40B4-BE49-F238E27FC236}">
                <a16:creationId xmlns:a16="http://schemas.microsoft.com/office/drawing/2014/main" id="{A1290416-6E88-148B-3EA5-746B0031E9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430372" y="6083531"/>
            <a:ext cx="2359862" cy="727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8C89ABD-1979-9301-6B22-D8421844431C}"/>
              </a:ext>
            </a:extLst>
          </p:cNvPr>
          <p:cNvSpPr txBox="1">
            <a:spLocks/>
          </p:cNvSpPr>
          <p:nvPr/>
        </p:nvSpPr>
        <p:spPr>
          <a:xfrm>
            <a:off x="525680" y="2138875"/>
            <a:ext cx="4036488" cy="6066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+mj-lt"/>
              </a:rPr>
              <a:t>License Types</a:t>
            </a:r>
          </a:p>
          <a:p>
            <a:r>
              <a:rPr lang="en-US" sz="1400" b="1" dirty="0"/>
              <a:t>Education licenses are only available to eligible academic institutions. </a:t>
            </a:r>
            <a:br>
              <a:rPr lang="en-US" sz="1400" b="1" dirty="0"/>
            </a:br>
            <a:r>
              <a:rPr lang="en-US" sz="1400" dirty="0"/>
              <a:t>There are two license types that can be purchased for Minecraft Education: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Academic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Commercial</a:t>
            </a:r>
            <a:br>
              <a:rPr lang="en-US" sz="1400" dirty="0"/>
            </a:br>
            <a:endParaRPr lang="en-US" sz="1400" dirty="0"/>
          </a:p>
          <a:p>
            <a:r>
              <a:rPr lang="en-US" sz="1400" b="1" dirty="0"/>
              <a:t>To verify if your organization is eligible to purchase Education licenses</a:t>
            </a:r>
            <a:r>
              <a:rPr lang="en-US" sz="1400" dirty="0"/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/>
              <a:t>Visit the </a:t>
            </a:r>
            <a:r>
              <a:rPr lang="en-US" sz="1400" u="sng" dirty="0">
                <a:solidFill>
                  <a:schemeClr val="accent1"/>
                </a:solidFill>
              </a:rPr>
              <a:t>Office 365 Education site</a:t>
            </a:r>
            <a:r>
              <a:rPr lang="en-US" sz="1400" dirty="0"/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/>
              <a:t>Enter your organization email address. </a:t>
            </a:r>
          </a:p>
          <a:p>
            <a:endParaRPr lang="en-US" sz="1400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5D7B90E-1248-F21C-0B42-AFB4FE35EFA2}"/>
              </a:ext>
            </a:extLst>
          </p:cNvPr>
          <p:cNvSpPr txBox="1">
            <a:spLocks/>
          </p:cNvSpPr>
          <p:nvPr/>
        </p:nvSpPr>
        <p:spPr>
          <a:xfrm>
            <a:off x="5260263" y="2138875"/>
            <a:ext cx="6406058" cy="6066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+mj-lt"/>
              </a:rPr>
              <a:t>Purchase options</a:t>
            </a:r>
          </a:p>
          <a:p>
            <a:r>
              <a:rPr lang="en-US" sz="1400" dirty="0"/>
              <a:t>If your organization is eligible, you have two purchasing options:</a:t>
            </a:r>
          </a:p>
        </p:txBody>
      </p:sp>
      <p:sp>
        <p:nvSpPr>
          <p:cNvPr id="10" name="Rectangle 9">
            <a:hlinkClick r:id="rId10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63A1657F-03BD-EDB4-E641-180E5BE86A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84949" y="4456661"/>
            <a:ext cx="4265708" cy="1338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8AAF8F1-96D2-60F4-D7C5-AECB855A4D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768485" y="2081314"/>
            <a:ext cx="0" cy="375738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B10F3B2-BB47-3BFA-7484-C2B09F04971F}"/>
              </a:ext>
            </a:extLst>
          </p:cNvPr>
          <p:cNvSpPr txBox="1">
            <a:spLocks/>
          </p:cNvSpPr>
          <p:nvPr/>
        </p:nvSpPr>
        <p:spPr>
          <a:xfrm>
            <a:off x="5260262" y="3112608"/>
            <a:ext cx="2674369" cy="6066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u="sng" dirty="0">
                <a:solidFill>
                  <a:schemeClr val="accent1"/>
                </a:solidFill>
              </a:rPr>
              <a:t>Purchase </a:t>
            </a:r>
            <a:br>
              <a:rPr lang="en-US" sz="1800" b="1" u="sng" dirty="0">
                <a:solidFill>
                  <a:schemeClr val="accent1"/>
                </a:solidFill>
              </a:rPr>
            </a:br>
            <a:r>
              <a:rPr lang="en-US" sz="1800" b="1" u="sng" dirty="0">
                <a:solidFill>
                  <a:schemeClr val="accent1"/>
                </a:solidFill>
              </a:rPr>
              <a:t>licenses directly</a:t>
            </a:r>
          </a:p>
          <a:p>
            <a:r>
              <a:rPr lang="en-US" sz="1400" dirty="0"/>
              <a:t>IT administrators can purchase licenses directly from the Admin Center.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C650D5D0-B2C2-6A8C-FECA-B2BA61457AF9}"/>
              </a:ext>
            </a:extLst>
          </p:cNvPr>
          <p:cNvSpPr txBox="1">
            <a:spLocks/>
          </p:cNvSpPr>
          <p:nvPr/>
        </p:nvSpPr>
        <p:spPr>
          <a:xfrm>
            <a:off x="8310965" y="3112608"/>
            <a:ext cx="2935155" cy="6066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u="sng" dirty="0">
                <a:solidFill>
                  <a:schemeClr val="accent1"/>
                </a:solidFill>
              </a:rPr>
              <a:t>Volume licensing </a:t>
            </a:r>
            <a:br>
              <a:rPr lang="en-US" sz="1800" b="1" u="sng" dirty="0">
                <a:solidFill>
                  <a:schemeClr val="accent1"/>
                </a:solidFill>
              </a:rPr>
            </a:br>
            <a:r>
              <a:rPr lang="en-US" sz="1800" b="1" u="sng" dirty="0">
                <a:solidFill>
                  <a:schemeClr val="accent1"/>
                </a:solidFill>
              </a:rPr>
              <a:t>via a partner</a:t>
            </a:r>
          </a:p>
          <a:p>
            <a:r>
              <a:rPr lang="en-US" sz="1400" dirty="0"/>
              <a:t>Flexible and affordable solutions that are tailored by organization size and purchasing preference. </a:t>
            </a:r>
            <a:endParaRPr lang="en-US" sz="1400" u="sng" dirty="0">
              <a:solidFill>
                <a:schemeClr val="accent1"/>
              </a:solidFill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86B623B9-432A-482B-4E07-6B27C61ECA99}"/>
              </a:ext>
            </a:extLst>
          </p:cNvPr>
          <p:cNvSpPr txBox="1">
            <a:spLocks/>
          </p:cNvSpPr>
          <p:nvPr/>
        </p:nvSpPr>
        <p:spPr>
          <a:xfrm>
            <a:off x="5260264" y="4953375"/>
            <a:ext cx="2772682" cy="6066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For more information:</a:t>
            </a:r>
            <a:r>
              <a:rPr lang="en-US" sz="1400" dirty="0"/>
              <a:t> </a:t>
            </a:r>
            <a:r>
              <a:rPr lang="en-US" sz="1400" u="sng" dirty="0">
                <a:solidFill>
                  <a:schemeClr val="accent1"/>
                </a:solidFill>
              </a:rPr>
              <a:t>Purchasing Options for Minecraft Education Licenses</a:t>
            </a:r>
          </a:p>
        </p:txBody>
      </p:sp>
      <p:sp>
        <p:nvSpPr>
          <p:cNvPr id="18" name="Rectangle 17">
            <a:hlinkClick r:id="rId11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1C233279-300C-0B81-4CA8-AABFEB8018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76580" y="3017497"/>
            <a:ext cx="2956365" cy="15378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hlinkClick r:id="rId12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09C2B66B-86D5-5D07-B345-D5B18B8546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149002" y="3017498"/>
            <a:ext cx="3204798" cy="15378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hlinkClick r:id="rId13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406951A2-9803-0660-D119-6B8F3C34CC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76580" y="4798968"/>
            <a:ext cx="2772681" cy="9958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8B8D4983-166C-0105-6B5E-336F11E5F3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170318" y="3444060"/>
            <a:ext cx="168543" cy="188925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B0588C82-B282-73C7-C0C8-21A7BADFC3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895152" y="3444060"/>
            <a:ext cx="168543" cy="18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5044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slow" advClick="0">
        <p159:morph option="byObjec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0.03264 L -3.75E-6 1.48148E-6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Motion origin="layout" path="M -4.16667E-7 0.03264 L -4.16667E-7 -2.22222E-6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6.25E-7 0.03264 L -6.25E-7 1.48148E-6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4.16667E-6 0.03264 L 4.16667E-6 1.85185E-6 " pathEditMode="relative" rAng="0" ptsTypes="AA">
                                      <p:cBhvr>
                                        <p:cTn id="2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4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2.08333E-6 0.03264 L -2.08333E-6 -7.40741E-7 " pathEditMode="relative" rAng="0" ptsTypes="AA">
                                      <p:cBhvr>
                                        <p:cTn id="2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 nodePh="1">
                                  <p:stCondLst>
                                    <p:cond delay="40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grpId="1" nodeType="withEffect" nodePh="1">
                                  <p:stCondLst>
                                    <p:cond delay="40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animMotion origin="layout" path="M -2.08333E-7 0.03264 L -2.08333E-7 -3.33333E-6 " pathEditMode="relative" rAng="0" ptsTypes="AA">
                                      <p:cBhvr>
                                        <p:cTn id="3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4" presetClass="path" presetSubtype="0" accel="50000" decel="50000" fill="hold" grpId="1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-3.125E-6 0.03264 L -3.125E-6 1.85185E-6 " pathEditMode="relative" rAng="0" ptsTypes="AA">
                                      <p:cBhvr>
                                        <p:cTn id="3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4" presetClass="path" presetSubtype="0" accel="50000" decel="5000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-3.125E-6 0.03264 L -3.125E-6 1.85185E-6 " pathEditMode="relative" rAng="0" ptsTypes="AA">
                                      <p:cBhvr>
                                        <p:cTn id="4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 nodePh="1">
                                  <p:stCondLst>
                                    <p:cond delay="55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4" presetClass="path" presetSubtype="0" accel="50000" decel="50000" fill="hold" grpId="1" nodeType="withEffect" nodePh="1">
                                  <p:stCondLst>
                                    <p:cond delay="550"/>
                                  </p:stCondLst>
                                  <p:endCondLst>
                                    <p:cond evt="begin" delay="0">
                                      <p:tn val="48"/>
                                    </p:cond>
                                  </p:endCondLst>
                                  <p:childTnLst>
                                    <p:animMotion origin="layout" path="M 4.16667E-7 0.03264 L 4.16667E-7 -3.33333E-6 " pathEditMode="relative" rAng="0" ptsTypes="AA">
                                      <p:cBhvr>
                                        <p:cTn id="4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29167E-6 0.03263 L -2.29167E-6 4.81481E-6 " pathEditMode="relative" rAng="0" ptsTypes="AA">
                                      <p:cBhvr>
                                        <p:cTn id="5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 nodePh="1">
                                  <p:stCondLst>
                                    <p:cond delay="700"/>
                                  </p:stCondLst>
                                  <p:endCondLst>
                                    <p:cond evt="begin" delay="0">
                                      <p:tn val="5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4" presetClass="path" presetSubtype="0" accel="50000" decel="50000" fill="hold" grpId="1" nodeType="withEffect" nodePh="1">
                                  <p:stCondLst>
                                    <p:cond delay="700"/>
                                  </p:stCondLst>
                                  <p:endCondLst>
                                    <p:cond evt="begin" delay="0">
                                      <p:tn val="58"/>
                                    </p:cond>
                                  </p:endCondLst>
                                  <p:childTnLst>
                                    <p:animMotion origin="layout" path="M 1.875E-6 0.03264 L 1.875E-6 -2.22222E-6 " pathEditMode="relative" rAng="0" ptsTypes="AA">
                                      <p:cBhvr>
                                        <p:cTn id="5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33333E-6 0.03264 L 3.33333E-6 1.85185E-6 " pathEditMode="relative" rAng="0" ptsTypes="AA">
                                      <p:cBhvr>
                                        <p:cTn id="6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4" presetClass="path" presetSubtype="0" accel="50000" decel="50000" fill="hold" grpId="1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68"/>
                                    </p:cond>
                                  </p:endCondLst>
                                  <p:childTnLst>
                                    <p:animMotion origin="layout" path="M 3.95833E-6 0.03263 L 3.95833E-6 4.44444E-6 " pathEditMode="relative" rAng="0" ptsTypes="AA">
                                      <p:cBhvr>
                                        <p:cTn id="69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5" grpId="0"/>
      <p:bldP spid="5" grpId="1"/>
      <p:bldP spid="9" grpId="0"/>
      <p:bldP spid="9" grpId="1"/>
      <p:bldP spid="10" grpId="0"/>
      <p:bldP spid="10" grpId="1"/>
      <p:bldP spid="13" grpId="0"/>
      <p:bldP spid="13" grpId="1"/>
      <p:bldP spid="15" grpId="0"/>
      <p:bldP spid="15" grpId="1"/>
      <p:bldP spid="16" grpId="0"/>
      <p:bldP spid="16" grpId="1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732ED50E-38EA-911C-141B-A570929DBA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72064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51AD47-20D8-0FF4-275B-170247CA5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61236"/>
          </a:xfrm>
        </p:spPr>
        <p:txBody>
          <a:bodyPr/>
          <a:lstStyle/>
          <a:p>
            <a:pPr algn="l"/>
            <a:r>
              <a:rPr lang="en-US" dirty="0"/>
              <a:t>Licensing </a:t>
            </a:r>
            <a:r>
              <a:rPr lang="en-US" sz="1800" b="1" dirty="0">
                <a:latin typeface="+mn-lt"/>
              </a:rPr>
              <a:t>for IT Admins</a:t>
            </a:r>
            <a:endParaRPr lang="en-US" b="1" dirty="0">
              <a:latin typeface="+mn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A23998-175F-24E9-88BD-7B071D00A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015648" y="6258560"/>
            <a:ext cx="2326640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14" name="Picture 13" descr="A female IT Admin at a computer">
            <a:extLst>
              <a:ext uri="{FF2B5EF4-FFF2-40B4-BE49-F238E27FC236}">
                <a16:creationId xmlns:a16="http://schemas.microsoft.com/office/drawing/2014/main" id="{239A0E2D-4C44-A54A-49B2-1B9EF5F4CE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9" t="8088" r="26244" b="5898"/>
          <a:stretch/>
        </p:blipFill>
        <p:spPr>
          <a:xfrm>
            <a:off x="10063695" y="0"/>
            <a:ext cx="2134472" cy="1720646"/>
          </a:xfrm>
          <a:prstGeom prst="rect">
            <a:avLst/>
          </a:prstGeom>
        </p:spPr>
      </p:pic>
      <p:grpSp>
        <p:nvGrpSpPr>
          <p:cNvPr id="21" name="Group 20" descr="Next: Resources &amp; Support">
            <a:extLst>
              <a:ext uri="{FF2B5EF4-FFF2-40B4-BE49-F238E27FC236}">
                <a16:creationId xmlns:a16="http://schemas.microsoft.com/office/drawing/2014/main" id="{62C2F76B-343D-7DA7-5C90-465DDFD4F3DC}"/>
              </a:ext>
            </a:extLst>
          </p:cNvPr>
          <p:cNvGrpSpPr/>
          <p:nvPr/>
        </p:nvGrpSpPr>
        <p:grpSpPr>
          <a:xfrm>
            <a:off x="8032955" y="4923879"/>
            <a:ext cx="3774101" cy="796562"/>
            <a:chOff x="1928604" y="4413817"/>
            <a:chExt cx="3695443" cy="796562"/>
          </a:xfrm>
        </p:grpSpPr>
        <p:grpSp>
          <p:nvGrpSpPr>
            <p:cNvPr id="22" name="Group 21" descr="Start">
              <a:extLst>
                <a:ext uri="{FF2B5EF4-FFF2-40B4-BE49-F238E27FC236}">
                  <a16:creationId xmlns:a16="http://schemas.microsoft.com/office/drawing/2014/main" id="{BA5E42D6-2175-F47B-1A47-CEF0504B4D9F}"/>
                </a:ext>
              </a:extLst>
            </p:cNvPr>
            <p:cNvGrpSpPr/>
            <p:nvPr/>
          </p:nvGrpSpPr>
          <p:grpSpPr>
            <a:xfrm>
              <a:off x="1928604" y="4413817"/>
              <a:ext cx="3695443" cy="796562"/>
              <a:chOff x="10295999" y="5589220"/>
              <a:chExt cx="1247626" cy="658315"/>
            </a:xfrm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BDBBE447-7885-83BC-7ADB-E65A5B6526B8}"/>
                  </a:ext>
                </a:extLst>
              </p:cNvPr>
              <p:cNvSpPr/>
              <p:nvPr/>
            </p:nvSpPr>
            <p:spPr>
              <a:xfrm>
                <a:off x="10295999" y="5589220"/>
                <a:ext cx="1247624" cy="560215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74320" rtlCol="0" anchor="ctr"/>
              <a:lstStyle/>
              <a:p>
                <a:r>
                  <a:rPr lang="en-US" sz="1600" b="1" dirty="0">
                    <a:solidFill>
                      <a:schemeClr val="accent5"/>
                    </a:solidFill>
                  </a:rPr>
                  <a:t>Next: Resources &amp; Support</a:t>
                </a:r>
              </a:p>
            </p:txBody>
          </p:sp>
          <p:sp>
            <p:nvSpPr>
              <p:cNvPr id="25" name="Flowchart: Manual Operation 24">
                <a:extLst>
                  <a:ext uri="{FF2B5EF4-FFF2-40B4-BE49-F238E27FC236}">
                    <a16:creationId xmlns:a16="http://schemas.microsoft.com/office/drawing/2014/main" id="{8E100001-8CF0-26F2-5B96-F7FC034E35DC}"/>
                  </a:ext>
                </a:extLst>
              </p:cNvPr>
              <p:cNvSpPr/>
              <p:nvPr/>
            </p:nvSpPr>
            <p:spPr>
              <a:xfrm>
                <a:off x="10296001" y="6146494"/>
                <a:ext cx="1247624" cy="101041"/>
              </a:xfrm>
              <a:custGeom>
                <a:avLst/>
                <a:gdLst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000 w 10000"/>
                  <a:gd name="connsiteY2" fmla="*/ 10000 h 10000"/>
                  <a:gd name="connsiteX3" fmla="*/ 200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000 w 10000"/>
                  <a:gd name="connsiteY2" fmla="*/ 10000 h 10000"/>
                  <a:gd name="connsiteX3" fmla="*/ 122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502 w 10000"/>
                  <a:gd name="connsiteY2" fmla="*/ 10000 h 10000"/>
                  <a:gd name="connsiteX3" fmla="*/ 122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502 w 10000"/>
                  <a:gd name="connsiteY2" fmla="*/ 10000 h 10000"/>
                  <a:gd name="connsiteX3" fmla="*/ 536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9631 w 10000"/>
                  <a:gd name="connsiteY2" fmla="*/ 10000 h 10000"/>
                  <a:gd name="connsiteX3" fmla="*/ 536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9631 w 10000"/>
                  <a:gd name="connsiteY2" fmla="*/ 10000 h 10000"/>
                  <a:gd name="connsiteX3" fmla="*/ 365 w 10000"/>
                  <a:gd name="connsiteY3" fmla="*/ 10000 h 10000"/>
                  <a:gd name="connsiteX4" fmla="*/ 0 w 10000"/>
                  <a:gd name="connsiteY4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0" y="0"/>
                    </a:moveTo>
                    <a:lnTo>
                      <a:pt x="10000" y="0"/>
                    </a:lnTo>
                    <a:lnTo>
                      <a:pt x="9631" y="10000"/>
                    </a:lnTo>
                    <a:lnTo>
                      <a:pt x="365" y="10000"/>
                    </a:lnTo>
                    <a:cubicBezTo>
                      <a:pt x="186" y="6667"/>
                      <a:pt x="179" y="3333"/>
                      <a:pt x="0" y="0"/>
                    </a:cubicBezTo>
                    <a:close/>
                  </a:path>
                </a:pathLst>
              </a:custGeom>
              <a:solidFill>
                <a:srgbClr val="0855DB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/>
              </a:p>
            </p:txBody>
          </p:sp>
        </p:grpSp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779EE321-1B66-2434-40DE-575C4CFED8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045920" y="4591394"/>
              <a:ext cx="276606" cy="322707"/>
            </a:xfrm>
            <a:prstGeom prst="rect">
              <a:avLst/>
            </a:prstGeom>
          </p:spPr>
        </p:pic>
      </p:grpSp>
      <p:sp>
        <p:nvSpPr>
          <p:cNvPr id="26" name="Rectangle 25">
            <a:hlinkClick r:id="rId5" action="ppaction://hlinksldjump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97C99675-36F2-49AF-BE00-2CFD62C25A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787148" y="4760648"/>
            <a:ext cx="4247535" cy="11262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Graphic 2" descr="Back">
            <a:hlinkClick r:id="rId6" action="ppaction://hlinksldjump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33207E19-9C9C-41A5-B1FD-A65F2143853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0800000">
            <a:off x="225187" y="600548"/>
            <a:ext cx="368163" cy="429524"/>
          </a:xfrm>
          <a:prstGeom prst="rect">
            <a:avLst/>
          </a:prstGeom>
        </p:spPr>
      </p:pic>
      <p:sp>
        <p:nvSpPr>
          <p:cNvPr id="4" name="Rectangle 3">
            <a:hlinkClick r:id="rId5" action="ppaction://hlinksldjump"/>
            <a:extLst>
              <a:ext uri="{FF2B5EF4-FFF2-40B4-BE49-F238E27FC236}">
                <a16:creationId xmlns:a16="http://schemas.microsoft.com/office/drawing/2014/main" id="{A1290416-6E88-148B-3EA5-746B0031E9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430372" y="6083531"/>
            <a:ext cx="2359862" cy="727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8C89ABD-1979-9301-6B22-D8421844431C}"/>
              </a:ext>
            </a:extLst>
          </p:cNvPr>
          <p:cNvSpPr txBox="1">
            <a:spLocks/>
          </p:cNvSpPr>
          <p:nvPr/>
        </p:nvSpPr>
        <p:spPr>
          <a:xfrm>
            <a:off x="525679" y="2138875"/>
            <a:ext cx="6671534" cy="6066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+mj-lt"/>
              </a:rPr>
              <a:t>Assigning Licenses</a:t>
            </a:r>
          </a:p>
          <a:p>
            <a:r>
              <a:rPr lang="en-US" sz="1400" dirty="0"/>
              <a:t>After you’ve acquired licenses for your educational organization, the next step is to assign licenses in Admin Center.</a:t>
            </a:r>
          </a:p>
          <a:p>
            <a:r>
              <a:rPr lang="en-US" sz="1400" b="1" dirty="0"/>
              <a:t>To use Minecraft Education, each user requires an account and a license.</a:t>
            </a:r>
            <a:r>
              <a:rPr lang="en-US" sz="140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1" dirty="0"/>
              <a:t>Creates and manage user accounts</a:t>
            </a:r>
            <a:r>
              <a:rPr lang="en-US" sz="1400" dirty="0"/>
              <a:t> in Microsoft 365 Admin Center.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The process for </a:t>
            </a:r>
            <a:r>
              <a:rPr lang="en-US" sz="1400" b="1" dirty="0"/>
              <a:t>assigning licenses </a:t>
            </a:r>
            <a:r>
              <a:rPr lang="en-US" sz="1400" dirty="0"/>
              <a:t>depends on how the licenses were purchased. The license allows the user to sign into the game on any supported device.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5D7B90E-1248-F21C-0B42-AFB4FE35EFA2}"/>
              </a:ext>
            </a:extLst>
          </p:cNvPr>
          <p:cNvSpPr txBox="1">
            <a:spLocks/>
          </p:cNvSpPr>
          <p:nvPr/>
        </p:nvSpPr>
        <p:spPr>
          <a:xfrm>
            <a:off x="8032954" y="2696406"/>
            <a:ext cx="3633365" cy="134846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/>
              <a:t>Learn more:</a:t>
            </a:r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hlinkClick r:id="rId9"/>
              </a:rPr>
              <a:t>Manage licenses for camps, clubs, homeschool and other organizations</a:t>
            </a:r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hlinkClick r:id="rId10"/>
              </a:rPr>
              <a:t>PC deployment through system management software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12661944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slow" advClick="0">
        <p159:morph option="byObjec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.03264 L 3.33333E-6 1.48148E-6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5E-6 0.03263 L -2.5E-6 4.81481E-6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875E-6 0.03263 L -1.875E-6 4.07407E-6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grpId="1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animMotion origin="layout" path="M -6.25E-7 0.03264 L -6.25E-7 2.59259E-6 " pathEditMode="relative" rAng="0" ptsTypes="AA">
                                      <p:cBhvr>
                                        <p:cTn id="2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5" grpId="0"/>
      <p:bldP spid="5" grpId="1"/>
      <p:bldP spid="9" grpId="0"/>
      <p:bldP spid="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732ED50E-38EA-911C-141B-A570929DBA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72064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51AD47-20D8-0FF4-275B-170247CA5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61236"/>
          </a:xfrm>
        </p:spPr>
        <p:txBody>
          <a:bodyPr/>
          <a:lstStyle/>
          <a:p>
            <a:pPr algn="l"/>
            <a:r>
              <a:rPr lang="en-US" dirty="0"/>
              <a:t>Resources &amp; Support </a:t>
            </a:r>
            <a:r>
              <a:rPr lang="en-US" sz="1400" b="1" dirty="0">
                <a:latin typeface="+mn-lt"/>
              </a:rPr>
              <a:t>for IT Admins</a:t>
            </a:r>
            <a:endParaRPr lang="en-US" sz="3200" b="1" dirty="0">
              <a:latin typeface="+mn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A23998-175F-24E9-88BD-7B071D00A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428393" y="6258560"/>
            <a:ext cx="2326640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14" name="Picture 13" descr="A male IT Admin at a computer">
            <a:extLst>
              <a:ext uri="{FF2B5EF4-FFF2-40B4-BE49-F238E27FC236}">
                <a16:creationId xmlns:a16="http://schemas.microsoft.com/office/drawing/2014/main" id="{239A0E2D-4C44-A54A-49B2-1B9EF5F4CE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16" r="-238"/>
          <a:stretch/>
        </p:blipFill>
        <p:spPr>
          <a:xfrm>
            <a:off x="10063695" y="0"/>
            <a:ext cx="2134472" cy="1720646"/>
          </a:xfrm>
          <a:prstGeom prst="rect">
            <a:avLst/>
          </a:prstGeom>
        </p:spPr>
      </p:pic>
      <p:pic>
        <p:nvPicPr>
          <p:cNvPr id="34" name="Graphic 33" descr="Back">
            <a:hlinkClick r:id="rId3" action="ppaction://hlinksldjump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75423480-4520-62AC-2E9C-F84BB47F2E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225187" y="600548"/>
            <a:ext cx="368163" cy="429524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E471192-8DBB-2FC7-B49C-8419904BF2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256047" y="2088780"/>
            <a:ext cx="0" cy="375738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 descr="Exit">
            <a:extLst>
              <a:ext uri="{FF2B5EF4-FFF2-40B4-BE49-F238E27FC236}">
                <a16:creationId xmlns:a16="http://schemas.microsoft.com/office/drawing/2014/main" id="{F64D894C-D827-1A3C-51D7-418D62751515}"/>
              </a:ext>
            </a:extLst>
          </p:cNvPr>
          <p:cNvGrpSpPr/>
          <p:nvPr/>
        </p:nvGrpSpPr>
        <p:grpSpPr>
          <a:xfrm>
            <a:off x="10403834" y="4967691"/>
            <a:ext cx="1461090" cy="724148"/>
            <a:chOff x="4193403" y="4413813"/>
            <a:chExt cx="1430639" cy="796563"/>
          </a:xfrm>
        </p:grpSpPr>
        <p:grpSp>
          <p:nvGrpSpPr>
            <p:cNvPr id="9" name="Group 8" descr="Start">
              <a:extLst>
                <a:ext uri="{FF2B5EF4-FFF2-40B4-BE49-F238E27FC236}">
                  <a16:creationId xmlns:a16="http://schemas.microsoft.com/office/drawing/2014/main" id="{1AB06423-A2F7-0F13-B754-71572BEC43F4}"/>
                </a:ext>
              </a:extLst>
            </p:cNvPr>
            <p:cNvGrpSpPr/>
            <p:nvPr/>
          </p:nvGrpSpPr>
          <p:grpSpPr>
            <a:xfrm>
              <a:off x="4193403" y="4413813"/>
              <a:ext cx="1430639" cy="796563"/>
              <a:chOff x="11060624" y="5589218"/>
              <a:chExt cx="483001" cy="658316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B04F19AC-9D5F-24E1-2EE7-937AD0736FAE}"/>
                  </a:ext>
                </a:extLst>
              </p:cNvPr>
              <p:cNvSpPr/>
              <p:nvPr/>
            </p:nvSpPr>
            <p:spPr>
              <a:xfrm>
                <a:off x="11060624" y="5589218"/>
                <a:ext cx="482999" cy="56021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74320" rtlCol="0" anchor="ctr"/>
              <a:lstStyle/>
              <a:p>
                <a:r>
                  <a:rPr lang="en-US" sz="1600" b="1" dirty="0">
                    <a:solidFill>
                      <a:schemeClr val="accent5"/>
                    </a:solidFill>
                  </a:rPr>
                  <a:t>Exit</a:t>
                </a:r>
              </a:p>
            </p:txBody>
          </p:sp>
          <p:sp>
            <p:nvSpPr>
              <p:cNvPr id="20" name="Flowchart: Manual Operation 24">
                <a:extLst>
                  <a:ext uri="{FF2B5EF4-FFF2-40B4-BE49-F238E27FC236}">
                    <a16:creationId xmlns:a16="http://schemas.microsoft.com/office/drawing/2014/main" id="{86DFACBE-D834-91B3-53B8-EB5B622B3BA9}"/>
                  </a:ext>
                </a:extLst>
              </p:cNvPr>
              <p:cNvSpPr/>
              <p:nvPr/>
            </p:nvSpPr>
            <p:spPr>
              <a:xfrm>
                <a:off x="11060626" y="6146493"/>
                <a:ext cx="482999" cy="101041"/>
              </a:xfrm>
              <a:custGeom>
                <a:avLst/>
                <a:gdLst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000 w 10000"/>
                  <a:gd name="connsiteY2" fmla="*/ 10000 h 10000"/>
                  <a:gd name="connsiteX3" fmla="*/ 200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000 w 10000"/>
                  <a:gd name="connsiteY2" fmla="*/ 10000 h 10000"/>
                  <a:gd name="connsiteX3" fmla="*/ 122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502 w 10000"/>
                  <a:gd name="connsiteY2" fmla="*/ 10000 h 10000"/>
                  <a:gd name="connsiteX3" fmla="*/ 122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502 w 10000"/>
                  <a:gd name="connsiteY2" fmla="*/ 10000 h 10000"/>
                  <a:gd name="connsiteX3" fmla="*/ 536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9631 w 10000"/>
                  <a:gd name="connsiteY2" fmla="*/ 10000 h 10000"/>
                  <a:gd name="connsiteX3" fmla="*/ 536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9631 w 10000"/>
                  <a:gd name="connsiteY2" fmla="*/ 10000 h 10000"/>
                  <a:gd name="connsiteX3" fmla="*/ 365 w 10000"/>
                  <a:gd name="connsiteY3" fmla="*/ 10000 h 10000"/>
                  <a:gd name="connsiteX4" fmla="*/ 0 w 10000"/>
                  <a:gd name="connsiteY4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0" y="0"/>
                    </a:moveTo>
                    <a:lnTo>
                      <a:pt x="10000" y="0"/>
                    </a:lnTo>
                    <a:lnTo>
                      <a:pt x="9631" y="10000"/>
                    </a:lnTo>
                    <a:lnTo>
                      <a:pt x="365" y="10000"/>
                    </a:lnTo>
                    <a:cubicBezTo>
                      <a:pt x="186" y="6667"/>
                      <a:pt x="179" y="3333"/>
                      <a:pt x="0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/>
              </a:p>
            </p:txBody>
          </p:sp>
        </p:grpSp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C47977A8-0958-5B45-949A-53F2B0EBB41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045920" y="4591394"/>
              <a:ext cx="276606" cy="322707"/>
            </a:xfrm>
            <a:prstGeom prst="rect">
              <a:avLst/>
            </a:prstGeom>
          </p:spPr>
        </p:pic>
      </p:grpSp>
      <p:sp>
        <p:nvSpPr>
          <p:cNvPr id="21" name="Rectangle 20">
            <a:hlinkClick r:id="" action="ppaction://hlinkshowjump?jump=endshow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3C664870-10F1-6B88-1600-9F7EE62D2D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290095" y="4835432"/>
            <a:ext cx="1753177" cy="9606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A153343-8E42-8F81-67C7-7E5133EF80A0}"/>
              </a:ext>
            </a:extLst>
          </p:cNvPr>
          <p:cNvSpPr txBox="1">
            <a:spLocks/>
          </p:cNvSpPr>
          <p:nvPr/>
        </p:nvSpPr>
        <p:spPr>
          <a:xfrm>
            <a:off x="525679" y="2138875"/>
            <a:ext cx="2835992" cy="6066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u="sng" dirty="0">
                <a:solidFill>
                  <a:schemeClr val="accent1"/>
                </a:solidFill>
              </a:rPr>
              <a:t>FAQ: IT Admin Guide</a:t>
            </a:r>
          </a:p>
          <a:p>
            <a:r>
              <a:rPr lang="en-US" sz="1400" dirty="0"/>
              <a:t>Common questions IT Admins have about deploying and managing Minecraft Education.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2D37A023-2B0F-1E49-1CA7-9C129D4F542E}"/>
              </a:ext>
            </a:extLst>
          </p:cNvPr>
          <p:cNvSpPr txBox="1">
            <a:spLocks/>
          </p:cNvSpPr>
          <p:nvPr/>
        </p:nvSpPr>
        <p:spPr>
          <a:xfrm>
            <a:off x="4074138" y="2138875"/>
            <a:ext cx="2556921" cy="6066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u="sng" dirty="0">
                <a:solidFill>
                  <a:schemeClr val="accent1"/>
                </a:solidFill>
              </a:rPr>
              <a:t>Manage Licenses in the Admin Center</a:t>
            </a:r>
          </a:p>
          <a:p>
            <a:r>
              <a:rPr lang="en-US" sz="1400" dirty="0"/>
              <a:t>Step-by-step instructions on assigning and removing licenses from users.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D5158951-EEF5-7FE2-21B0-4C40ECE9CF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974011" y="2171464"/>
            <a:ext cx="168543" cy="188925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50D1C7FD-E9FC-C614-CC1A-73A7003C0E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197047" y="2461815"/>
            <a:ext cx="168543" cy="188925"/>
          </a:xfrm>
          <a:prstGeom prst="rect">
            <a:avLst/>
          </a:prstGeom>
        </p:spPr>
      </p:pic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85BAEF47-20D7-C487-DAB3-DA8C2364C6DA}"/>
              </a:ext>
            </a:extLst>
          </p:cNvPr>
          <p:cNvSpPr txBox="1">
            <a:spLocks/>
          </p:cNvSpPr>
          <p:nvPr/>
        </p:nvSpPr>
        <p:spPr>
          <a:xfrm>
            <a:off x="7881033" y="2138875"/>
            <a:ext cx="3785284" cy="6066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+mj-lt"/>
              </a:rPr>
              <a:t>Support</a:t>
            </a:r>
            <a:br>
              <a:rPr lang="en-US" sz="3200" dirty="0">
                <a:latin typeface="+mj-lt"/>
              </a:rPr>
            </a:br>
            <a:endParaRPr lang="en-US" sz="1000" dirty="0">
              <a:latin typeface="+mj-lt"/>
            </a:endParaRPr>
          </a:p>
          <a:p>
            <a:r>
              <a:rPr lang="en-US" sz="1800" b="1" u="sng" dirty="0">
                <a:solidFill>
                  <a:schemeClr val="accent1"/>
                </a:solidFill>
              </a:rPr>
              <a:t>Submit a support ticket </a:t>
            </a:r>
            <a:endParaRPr lang="en-US" sz="1800" b="1" dirty="0"/>
          </a:p>
          <a:p>
            <a:r>
              <a:rPr lang="en-US" sz="1400" dirty="0"/>
              <a:t>If you have additional support questions or issues, submit a ticket and the Minecraft Education team can help.</a:t>
            </a:r>
            <a:endParaRPr lang="en-US" sz="1800" dirty="0"/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800C443E-401A-F641-596A-571A22097A86}"/>
              </a:ext>
            </a:extLst>
          </p:cNvPr>
          <p:cNvSpPr txBox="1">
            <a:spLocks/>
          </p:cNvSpPr>
          <p:nvPr/>
        </p:nvSpPr>
        <p:spPr>
          <a:xfrm>
            <a:off x="7881033" y="5078811"/>
            <a:ext cx="1921727" cy="45272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b="1" dirty="0"/>
              <a:t>Tip: </a:t>
            </a:r>
            <a:r>
              <a:rPr lang="en-US" sz="1050" dirty="0"/>
              <a:t>If you want to review the previous sections again, use the navigation links below.</a:t>
            </a:r>
          </a:p>
        </p:txBody>
      </p:sp>
      <p:sp>
        <p:nvSpPr>
          <p:cNvPr id="31" name="Rectangle 30">
            <a:hlinkClick r:id="rId10" action="ppaction://hlinksldjump"/>
            <a:extLst>
              <a:ext uri="{FF2B5EF4-FFF2-40B4-BE49-F238E27FC236}">
                <a16:creationId xmlns:a16="http://schemas.microsoft.com/office/drawing/2014/main" id="{1E8EA85B-FD6D-FA81-6701-864A81E55C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430372" y="6083531"/>
            <a:ext cx="2359862" cy="727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hlinkClick r:id="rId3" action="ppaction://hlinksldjump"/>
            <a:extLst>
              <a:ext uri="{FF2B5EF4-FFF2-40B4-BE49-F238E27FC236}">
                <a16:creationId xmlns:a16="http://schemas.microsoft.com/office/drawing/2014/main" id="{F5A30A8F-8DD8-2EAA-2413-981A1AF29B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001564" y="6083531"/>
            <a:ext cx="2359862" cy="727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Graphic 35">
            <a:extLst>
              <a:ext uri="{FF2B5EF4-FFF2-40B4-BE49-F238E27FC236}">
                <a16:creationId xmlns:a16="http://schemas.microsoft.com/office/drawing/2014/main" id="{21B5F9F0-3263-75D9-36F2-EBDEF1661A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660043" y="2900882"/>
            <a:ext cx="168543" cy="188925"/>
          </a:xfrm>
          <a:prstGeom prst="rect">
            <a:avLst/>
          </a:prstGeom>
        </p:spPr>
      </p:pic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7F8D8B14-6DEC-53C7-484F-41971A3655EB}"/>
              </a:ext>
            </a:extLst>
          </p:cNvPr>
          <p:cNvSpPr txBox="1">
            <a:spLocks/>
          </p:cNvSpPr>
          <p:nvPr/>
        </p:nvSpPr>
        <p:spPr>
          <a:xfrm>
            <a:off x="525679" y="3809089"/>
            <a:ext cx="2835992" cy="6066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u="sng" dirty="0">
                <a:solidFill>
                  <a:schemeClr val="accent1"/>
                </a:solidFill>
              </a:rPr>
              <a:t>Sign into Minecraft Education with Google account credentials</a:t>
            </a:r>
          </a:p>
          <a:p>
            <a:r>
              <a:rPr lang="en-US" sz="1400" dirty="0"/>
              <a:t>Useful for Chromebook installations.</a:t>
            </a:r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812797FD-8085-3AC4-324C-B1D2A0BE6650}"/>
              </a:ext>
            </a:extLst>
          </p:cNvPr>
          <p:cNvSpPr txBox="1">
            <a:spLocks/>
          </p:cNvSpPr>
          <p:nvPr/>
        </p:nvSpPr>
        <p:spPr>
          <a:xfrm>
            <a:off x="4074138" y="3809089"/>
            <a:ext cx="2556921" cy="6066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u="sng" dirty="0">
                <a:solidFill>
                  <a:schemeClr val="accent1"/>
                </a:solidFill>
              </a:rPr>
              <a:t>Multiplayer Esports &amp; Event Technical Considerations</a:t>
            </a:r>
          </a:p>
          <a:p>
            <a:r>
              <a:rPr lang="en-US" sz="1400" dirty="0"/>
              <a:t>Technical considerations to review before starting an esports multiplayer event.</a:t>
            </a:r>
          </a:p>
        </p:txBody>
      </p:sp>
      <p:pic>
        <p:nvPicPr>
          <p:cNvPr id="39" name="Graphic 38">
            <a:extLst>
              <a:ext uri="{FF2B5EF4-FFF2-40B4-BE49-F238E27FC236}">
                <a16:creationId xmlns:a16="http://schemas.microsoft.com/office/drawing/2014/main" id="{5630D0F5-5BE9-3EB6-EDAD-B1C1F8F1D8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924851" y="4398462"/>
            <a:ext cx="168543" cy="188925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400CA269-F2E6-7ADA-CBCC-1F545DF155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902077" y="4398462"/>
            <a:ext cx="168543" cy="188925"/>
          </a:xfrm>
          <a:prstGeom prst="rect">
            <a:avLst/>
          </a:prstGeom>
        </p:spPr>
      </p:pic>
      <p:sp>
        <p:nvSpPr>
          <p:cNvPr id="41" name="Rectangle 40">
            <a:hlinkClick r:id="rId11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47846AA6-7F38-259A-66E7-8FDE781735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97569" y="2055340"/>
            <a:ext cx="3051577" cy="15821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hlinkClick r:id="rId12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1F3F81DC-1724-AAE6-2C0A-EC168D2D5D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858547" y="2055340"/>
            <a:ext cx="3051577" cy="15821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hlinkClick r:id="rId13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3DE2F8FC-114E-AFF3-38D8-C57E235AD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97569" y="3676357"/>
            <a:ext cx="3051577" cy="20154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hlinkClick r:id="rId14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E7192F1C-2D24-9E63-89B7-3BC26672CA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858547" y="3676357"/>
            <a:ext cx="3051577" cy="20154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hlinkClick r:id="rId15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16273115-45A5-CDF0-8618-EF3B1CC47A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601970" y="2724958"/>
            <a:ext cx="4380343" cy="13411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6598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slow" advClick="0">
        <p159:morph option="byObjec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03264 L 5E-6 1.48148E-6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0.03264 L -1.25E-6 -4.07407E-6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animMotion origin="layout" path="M -2.29167E-6 0.03264 L -2.29167E-6 3.7037E-6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5E-6 0.03264 L 5E-6 1.48148E-6 " pathEditMode="relative" rAng="0" ptsTypes="AA">
                                      <p:cBhvr>
                                        <p:cTn id="2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4" presetClass="path" presetSubtype="0" accel="50000" decel="5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375E-6 0.03263 L -4.375E-6 4.81481E-6 " pathEditMode="relative" rAng="0" ptsTypes="AA">
                                      <p:cBhvr>
                                        <p:cTn id="2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 nodePh="1">
                                  <p:stCondLst>
                                    <p:cond delay="15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grpId="1" nodeType="withEffect" nodePh="1">
                                  <p:stCondLst>
                                    <p:cond delay="15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animMotion origin="layout" path="M 3.33333E-6 0.03264 L 3.33333E-6 3.7037E-6 " pathEditMode="relative" rAng="0" ptsTypes="AA">
                                      <p:cBhvr>
                                        <p:cTn id="34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4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5E-6 0.03264 L 5E-6 1.48148E-6 " pathEditMode="relative" rAng="0" ptsTypes="AA">
                                      <p:cBhvr>
                                        <p:cTn id="39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4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4.79167E-6 0.03264 L -4.79167E-6 -2.59259E-6 " pathEditMode="relative" rAng="0" ptsTypes="AA">
                                      <p:cBhvr>
                                        <p:cTn id="4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4" presetClass="path" presetSubtype="0" accel="50000" decel="50000" fill="hold" grpId="1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48"/>
                                    </p:cond>
                                  </p:endCondLst>
                                  <p:childTnLst>
                                    <p:animMotion origin="layout" path="M -2.29167E-6 0.03264 L -2.29167E-6 -3.7037E-7 " pathEditMode="relative" rAng="0" ptsTypes="AA">
                                      <p:cBhvr>
                                        <p:cTn id="49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5E-6 0.03264 L 5E-6 1.48148E-6 " pathEditMode="relative" rAng="0" ptsTypes="AA">
                                      <p:cBhvr>
                                        <p:cTn id="5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4" presetClass="path" presetSubtype="0" accel="50000" decel="5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4.375E-6 0.03264 L 4.375E-6 -2.59259E-6 " pathEditMode="relative" rAng="0" ptsTypes="AA">
                                      <p:cBhvr>
                                        <p:cTn id="59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 nodePh="1">
                                  <p:stCondLst>
                                    <p:cond delay="450"/>
                                  </p:stCondLst>
                                  <p:endCondLst>
                                    <p:cond evt="begin" delay="0">
                                      <p:tn val="6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4" presetClass="path" presetSubtype="0" accel="50000" decel="50000" fill="hold" grpId="1" nodeType="withEffect" nodePh="1">
                                  <p:stCondLst>
                                    <p:cond delay="450"/>
                                  </p:stCondLst>
                                  <p:endCondLst>
                                    <p:cond evt="begin" delay="0">
                                      <p:tn val="63"/>
                                    </p:cond>
                                  </p:endCondLst>
                                  <p:childTnLst>
                                    <p:animMotion origin="layout" path="M 3.33333E-6 0.03264 L 3.33333E-6 -3.7037E-7 " pathEditMode="relative" rAng="0" ptsTypes="AA">
                                      <p:cBhvr>
                                        <p:cTn id="64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4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5E-6 0.03264 L -2.5E-6 -3.7037E-6 " pathEditMode="relative" rAng="0" ptsTypes="AA">
                                      <p:cBhvr>
                                        <p:cTn id="6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4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11022E-16 0.03264 L 1.11022E-16 -4.07407E-6 " pathEditMode="relative" rAng="0" ptsTypes="AA">
                                      <p:cBhvr>
                                        <p:cTn id="7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 nodePh="1">
                                  <p:stCondLst>
                                    <p:cond delay="600"/>
                                  </p:stCondLst>
                                  <p:endCondLst>
                                    <p:cond evt="begin" delay="0">
                                      <p:tn val="7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4" presetClass="path" presetSubtype="0" accel="50000" decel="50000" fill="hold" grpId="1" nodeType="withEffect" nodePh="1">
                                  <p:stCondLst>
                                    <p:cond delay="600"/>
                                  </p:stCondLst>
                                  <p:endCondLst>
                                    <p:cond evt="begin" delay="0">
                                      <p:tn val="78"/>
                                    </p:cond>
                                  </p:endCondLst>
                                  <p:childTnLst>
                                    <p:animMotion origin="layout" path="M 5E-6 0.03264 L 5E-6 1.11111E-6 " pathEditMode="relative" rAng="0" ptsTypes="AA">
                                      <p:cBhvr>
                                        <p:cTn id="79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4" presetClass="path" presetSubtype="0" accel="5000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08333E-7 0.03264 L -2.08333E-7 3.7037E-7 " pathEditMode="relative" rAng="0" ptsTypes="AA">
                                      <p:cBhvr>
                                        <p:cTn id="8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64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25E-6 0.03264 L -1.25E-6 -3.33333E-6 " pathEditMode="relative" rAng="0" ptsTypes="AA">
                                      <p:cBhvr>
                                        <p:cTn id="8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9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64" presetClass="path" presetSubtype="0" accel="50000" decel="50000" fill="hold" grpId="1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93"/>
                                    </p:cond>
                                  </p:endCondLst>
                                  <p:childTnLst>
                                    <p:animMotion origin="layout" path="M 4.58333E-6 0.03264 L 4.58333E-6 0 " pathEditMode="relative" rAng="0" ptsTypes="AA">
                                      <p:cBhvr>
                                        <p:cTn id="9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8" grpId="0"/>
      <p:bldP spid="8" grpId="1"/>
      <p:bldP spid="11" grpId="0"/>
      <p:bldP spid="11" grpId="1"/>
      <p:bldP spid="24" grpId="0"/>
      <p:bldP spid="24" grpId="1"/>
      <p:bldP spid="28" grpId="0"/>
      <p:bldP spid="28" grpId="1"/>
      <p:bldP spid="37" grpId="0"/>
      <p:bldP spid="37" grpId="1"/>
      <p:bldP spid="38" grpId="0"/>
      <p:bldP spid="38" grpId="1"/>
      <p:bldP spid="41" grpId="0"/>
      <p:bldP spid="41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EC1D498-C9BB-2A56-B25A-688D622C7A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9484" y="365126"/>
            <a:ext cx="5152516" cy="515251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5C71DE4-1D65-3AF3-A665-AEC5066A81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WELCOME!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B04822-3A97-4870-F61F-D02A77ACEC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15440"/>
            <a:ext cx="6039678" cy="2509299"/>
          </a:xfrm>
        </p:spPr>
        <p:txBody>
          <a:bodyPr/>
          <a:lstStyle/>
          <a:p>
            <a:r>
              <a:rPr lang="en-US" sz="1800" dirty="0"/>
              <a:t>This Minecraft Education Licensing &amp; Deployment Guide will provide step-by-step guidance on how to access and manage licenses. See how IT leaders, educators and students can start leveraging Minecraft Education as a powerful teaching and learning tool in the classroom. </a:t>
            </a:r>
          </a:p>
          <a:p>
            <a:r>
              <a:rPr lang="en-US" sz="1800" dirty="0"/>
              <a:t>Follow the navigation path below to learn what licenses are available to you, how to download and sign-in, and resources for getting started with training and support.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EEB907-6A80-B0F9-DC8A-2EAEEB35EF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176132" y="6258560"/>
            <a:ext cx="2326640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20" name="Group 19" descr="Next: Download Minecraft Education">
            <a:extLst>
              <a:ext uri="{FF2B5EF4-FFF2-40B4-BE49-F238E27FC236}">
                <a16:creationId xmlns:a16="http://schemas.microsoft.com/office/drawing/2014/main" id="{3F4B17D2-74C1-2237-F0DB-A2B852D79FFE}"/>
              </a:ext>
            </a:extLst>
          </p:cNvPr>
          <p:cNvGrpSpPr/>
          <p:nvPr/>
        </p:nvGrpSpPr>
        <p:grpSpPr>
          <a:xfrm>
            <a:off x="838200" y="4472809"/>
            <a:ext cx="4785852" cy="796562"/>
            <a:chOff x="838200" y="4413817"/>
            <a:chExt cx="4785852" cy="796562"/>
          </a:xfrm>
        </p:grpSpPr>
        <p:grpSp>
          <p:nvGrpSpPr>
            <p:cNvPr id="16" name="Group 15" descr="Start">
              <a:extLst>
                <a:ext uri="{FF2B5EF4-FFF2-40B4-BE49-F238E27FC236}">
                  <a16:creationId xmlns:a16="http://schemas.microsoft.com/office/drawing/2014/main" id="{8ABCCCC3-7AF5-26E3-75C2-B40895732DCD}"/>
                </a:ext>
              </a:extLst>
            </p:cNvPr>
            <p:cNvGrpSpPr/>
            <p:nvPr/>
          </p:nvGrpSpPr>
          <p:grpSpPr>
            <a:xfrm>
              <a:off x="838200" y="4413817"/>
              <a:ext cx="4785852" cy="796562"/>
              <a:chOff x="9927864" y="5589220"/>
              <a:chExt cx="1615761" cy="658315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087D715B-F10F-9D64-9AE1-C9FB913C2D0C}"/>
                  </a:ext>
                </a:extLst>
              </p:cNvPr>
              <p:cNvSpPr/>
              <p:nvPr/>
            </p:nvSpPr>
            <p:spPr>
              <a:xfrm>
                <a:off x="9927864" y="5589220"/>
                <a:ext cx="1615759" cy="560215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74320" rtlCol="0" anchor="ctr"/>
              <a:lstStyle/>
              <a:p>
                <a:r>
                  <a:rPr lang="en-US" sz="1600" b="1" dirty="0">
                    <a:solidFill>
                      <a:schemeClr val="accent5"/>
                    </a:solidFill>
                  </a:rPr>
                  <a:t>Next: Download Minecraft Education</a:t>
                </a:r>
              </a:p>
            </p:txBody>
          </p:sp>
          <p:sp>
            <p:nvSpPr>
              <p:cNvPr id="18" name="Flowchart: Manual Operation 24">
                <a:extLst>
                  <a:ext uri="{FF2B5EF4-FFF2-40B4-BE49-F238E27FC236}">
                    <a16:creationId xmlns:a16="http://schemas.microsoft.com/office/drawing/2014/main" id="{5B9B5CFF-7113-F4B6-C767-9AD8F2D4CD2C}"/>
                  </a:ext>
                </a:extLst>
              </p:cNvPr>
              <p:cNvSpPr/>
              <p:nvPr/>
            </p:nvSpPr>
            <p:spPr>
              <a:xfrm>
                <a:off x="9927866" y="6146494"/>
                <a:ext cx="1615759" cy="101041"/>
              </a:xfrm>
              <a:custGeom>
                <a:avLst/>
                <a:gdLst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000 w 10000"/>
                  <a:gd name="connsiteY2" fmla="*/ 10000 h 10000"/>
                  <a:gd name="connsiteX3" fmla="*/ 200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000 w 10000"/>
                  <a:gd name="connsiteY2" fmla="*/ 10000 h 10000"/>
                  <a:gd name="connsiteX3" fmla="*/ 122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502 w 10000"/>
                  <a:gd name="connsiteY2" fmla="*/ 10000 h 10000"/>
                  <a:gd name="connsiteX3" fmla="*/ 122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502 w 10000"/>
                  <a:gd name="connsiteY2" fmla="*/ 10000 h 10000"/>
                  <a:gd name="connsiteX3" fmla="*/ 536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9631 w 10000"/>
                  <a:gd name="connsiteY2" fmla="*/ 10000 h 10000"/>
                  <a:gd name="connsiteX3" fmla="*/ 536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9631 w 10000"/>
                  <a:gd name="connsiteY2" fmla="*/ 10000 h 10000"/>
                  <a:gd name="connsiteX3" fmla="*/ 365 w 10000"/>
                  <a:gd name="connsiteY3" fmla="*/ 10000 h 10000"/>
                  <a:gd name="connsiteX4" fmla="*/ 0 w 10000"/>
                  <a:gd name="connsiteY4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0" y="0"/>
                    </a:moveTo>
                    <a:lnTo>
                      <a:pt x="10000" y="0"/>
                    </a:lnTo>
                    <a:lnTo>
                      <a:pt x="9631" y="10000"/>
                    </a:lnTo>
                    <a:lnTo>
                      <a:pt x="365" y="10000"/>
                    </a:lnTo>
                    <a:cubicBezTo>
                      <a:pt x="186" y="6667"/>
                      <a:pt x="179" y="3333"/>
                      <a:pt x="0" y="0"/>
                    </a:cubicBezTo>
                    <a:close/>
                  </a:path>
                </a:pathLst>
              </a:custGeom>
              <a:solidFill>
                <a:srgbClr val="0855DB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/>
              </a:p>
            </p:txBody>
          </p:sp>
        </p:grpSp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D17C86FB-4F3C-4C78-8814-FE19BE25E7D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045920" y="4591394"/>
              <a:ext cx="276606" cy="322707"/>
            </a:xfrm>
            <a:prstGeom prst="rect">
              <a:avLst/>
            </a:prstGeom>
          </p:spPr>
        </p:pic>
      </p:grpSp>
      <p:sp>
        <p:nvSpPr>
          <p:cNvPr id="10" name="Rectangle 9">
            <a:hlinkClick r:id="" action="ppaction://hlinkshowjump?jump=nextslide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F892B9C2-F868-7522-9F21-9EBFB733F0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94360" y="4253266"/>
            <a:ext cx="5255833" cy="12388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000129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med" advClick="0">
        <p159:morph option="byObject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08333E-7 0.03264 L 2.08333E-7 1.85185E-6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95833E-6 0.03263 L -3.95833E-6 4.81481E-6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grpId="1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animMotion origin="layout" path="M -2.70833E-6 0.03264 L -2.70833E-6 3.33333E-6 " pathEditMode="relative" rAng="0" ptsTypes="AA">
                                      <p:cBhvr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51AD47-20D8-0FF4-275B-170247CA5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61236"/>
          </a:xfrm>
        </p:spPr>
        <p:txBody>
          <a:bodyPr/>
          <a:lstStyle/>
          <a:p>
            <a:pPr algn="l"/>
            <a:r>
              <a:rPr lang="en-US" dirty="0"/>
              <a:t>DOWNLOAD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2CD8D6-9DD1-6E78-026E-D1121B8CF0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31690" y="1508396"/>
            <a:ext cx="8522110" cy="1374206"/>
          </a:xfrm>
        </p:spPr>
        <p:txBody>
          <a:bodyPr/>
          <a:lstStyle/>
          <a:p>
            <a:r>
              <a:rPr lang="en-US" sz="2200" b="1" dirty="0"/>
              <a:t>Minecraft Education is available on these device platforms. </a:t>
            </a:r>
          </a:p>
          <a:p>
            <a:r>
              <a:rPr lang="en-US" sz="2200" dirty="0"/>
              <a:t>Search “Minecraft Education” in your device's app store </a:t>
            </a:r>
            <a:br>
              <a:rPr lang="en-US" sz="2200" dirty="0"/>
            </a:br>
            <a:r>
              <a:rPr lang="en-US" sz="2200" dirty="0"/>
              <a:t>or click your device below to download: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A23998-175F-24E9-88BD-7B071D00A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94975" y="6258560"/>
            <a:ext cx="2326640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57" name="Group 56" descr="Mac">
            <a:extLst>
              <a:ext uri="{FF2B5EF4-FFF2-40B4-BE49-F238E27FC236}">
                <a16:creationId xmlns:a16="http://schemas.microsoft.com/office/drawing/2014/main" id="{326B8839-4E19-E58A-5DCE-678F9A3B2189}"/>
              </a:ext>
            </a:extLst>
          </p:cNvPr>
          <p:cNvGrpSpPr/>
          <p:nvPr/>
        </p:nvGrpSpPr>
        <p:grpSpPr>
          <a:xfrm>
            <a:off x="10064286" y="3122210"/>
            <a:ext cx="1604058" cy="1225024"/>
            <a:chOff x="8056000" y="3988233"/>
            <a:chExt cx="1604058" cy="1225024"/>
          </a:xfrm>
        </p:grpSpPr>
        <p:sp>
          <p:nvSpPr>
            <p:cNvPr id="11" name="Content Placeholder 2">
              <a:extLst>
                <a:ext uri="{FF2B5EF4-FFF2-40B4-BE49-F238E27FC236}">
                  <a16:creationId xmlns:a16="http://schemas.microsoft.com/office/drawing/2014/main" id="{47AF59EF-3C89-45AD-AD30-84E062A1123B}"/>
                </a:ext>
              </a:extLst>
            </p:cNvPr>
            <p:cNvSpPr txBox="1">
              <a:spLocks/>
            </p:cNvSpPr>
            <p:nvPr/>
          </p:nvSpPr>
          <p:spPr>
            <a:xfrm>
              <a:off x="8056000" y="4844924"/>
              <a:ext cx="1604058" cy="368333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b="1" dirty="0"/>
                <a:t>Mac</a:t>
              </a:r>
            </a:p>
          </p:txBody>
        </p:sp>
        <p:pic>
          <p:nvPicPr>
            <p:cNvPr id="30" name="Picture 29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BBD9DE00-79F6-EE0C-1BCD-E4EDA3F41B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18530" y="3988233"/>
              <a:ext cx="478999" cy="588030"/>
            </a:xfrm>
            <a:prstGeom prst="rect">
              <a:avLst/>
            </a:prstGeom>
          </p:spPr>
        </p:pic>
      </p:grpSp>
      <p:grpSp>
        <p:nvGrpSpPr>
          <p:cNvPr id="56" name="Group 55" descr="iPad/iPhone">
            <a:extLst>
              <a:ext uri="{FF2B5EF4-FFF2-40B4-BE49-F238E27FC236}">
                <a16:creationId xmlns:a16="http://schemas.microsoft.com/office/drawing/2014/main" id="{D03D1DE4-6D5D-E15A-5347-324BC9C037C1}"/>
              </a:ext>
            </a:extLst>
          </p:cNvPr>
          <p:cNvGrpSpPr/>
          <p:nvPr/>
        </p:nvGrpSpPr>
        <p:grpSpPr>
          <a:xfrm>
            <a:off x="7696972" y="3122210"/>
            <a:ext cx="1604058" cy="1520831"/>
            <a:chOff x="5668439" y="3988233"/>
            <a:chExt cx="1604058" cy="1520831"/>
          </a:xfrm>
        </p:grpSpPr>
        <p:sp>
          <p:nvSpPr>
            <p:cNvPr id="12" name="Content Placeholder 2">
              <a:extLst>
                <a:ext uri="{FF2B5EF4-FFF2-40B4-BE49-F238E27FC236}">
                  <a16:creationId xmlns:a16="http://schemas.microsoft.com/office/drawing/2014/main" id="{FE525764-D2EC-5D25-EC75-DDA87E20D78D}"/>
                </a:ext>
              </a:extLst>
            </p:cNvPr>
            <p:cNvSpPr txBox="1">
              <a:spLocks/>
            </p:cNvSpPr>
            <p:nvPr/>
          </p:nvSpPr>
          <p:spPr>
            <a:xfrm>
              <a:off x="5668439" y="4844924"/>
              <a:ext cx="1604058" cy="664140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b="1" dirty="0"/>
                <a:t>iPad/</a:t>
              </a:r>
              <a:br>
                <a:rPr lang="en-US" sz="2000" b="1" dirty="0"/>
              </a:br>
              <a:r>
                <a:rPr lang="en-US" sz="2000" b="1" dirty="0"/>
                <a:t>iPhone</a:t>
              </a:r>
            </a:p>
          </p:txBody>
        </p:sp>
        <p:pic>
          <p:nvPicPr>
            <p:cNvPr id="31" name="Picture 30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52AE69D6-9BA5-49A4-13C1-241C5D3D4D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30969" y="3988233"/>
              <a:ext cx="478999" cy="588030"/>
            </a:xfrm>
            <a:prstGeom prst="rect">
              <a:avLst/>
            </a:prstGeom>
          </p:spPr>
        </p:pic>
      </p:grpSp>
      <p:grpSp>
        <p:nvGrpSpPr>
          <p:cNvPr id="54" name="Group 53" descr="Chromebook/Android">
            <a:extLst>
              <a:ext uri="{FF2B5EF4-FFF2-40B4-BE49-F238E27FC236}">
                <a16:creationId xmlns:a16="http://schemas.microsoft.com/office/drawing/2014/main" id="{9D83F518-874B-7B44-930F-64DC770D5820}"/>
              </a:ext>
            </a:extLst>
          </p:cNvPr>
          <p:cNvGrpSpPr/>
          <p:nvPr/>
        </p:nvGrpSpPr>
        <p:grpSpPr>
          <a:xfrm>
            <a:off x="4997473" y="3173238"/>
            <a:ext cx="1936242" cy="1469803"/>
            <a:chOff x="3247052" y="4039261"/>
            <a:chExt cx="1936242" cy="1469803"/>
          </a:xfrm>
        </p:grpSpPr>
        <p:sp>
          <p:nvSpPr>
            <p:cNvPr id="13" name="Content Placeholder 2">
              <a:extLst>
                <a:ext uri="{FF2B5EF4-FFF2-40B4-BE49-F238E27FC236}">
                  <a16:creationId xmlns:a16="http://schemas.microsoft.com/office/drawing/2014/main" id="{FA45E6D1-B6B3-3FC9-60CA-CA5A7D13E153}"/>
                </a:ext>
              </a:extLst>
            </p:cNvPr>
            <p:cNvSpPr txBox="1">
              <a:spLocks/>
            </p:cNvSpPr>
            <p:nvPr/>
          </p:nvSpPr>
          <p:spPr>
            <a:xfrm>
              <a:off x="3247052" y="4844924"/>
              <a:ext cx="1936242" cy="664140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b="1" dirty="0"/>
                <a:t>Chromebook/</a:t>
              </a:r>
              <a:br>
                <a:rPr lang="en-US" sz="2000" b="1" dirty="0"/>
              </a:br>
              <a:r>
                <a:rPr lang="en-US" sz="2000" b="1" dirty="0"/>
                <a:t>Android</a:t>
              </a:r>
            </a:p>
          </p:txBody>
        </p:sp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9157BA02-E3F6-3417-5A07-DAB65C752A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t="49015"/>
            <a:stretch/>
          </p:blipFill>
          <p:spPr>
            <a:xfrm>
              <a:off x="3437456" y="4039261"/>
              <a:ext cx="1555435" cy="485975"/>
            </a:xfrm>
            <a:prstGeom prst="rect">
              <a:avLst/>
            </a:prstGeom>
          </p:spPr>
        </p:pic>
      </p:grpSp>
      <p:grpSp>
        <p:nvGrpSpPr>
          <p:cNvPr id="52" name="Group 51" descr="Windows">
            <a:extLst>
              <a:ext uri="{FF2B5EF4-FFF2-40B4-BE49-F238E27FC236}">
                <a16:creationId xmlns:a16="http://schemas.microsoft.com/office/drawing/2014/main" id="{39347175-0711-9D42-8538-1A4162D5DE73}"/>
              </a:ext>
            </a:extLst>
          </p:cNvPr>
          <p:cNvGrpSpPr/>
          <p:nvPr/>
        </p:nvGrpSpPr>
        <p:grpSpPr>
          <a:xfrm>
            <a:off x="2630158" y="3122210"/>
            <a:ext cx="1604058" cy="1225024"/>
            <a:chOff x="1016468" y="3988233"/>
            <a:chExt cx="1604058" cy="1225024"/>
          </a:xfrm>
        </p:grpSpPr>
        <p:sp>
          <p:nvSpPr>
            <p:cNvPr id="10" name="Content Placeholder 2">
              <a:extLst>
                <a:ext uri="{FF2B5EF4-FFF2-40B4-BE49-F238E27FC236}">
                  <a16:creationId xmlns:a16="http://schemas.microsoft.com/office/drawing/2014/main" id="{45508EB6-2A2C-1732-08EE-F85B4796248A}"/>
                </a:ext>
              </a:extLst>
            </p:cNvPr>
            <p:cNvSpPr txBox="1">
              <a:spLocks/>
            </p:cNvSpPr>
            <p:nvPr/>
          </p:nvSpPr>
          <p:spPr>
            <a:xfrm>
              <a:off x="1016468" y="4844924"/>
              <a:ext cx="1604058" cy="368333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b="1" dirty="0"/>
                <a:t>Windows</a:t>
              </a:r>
            </a:p>
          </p:txBody>
        </p:sp>
        <p:pic>
          <p:nvPicPr>
            <p:cNvPr id="41" name="Graphic 40">
              <a:extLst>
                <a:ext uri="{FF2B5EF4-FFF2-40B4-BE49-F238E27FC236}">
                  <a16:creationId xmlns:a16="http://schemas.microsoft.com/office/drawing/2014/main" id="{6A255541-E1BE-9AA7-277C-AD963C50E26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524481" y="3988233"/>
              <a:ext cx="588030" cy="588030"/>
            </a:xfrm>
            <a:prstGeom prst="rect">
              <a:avLst/>
            </a:prstGeom>
          </p:spPr>
        </p:pic>
      </p:grpSp>
      <p:sp>
        <p:nvSpPr>
          <p:cNvPr id="43" name="Rectangle 42">
            <a:hlinkClick r:id="rId8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506CFFBB-808D-A362-A02F-E4F4382DE0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461793" y="2858121"/>
            <a:ext cx="1997597" cy="19955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>
            <a:hlinkClick r:id="rId9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5330227B-A840-B3C1-87E1-F054BEA83D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844962" y="2858121"/>
            <a:ext cx="1997597" cy="19955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ectangle 44">
            <a:hlinkClick r:id="rId10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25802AF7-C8C6-01BA-03FB-72D585300D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487216" y="2858121"/>
            <a:ext cx="1997597" cy="19955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>
            <a:hlinkClick r:id="rId11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D37B2668-7210-9DC4-C559-9176B4344B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98838" y="2858121"/>
            <a:ext cx="2499575" cy="19955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 descr="Minecraft Education app icon">
            <a:extLst>
              <a:ext uri="{FF2B5EF4-FFF2-40B4-BE49-F238E27FC236}">
                <a16:creationId xmlns:a16="http://schemas.microsoft.com/office/drawing/2014/main" id="{E26B769E-8BBE-F8C7-A918-221A6C09151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156" y="1457369"/>
            <a:ext cx="1356819" cy="1356819"/>
          </a:xfrm>
          <a:prstGeom prst="round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5" name="Group 4" descr="Next: Licensing">
            <a:extLst>
              <a:ext uri="{FF2B5EF4-FFF2-40B4-BE49-F238E27FC236}">
                <a16:creationId xmlns:a16="http://schemas.microsoft.com/office/drawing/2014/main" id="{D14FC6DB-9044-6C60-CA67-30227254FD8B}"/>
              </a:ext>
            </a:extLst>
          </p:cNvPr>
          <p:cNvGrpSpPr/>
          <p:nvPr/>
        </p:nvGrpSpPr>
        <p:grpSpPr>
          <a:xfrm>
            <a:off x="9122277" y="5114263"/>
            <a:ext cx="2684780" cy="796562"/>
            <a:chOff x="2939268" y="4413817"/>
            <a:chExt cx="2684780" cy="796562"/>
          </a:xfrm>
        </p:grpSpPr>
        <p:grpSp>
          <p:nvGrpSpPr>
            <p:cNvPr id="7" name="Group 6" descr="Start">
              <a:extLst>
                <a:ext uri="{FF2B5EF4-FFF2-40B4-BE49-F238E27FC236}">
                  <a16:creationId xmlns:a16="http://schemas.microsoft.com/office/drawing/2014/main" id="{509C50FC-0820-BB6D-CBBD-1690C7919C23}"/>
                </a:ext>
              </a:extLst>
            </p:cNvPr>
            <p:cNvGrpSpPr/>
            <p:nvPr/>
          </p:nvGrpSpPr>
          <p:grpSpPr>
            <a:xfrm>
              <a:off x="2939268" y="4413817"/>
              <a:ext cx="2684780" cy="796562"/>
              <a:chOff x="10637211" y="5589220"/>
              <a:chExt cx="906414" cy="658315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8EF8150-104F-47B5-C165-3E7B47A9706E}"/>
                  </a:ext>
                </a:extLst>
              </p:cNvPr>
              <p:cNvSpPr/>
              <p:nvPr/>
            </p:nvSpPr>
            <p:spPr>
              <a:xfrm>
                <a:off x="10637211" y="5589220"/>
                <a:ext cx="906412" cy="560215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74320" rtlCol="0" anchor="ctr"/>
              <a:lstStyle/>
              <a:p>
                <a:r>
                  <a:rPr lang="en-US" sz="1600" b="1" dirty="0">
                    <a:solidFill>
                      <a:schemeClr val="accent5"/>
                    </a:solidFill>
                  </a:rPr>
                  <a:t>Next: Licensing</a:t>
                </a:r>
              </a:p>
            </p:txBody>
          </p:sp>
          <p:sp>
            <p:nvSpPr>
              <p:cNvPr id="14" name="Flowchart: Manual Operation 24">
                <a:extLst>
                  <a:ext uri="{FF2B5EF4-FFF2-40B4-BE49-F238E27FC236}">
                    <a16:creationId xmlns:a16="http://schemas.microsoft.com/office/drawing/2014/main" id="{D3B032E3-5C37-F96B-2D2F-347AC372130D}"/>
                  </a:ext>
                </a:extLst>
              </p:cNvPr>
              <p:cNvSpPr/>
              <p:nvPr/>
            </p:nvSpPr>
            <p:spPr>
              <a:xfrm>
                <a:off x="10637213" y="6146494"/>
                <a:ext cx="906412" cy="101041"/>
              </a:xfrm>
              <a:custGeom>
                <a:avLst/>
                <a:gdLst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000 w 10000"/>
                  <a:gd name="connsiteY2" fmla="*/ 10000 h 10000"/>
                  <a:gd name="connsiteX3" fmla="*/ 200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000 w 10000"/>
                  <a:gd name="connsiteY2" fmla="*/ 10000 h 10000"/>
                  <a:gd name="connsiteX3" fmla="*/ 122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502 w 10000"/>
                  <a:gd name="connsiteY2" fmla="*/ 10000 h 10000"/>
                  <a:gd name="connsiteX3" fmla="*/ 122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502 w 10000"/>
                  <a:gd name="connsiteY2" fmla="*/ 10000 h 10000"/>
                  <a:gd name="connsiteX3" fmla="*/ 536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9631 w 10000"/>
                  <a:gd name="connsiteY2" fmla="*/ 10000 h 10000"/>
                  <a:gd name="connsiteX3" fmla="*/ 536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9631 w 10000"/>
                  <a:gd name="connsiteY2" fmla="*/ 10000 h 10000"/>
                  <a:gd name="connsiteX3" fmla="*/ 365 w 10000"/>
                  <a:gd name="connsiteY3" fmla="*/ 10000 h 10000"/>
                  <a:gd name="connsiteX4" fmla="*/ 0 w 10000"/>
                  <a:gd name="connsiteY4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0" y="0"/>
                    </a:moveTo>
                    <a:lnTo>
                      <a:pt x="10000" y="0"/>
                    </a:lnTo>
                    <a:lnTo>
                      <a:pt x="9631" y="10000"/>
                    </a:lnTo>
                    <a:lnTo>
                      <a:pt x="365" y="10000"/>
                    </a:lnTo>
                    <a:cubicBezTo>
                      <a:pt x="186" y="6667"/>
                      <a:pt x="179" y="3333"/>
                      <a:pt x="0" y="0"/>
                    </a:cubicBezTo>
                    <a:close/>
                  </a:path>
                </a:pathLst>
              </a:custGeom>
              <a:solidFill>
                <a:srgbClr val="0855DB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/>
              </a:p>
            </p:txBody>
          </p:sp>
        </p:grp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9BE26C57-6326-EF2E-8B2F-4846C98F80A6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5045920" y="4591394"/>
              <a:ext cx="276606" cy="322707"/>
            </a:xfrm>
            <a:prstGeom prst="rect">
              <a:avLst/>
            </a:prstGeom>
          </p:spPr>
        </p:pic>
      </p:grpSp>
      <p:sp>
        <p:nvSpPr>
          <p:cNvPr id="15" name="Rectangle 14">
            <a:hlinkClick r:id="" action="ppaction://hlinkshowjump?jump=nextslide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2BE70B56-9B96-D1D0-295E-6F8A72D4EA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89666" y="4951032"/>
            <a:ext cx="3135186" cy="11262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" name="Graphic 16" descr="Back">
            <a:hlinkClick r:id="" action="ppaction://hlinkshowjump?jump=lastslideviewed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B546D07A-6E62-DCD9-738A-21AC27E8EA9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0800000">
            <a:off x="225187" y="600548"/>
            <a:ext cx="368163" cy="429524"/>
          </a:xfrm>
          <a:prstGeom prst="rect">
            <a:avLst/>
          </a:prstGeom>
        </p:spPr>
      </p:pic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2F326B36-A338-D973-2802-4F999E1D12D9}"/>
              </a:ext>
            </a:extLst>
          </p:cNvPr>
          <p:cNvSpPr txBox="1">
            <a:spLocks/>
          </p:cNvSpPr>
          <p:nvPr/>
        </p:nvSpPr>
        <p:spPr>
          <a:xfrm>
            <a:off x="2831720" y="5441670"/>
            <a:ext cx="3135186" cy="22170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u="sng" dirty="0">
                <a:solidFill>
                  <a:schemeClr val="accent1"/>
                </a:solidFill>
                <a:hlinkClick r:id="rId17"/>
              </a:rPr>
              <a:t>Minimum hardware system requirements</a:t>
            </a:r>
            <a:endParaRPr lang="en-US" sz="1200" u="sng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23352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slow" advClick="0">
        <p159:morph option="byObjec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25E-6 0.03264 L -1.25E-6 -1.85185E-6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25E-6 0.03264 L -1.25E-6 -1.85185E-6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45833E-6 0.07755 L 1.45833E-6 3.7037E-7 " pathEditMode="relative" rAng="0" ptsTypes="AA">
                                      <p:cBhvr>
                                        <p:cTn id="24" dur="6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4" presetClass="path" presetSubtype="0" accel="50000" decel="5000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8.33333E-7 0.07755 L -8.33333E-7 -1.11111E-6 " pathEditMode="relative" rAng="0" ptsTypes="AA">
                                      <p:cBhvr>
                                        <p:cTn id="29" dur="6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9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3.33333E-6 0.07754 L -3.33333E-6 2.59259E-6 " pathEditMode="relative" rAng="0" ptsTypes="AA">
                                      <p:cBhvr>
                                        <p:cTn id="34" dur="6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9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4" presetClass="path" presetSubtype="0" accel="50000" decel="50000" fill="hold" nodeType="withEffect">
                                  <p:stCondLst>
                                    <p:cond delay="1450"/>
                                  </p:stCondLst>
                                  <p:childTnLst>
                                    <p:animMotion origin="layout" path="M 3.95833E-6 0.07755 L 3.95833E-6 -4.44444E-6 " pathEditMode="relative" rAng="0" ptsTypes="AA">
                                      <p:cBhvr>
                                        <p:cTn id="39" dur="6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9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4" presetClass="path" presetSubtype="0" accel="50000" decel="5000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2.70833E-6 0.03264 L 2.70833E-6 -7.40741E-7 " pathEditMode="relative" rAng="0" ptsTypes="AA">
                                      <p:cBhvr>
                                        <p:cTn id="4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4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25E-6 0.03264 L -1.25E-6 -1.85185E-6 " pathEditMode="relative" rAng="0" ptsTypes="AA">
                                      <p:cBhvr>
                                        <p:cTn id="4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grpId="1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animMotion origin="layout" path="M -4.16667E-6 0.07754 L -4.16667E-6 2.96296E-6 " pathEditMode="relative" rAng="0" ptsTypes="AA">
                                      <p:cBhvr>
                                        <p:cTn id="54" dur="6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9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 nodePh="1">
                                  <p:stCondLst>
                                    <p:cond delay="1150"/>
                                  </p:stCondLst>
                                  <p:endCondLst>
                                    <p:cond evt="begin" delay="0">
                                      <p:tn val="5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4" presetClass="path" presetSubtype="0" accel="50000" decel="50000" fill="hold" grpId="1" nodeType="withEffect" nodePh="1">
                                  <p:stCondLst>
                                    <p:cond delay="1150"/>
                                  </p:stCondLst>
                                  <p:endCondLst>
                                    <p:cond evt="begin" delay="0">
                                      <p:tn val="58"/>
                                    </p:cond>
                                  </p:endCondLst>
                                  <p:childTnLst>
                                    <p:animMotion origin="layout" path="M -6.25E-7 0.07754 L -6.25E-7 2.96296E-6 " pathEditMode="relative" rAng="0" ptsTypes="AA">
                                      <p:cBhvr>
                                        <p:cTn id="59" dur="6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9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 nodePh="1">
                                  <p:stCondLst>
                                    <p:cond delay="1300"/>
                                  </p:stCondLst>
                                  <p:endCondLst>
                                    <p:cond evt="begin" delay="0">
                                      <p:tn val="6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4" presetClass="path" presetSubtype="0" accel="50000" decel="50000" fill="hold" grpId="1" nodeType="withEffect" nodePh="1">
                                  <p:stCondLst>
                                    <p:cond delay="1300"/>
                                  </p:stCondLst>
                                  <p:endCondLst>
                                    <p:cond evt="begin" delay="0">
                                      <p:tn val="63"/>
                                    </p:cond>
                                  </p:endCondLst>
                                  <p:childTnLst>
                                    <p:animMotion origin="layout" path="M -3.54167E-6 0.07754 L -3.54167E-6 2.96296E-6 " pathEditMode="relative" rAng="0" ptsTypes="AA">
                                      <p:cBhvr>
                                        <p:cTn id="64" dur="6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9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 nodePh="1">
                                  <p:stCondLst>
                                    <p:cond delay="145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4" presetClass="path" presetSubtype="0" accel="50000" decel="50000" fill="hold" grpId="1" nodeType="withEffect" nodePh="1">
                                  <p:stCondLst>
                                    <p:cond delay="1450"/>
                                  </p:stCondLst>
                                  <p:endCondLst>
                                    <p:cond evt="begin" delay="0">
                                      <p:tn val="68"/>
                                    </p:cond>
                                  </p:endCondLst>
                                  <p:childTnLst>
                                    <p:animMotion origin="layout" path="M -3.125E-6 0.07754 L -3.125E-6 2.96296E-6 " pathEditMode="relative" rAng="0" ptsTypes="AA">
                                      <p:cBhvr>
                                        <p:cTn id="69" dur="6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9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 nodePh="1">
                                  <p:stCondLst>
                                    <p:cond delay="2250"/>
                                  </p:stCondLst>
                                  <p:endCondLst>
                                    <p:cond evt="begin" delay="0">
                                      <p:tn val="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4" presetClass="path" presetSubtype="0" accel="50000" decel="50000" fill="hold" grpId="1" nodeType="withEffect" nodePh="1">
                                  <p:stCondLst>
                                    <p:cond delay="2250"/>
                                  </p:stCondLst>
                                  <p:endCondLst>
                                    <p:cond evt="begin" delay="0">
                                      <p:tn val="73"/>
                                    </p:cond>
                                  </p:endCondLst>
                                  <p:childTnLst>
                                    <p:animMotion origin="layout" path="M -2.29167E-6 0.03263 L -2.29167E-6 4.81481E-6 " pathEditMode="relative" rAng="0" ptsTypes="AA">
                                      <p:cBhvr>
                                        <p:cTn id="7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15" grpId="0"/>
      <p:bldP spid="15" grpId="1"/>
      <p:bldP spid="16" grpId="0"/>
      <p:bldP spid="1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732ED50E-38EA-911C-141B-A570929DBA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239069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51AD47-20D8-0FF4-275B-170247CA5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61236"/>
          </a:xfrm>
        </p:spPr>
        <p:txBody>
          <a:bodyPr/>
          <a:lstStyle/>
          <a:p>
            <a:pPr algn="l"/>
            <a:r>
              <a:rPr lang="en-US" dirty="0"/>
              <a:t>LICENSING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2CD8D6-9DD1-6E78-026E-D1121B8CF0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2317"/>
            <a:ext cx="10560212" cy="658342"/>
          </a:xfrm>
        </p:spPr>
        <p:txBody>
          <a:bodyPr/>
          <a:lstStyle/>
          <a:p>
            <a:r>
              <a:rPr lang="en-US" sz="1800" dirty="0"/>
              <a:t>To show you the licensing and setup steps relevant to you, </a:t>
            </a:r>
            <a:br>
              <a:rPr lang="en-US" sz="1800" dirty="0"/>
            </a:br>
            <a:r>
              <a:rPr lang="en-US" sz="1800" dirty="0"/>
              <a:t>please answer this question: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A23998-175F-24E9-88BD-7B071D00A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015648" y="6258560"/>
            <a:ext cx="2326640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Rectangle 6">
            <a:hlinkHover r:id="" action="ppaction://noaction" highlightClick="1"/>
            <a:extLst>
              <a:ext uri="{FF2B5EF4-FFF2-40B4-BE49-F238E27FC236}">
                <a16:creationId xmlns:a16="http://schemas.microsoft.com/office/drawing/2014/main" id="{B484238B-34D1-ED16-56DD-49EEC92E3EF1}"/>
              </a:ext>
            </a:extLst>
          </p:cNvPr>
          <p:cNvSpPr/>
          <p:nvPr/>
        </p:nvSpPr>
        <p:spPr>
          <a:xfrm>
            <a:off x="838200" y="3451831"/>
            <a:ext cx="3251811" cy="19527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5"/>
                </a:solidFill>
              </a:rPr>
              <a:t>I’m a</a:t>
            </a:r>
            <a:endParaRPr lang="en-US" b="1" dirty="0">
              <a:solidFill>
                <a:schemeClr val="accent5"/>
              </a:solidFill>
              <a:latin typeface="+mj-lt"/>
            </a:endParaRPr>
          </a:p>
          <a:p>
            <a:pPr algn="ctr">
              <a:lnSpc>
                <a:spcPct val="90000"/>
              </a:lnSpc>
            </a:pPr>
            <a:r>
              <a:rPr lang="en-US" sz="3600" dirty="0">
                <a:solidFill>
                  <a:schemeClr val="accent5"/>
                </a:solidFill>
                <a:latin typeface="+mj-lt"/>
              </a:rPr>
              <a:t>SCHOOL LEADER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6287053-FCEF-BC67-130B-CF4820E02824}"/>
              </a:ext>
            </a:extLst>
          </p:cNvPr>
          <p:cNvSpPr/>
          <p:nvPr/>
        </p:nvSpPr>
        <p:spPr>
          <a:xfrm>
            <a:off x="4492400" y="3451831"/>
            <a:ext cx="3251811" cy="195277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5"/>
                </a:solidFill>
              </a:rPr>
              <a:t>I’m an</a:t>
            </a:r>
          </a:p>
          <a:p>
            <a:pPr algn="ctr">
              <a:lnSpc>
                <a:spcPct val="90000"/>
              </a:lnSpc>
            </a:pPr>
            <a:r>
              <a:rPr lang="en-US" sz="3600" dirty="0">
                <a:solidFill>
                  <a:schemeClr val="accent5"/>
                </a:solidFill>
                <a:latin typeface="+mj-lt"/>
              </a:rPr>
              <a:t>EDUCATOR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AB4A718-2581-599E-AA52-9F27D850576B}"/>
              </a:ext>
            </a:extLst>
          </p:cNvPr>
          <p:cNvSpPr/>
          <p:nvPr/>
        </p:nvSpPr>
        <p:spPr>
          <a:xfrm>
            <a:off x="8146600" y="3451831"/>
            <a:ext cx="3251811" cy="195277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5"/>
                </a:solidFill>
              </a:rPr>
              <a:t>I’m an</a:t>
            </a:r>
          </a:p>
          <a:p>
            <a:pPr algn="ctr">
              <a:lnSpc>
                <a:spcPct val="90000"/>
              </a:lnSpc>
            </a:pPr>
            <a:r>
              <a:rPr lang="en-US" sz="3600" dirty="0">
                <a:solidFill>
                  <a:schemeClr val="accent5"/>
                </a:solidFill>
                <a:latin typeface="+mj-lt"/>
              </a:rPr>
              <a:t>IT ADMIN</a:t>
            </a:r>
          </a:p>
        </p:txBody>
      </p:sp>
      <p:pic>
        <p:nvPicPr>
          <p:cNvPr id="14" name="Picture 13" descr="A group of kids laughing at a computer">
            <a:extLst>
              <a:ext uri="{FF2B5EF4-FFF2-40B4-BE49-F238E27FC236}">
                <a16:creationId xmlns:a16="http://schemas.microsoft.com/office/drawing/2014/main" id="{239A0E2D-4C44-A54A-49B2-1B9EF5F4CE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88"/>
          <a:stretch/>
        </p:blipFill>
        <p:spPr>
          <a:xfrm>
            <a:off x="9232490" y="-1"/>
            <a:ext cx="2965677" cy="2390699"/>
          </a:xfrm>
          <a:prstGeom prst="rect">
            <a:avLst/>
          </a:prstGeom>
        </p:spPr>
      </p:pic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C6E9E74A-14B7-DD1B-BE89-993F6BCD8630}"/>
              </a:ext>
            </a:extLst>
          </p:cNvPr>
          <p:cNvSpPr txBox="1">
            <a:spLocks/>
          </p:cNvSpPr>
          <p:nvPr/>
        </p:nvSpPr>
        <p:spPr>
          <a:xfrm>
            <a:off x="838200" y="2785923"/>
            <a:ext cx="10560212" cy="33624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/>
              <a:t>Which one of these describes your role?</a:t>
            </a:r>
          </a:p>
        </p:txBody>
      </p:sp>
      <p:sp>
        <p:nvSpPr>
          <p:cNvPr id="18" name="Rectangle 17">
            <a:hlinkClick r:id="rId3" action="ppaction://hlinksldjump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F4367094-3A05-F845-8BD7-FC867469B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7630" y="3341774"/>
            <a:ext cx="3483980" cy="21853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hlinkClick r:id="rId3" action="ppaction://hlinksldjump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0A3DD509-C803-F0A6-94EE-12E42CDAC0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376315" y="3341774"/>
            <a:ext cx="3483980" cy="21853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hlinkClick r:id="rId4" action="ppaction://hlinksldjump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2116783F-667A-DB15-EF3C-D3E8D2417A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030515" y="3341774"/>
            <a:ext cx="3483980" cy="21853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20" descr="Back">
            <a:hlinkClick r:id="" action="ppaction://hlinkshowjump?jump=lastslideviewed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B314A6C9-14EB-4B5B-8FE7-393EFE11B0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225187" y="600548"/>
            <a:ext cx="368163" cy="42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4422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slow" advClick="0">
        <p159:morph option="byObjec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6.25E-7 0.03264 L -6.25E-7 2.59259E-6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0833E-6 0.03264 L 2.70833E-6 -2.22222E-6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33333E-6 0.07755 L -3.33333E-6 -1.85185E-6 " pathEditMode="relative" rAng="0" ptsTypes="AA">
                                      <p:cBhvr>
                                        <p:cTn id="24" dur="6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4" presetClass="path" presetSubtype="0" accel="50000" decel="5000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2.91667E-6 0.07755 L -2.91667E-6 -1.85185E-6 " pathEditMode="relative" rAng="0" ptsTypes="AA">
                                      <p:cBhvr>
                                        <p:cTn id="29" dur="6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9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2.5E-6 0.07755 L -2.5E-6 -1.85185E-6 " pathEditMode="relative" rAng="0" ptsTypes="AA">
                                      <p:cBhvr>
                                        <p:cTn id="34" dur="6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9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4" presetClass="path" presetSubtype="0" accel="50000" decel="50000" fill="hold" grpId="1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animMotion origin="layout" path="M -2.70833E-6 0.07754 L -2.70833E-6 2.22222E-6 " pathEditMode="relative" rAng="0" ptsTypes="AA">
                                      <p:cBhvr>
                                        <p:cTn id="39" dur="6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9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 nodePh="1">
                                  <p:stCondLst>
                                    <p:cond delay="1150"/>
                                  </p:stCondLst>
                                  <p:endCondLst>
                                    <p:cond evt="begin" delay="0">
                                      <p:tn val="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4" presetClass="path" presetSubtype="0" accel="50000" decel="50000" fill="hold" grpId="1" nodeType="withEffect" nodePh="1">
                                  <p:stCondLst>
                                    <p:cond delay="1150"/>
                                  </p:stCondLst>
                                  <p:endCondLst>
                                    <p:cond evt="begin" delay="0">
                                      <p:tn val="43"/>
                                    </p:cond>
                                  </p:endCondLst>
                                  <p:childTnLst>
                                    <p:animMotion origin="layout" path="M -2.91667E-6 0.07754 L -2.91667E-6 2.22222E-6 " pathEditMode="relative" rAng="0" ptsTypes="AA">
                                      <p:cBhvr>
                                        <p:cTn id="44" dur="6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9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 nodePh="1">
                                  <p:stCondLst>
                                    <p:cond delay="130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4" presetClass="path" presetSubtype="0" accel="50000" decel="50000" fill="hold" grpId="1" nodeType="withEffect" nodePh="1">
                                  <p:stCondLst>
                                    <p:cond delay="1300"/>
                                  </p:stCondLst>
                                  <p:endCondLst>
                                    <p:cond evt="begin" delay="0">
                                      <p:tn val="48"/>
                                    </p:cond>
                                  </p:endCondLst>
                                  <p:childTnLst>
                                    <p:animMotion origin="layout" path="M -2.5E-6 0.07754 L -2.5E-6 2.22222E-6 " pathEditMode="relative" rAng="0" ptsTypes="AA">
                                      <p:cBhvr>
                                        <p:cTn id="49" dur="6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  <p:bldP spid="3" grpId="1" build="allAtOnce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7" grpId="0" build="allAtOnce"/>
      <p:bldP spid="17" grpId="1" build="allAtOnce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732ED50E-38EA-911C-141B-A570929DBA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239069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51AD47-20D8-0FF4-275B-170247CA5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61236"/>
          </a:xfrm>
        </p:spPr>
        <p:txBody>
          <a:bodyPr/>
          <a:lstStyle/>
          <a:p>
            <a:pPr algn="l"/>
            <a:r>
              <a:rPr lang="en-US" dirty="0"/>
              <a:t>Licensing </a:t>
            </a:r>
            <a:r>
              <a:rPr lang="en-US" sz="1800" b="1" dirty="0">
                <a:latin typeface="+mn-lt"/>
              </a:rPr>
              <a:t>for School Leaders &amp; Educators</a:t>
            </a:r>
            <a:endParaRPr lang="en-US"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2CD8D6-9DD1-6E78-026E-D1121B8CF0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2317"/>
            <a:ext cx="10560212" cy="658342"/>
          </a:xfrm>
        </p:spPr>
        <p:txBody>
          <a:bodyPr/>
          <a:lstStyle/>
          <a:p>
            <a:r>
              <a:rPr lang="en-US" sz="1800" dirty="0"/>
              <a:t>To show you the licensing and setup steps relevant to you, </a:t>
            </a:r>
            <a:br>
              <a:rPr lang="en-US" sz="1800" dirty="0"/>
            </a:br>
            <a:r>
              <a:rPr lang="en-US" sz="1800" dirty="0"/>
              <a:t>please answer this question: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A23998-175F-24E9-88BD-7B071D00A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015648" y="6258560"/>
            <a:ext cx="2326640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Rectangle 6">
            <a:hlinkHover r:id="" action="ppaction://noaction" highlightClick="1"/>
            <a:extLst>
              <a:ext uri="{FF2B5EF4-FFF2-40B4-BE49-F238E27FC236}">
                <a16:creationId xmlns:a16="http://schemas.microsoft.com/office/drawing/2014/main" id="{B484238B-34D1-ED16-56DD-49EEC92E3EF1}"/>
              </a:ext>
            </a:extLst>
          </p:cNvPr>
          <p:cNvSpPr/>
          <p:nvPr/>
        </p:nvSpPr>
        <p:spPr>
          <a:xfrm>
            <a:off x="838200" y="3451831"/>
            <a:ext cx="3251811" cy="19527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accent5"/>
                </a:solidFill>
                <a:latin typeface="+mj-lt"/>
              </a:rPr>
              <a:t>Yes</a:t>
            </a:r>
            <a:br>
              <a:rPr lang="en-US" dirty="0">
                <a:solidFill>
                  <a:schemeClr val="accent5"/>
                </a:solidFill>
              </a:rPr>
            </a:br>
            <a:r>
              <a:rPr lang="en-US" b="1" dirty="0">
                <a:solidFill>
                  <a:schemeClr val="accent5"/>
                </a:solidFill>
              </a:rPr>
              <a:t>I already have a license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6287053-FCEF-BC67-130B-CF4820E02824}"/>
              </a:ext>
            </a:extLst>
          </p:cNvPr>
          <p:cNvSpPr/>
          <p:nvPr/>
        </p:nvSpPr>
        <p:spPr>
          <a:xfrm>
            <a:off x="4492400" y="3451831"/>
            <a:ext cx="3251811" cy="195277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accent5"/>
                </a:solidFill>
                <a:latin typeface="+mj-lt"/>
              </a:rPr>
              <a:t>No</a:t>
            </a:r>
            <a:br>
              <a:rPr lang="en-US" dirty="0">
                <a:solidFill>
                  <a:schemeClr val="accent5"/>
                </a:solidFill>
              </a:rPr>
            </a:br>
            <a:r>
              <a:rPr lang="en-US" b="1" dirty="0">
                <a:solidFill>
                  <a:schemeClr val="accent5"/>
                </a:solidFill>
              </a:rPr>
              <a:t>I don’t have a license</a:t>
            </a:r>
            <a:endParaRPr lang="en-US" sz="3600" dirty="0">
              <a:solidFill>
                <a:schemeClr val="accent5"/>
              </a:solidFill>
              <a:latin typeface="+mj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AB4A718-2581-599E-AA52-9F27D850576B}"/>
              </a:ext>
            </a:extLst>
          </p:cNvPr>
          <p:cNvSpPr/>
          <p:nvPr/>
        </p:nvSpPr>
        <p:spPr>
          <a:xfrm>
            <a:off x="8146600" y="3451831"/>
            <a:ext cx="3251811" cy="195277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accent5"/>
                </a:solidFill>
                <a:latin typeface="+mj-lt"/>
              </a:rPr>
              <a:t>Not sure</a:t>
            </a:r>
            <a:br>
              <a:rPr lang="en-US" dirty="0">
                <a:solidFill>
                  <a:schemeClr val="accent5"/>
                </a:solidFill>
              </a:rPr>
            </a:br>
            <a:r>
              <a:rPr lang="en-US" b="1" dirty="0">
                <a:solidFill>
                  <a:schemeClr val="accent5"/>
                </a:solidFill>
              </a:rPr>
              <a:t>if I have a license or not</a:t>
            </a:r>
            <a:endParaRPr lang="en-US" sz="3600" dirty="0">
              <a:solidFill>
                <a:schemeClr val="accent5"/>
              </a:solidFill>
              <a:latin typeface="+mj-lt"/>
            </a:endParaRPr>
          </a:p>
        </p:txBody>
      </p:sp>
      <p:pic>
        <p:nvPicPr>
          <p:cNvPr id="14" name="Picture 13" descr="A teacher with 2 students">
            <a:extLst>
              <a:ext uri="{FF2B5EF4-FFF2-40B4-BE49-F238E27FC236}">
                <a16:creationId xmlns:a16="http://schemas.microsoft.com/office/drawing/2014/main" id="{239A0E2D-4C44-A54A-49B2-1B9EF5F4CE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94" b="9694"/>
          <a:stretch/>
        </p:blipFill>
        <p:spPr>
          <a:xfrm>
            <a:off x="9232490" y="-1"/>
            <a:ext cx="2965677" cy="2390699"/>
          </a:xfrm>
          <a:prstGeom prst="rect">
            <a:avLst/>
          </a:prstGeom>
        </p:spPr>
      </p:pic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C6E9E74A-14B7-DD1B-BE89-993F6BCD8630}"/>
              </a:ext>
            </a:extLst>
          </p:cNvPr>
          <p:cNvSpPr txBox="1">
            <a:spLocks/>
          </p:cNvSpPr>
          <p:nvPr/>
        </p:nvSpPr>
        <p:spPr>
          <a:xfrm>
            <a:off x="838200" y="2785923"/>
            <a:ext cx="10560212" cy="33624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/>
              <a:t>Do you have access to a Minecraft Education license?</a:t>
            </a:r>
          </a:p>
        </p:txBody>
      </p:sp>
      <p:sp>
        <p:nvSpPr>
          <p:cNvPr id="18" name="Rectangle 17">
            <a:hlinkClick r:id="rId3" action="ppaction://hlinksldjump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F4367094-3A05-F845-8BD7-FC867469B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7630" y="3341774"/>
            <a:ext cx="3483980" cy="21853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hlinkClick r:id="rId4" action="ppaction://hlinksldjump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0A3DD509-C803-F0A6-94EE-12E42CDAC0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376315" y="3341774"/>
            <a:ext cx="3483980" cy="21853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hlinkClick r:id="rId3" action="ppaction://hlinksldjump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2116783F-667A-DB15-EF3C-D3E8D2417A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030514" y="3341774"/>
            <a:ext cx="3483979" cy="21853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 descr="Back">
            <a:hlinkClick r:id="rId5" action="ppaction://hlinksldjump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8DC0505C-F3CD-0F45-90F2-817FE250E7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0800000">
            <a:off x="225187" y="600548"/>
            <a:ext cx="368163" cy="42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57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33333E-6 0.07755 L -3.33333E-6 -1.85185E-6 " pathEditMode="relative" rAng="0" ptsTypes="AA">
                                      <p:cBhvr>
                                        <p:cTn id="9" dur="6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2.91667E-6 0.07755 L -2.91667E-6 -1.85185E-6 " pathEditMode="relative" rAng="0" ptsTypes="AA">
                                      <p:cBhvr>
                                        <p:cTn id="14" dur="6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2.5E-6 0.07755 L -2.5E-6 -1.85185E-6 " pathEditMode="relative" rAng="0" ptsTypes="AA">
                                      <p:cBhvr>
                                        <p:cTn id="19" dur="6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0833E-6 0.03264 L 2.70833E-6 -2.22222E-6 " pathEditMode="relative" rAng="0" ptsTypes="AA">
                                      <p:cBhvr>
                                        <p:cTn id="24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4" presetClass="path" presetSubtype="0" accel="50000" decel="50000" fill="hold" grpId="1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28"/>
                                    </p:cond>
                                  </p:endCondLst>
                                  <p:childTnLst>
                                    <p:animMotion origin="layout" path="M -2.70833E-6 0.07754 L -2.70833E-6 2.22222E-6 " pathEditMode="relative" rAng="0" ptsTypes="AA">
                                      <p:cBhvr>
                                        <p:cTn id="29" dur="6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9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 nodePh="1">
                                  <p:stCondLst>
                                    <p:cond delay="115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grpId="1" nodeType="withEffect" nodePh="1">
                                  <p:stCondLst>
                                    <p:cond delay="115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animMotion origin="layout" path="M -2.91667E-6 0.07754 L -2.91667E-6 2.22222E-6 " pathEditMode="relative" rAng="0" ptsTypes="AA">
                                      <p:cBhvr>
                                        <p:cTn id="34" dur="6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9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 nodePh="1">
                                  <p:stCondLst>
                                    <p:cond delay="130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4" presetClass="path" presetSubtype="0" accel="50000" decel="50000" fill="hold" grpId="1" nodeType="withEffect" nodePh="1">
                                  <p:stCondLst>
                                    <p:cond delay="130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animMotion origin="layout" path="M -2.5E-6 0.07754 L -2.5E-6 2.22222E-6 " pathEditMode="relative" rAng="0" ptsTypes="AA">
                                      <p:cBhvr>
                                        <p:cTn id="39" dur="6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7" grpId="0" build="allAtOnce"/>
      <p:bldP spid="17" grpId="1" build="allAtOnce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E4AB5C26-A6C8-05A7-11F7-9A2EC54848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720645"/>
            <a:ext cx="4051353" cy="40801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32ED50E-38EA-911C-141B-A570929DBA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72064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51AD47-20D8-0FF4-275B-170247CA5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61236"/>
          </a:xfrm>
        </p:spPr>
        <p:txBody>
          <a:bodyPr/>
          <a:lstStyle/>
          <a:p>
            <a:pPr algn="l"/>
            <a:r>
              <a:rPr lang="en-US" dirty="0"/>
              <a:t>LICENSING/SIGN IN </a:t>
            </a:r>
            <a:r>
              <a:rPr lang="en-US" sz="1800" b="1" dirty="0">
                <a:latin typeface="+mn-lt"/>
              </a:rPr>
              <a:t>for School Leaders &amp; Educators</a:t>
            </a:r>
            <a:endParaRPr lang="en-US" b="1" dirty="0">
              <a:latin typeface="+mn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A23998-175F-24E9-88BD-7B071D00A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015648" y="6258560"/>
            <a:ext cx="2326640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14" name="Picture 13" descr="A teacher with 2 students">
            <a:extLst>
              <a:ext uri="{FF2B5EF4-FFF2-40B4-BE49-F238E27FC236}">
                <a16:creationId xmlns:a16="http://schemas.microsoft.com/office/drawing/2014/main" id="{239A0E2D-4C44-A54A-49B2-1B9EF5F4CE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94" b="9694"/>
          <a:stretch/>
        </p:blipFill>
        <p:spPr>
          <a:xfrm>
            <a:off x="10063695" y="0"/>
            <a:ext cx="2134472" cy="1720646"/>
          </a:xfrm>
          <a:prstGeom prst="rect">
            <a:avLst/>
          </a:prstGeom>
        </p:spPr>
      </p:pic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C6E9E74A-14B7-DD1B-BE89-993F6BCD8630}"/>
              </a:ext>
            </a:extLst>
          </p:cNvPr>
          <p:cNvSpPr txBox="1">
            <a:spLocks/>
          </p:cNvSpPr>
          <p:nvPr/>
        </p:nvSpPr>
        <p:spPr>
          <a:xfrm>
            <a:off x="838201" y="2138875"/>
            <a:ext cx="2854065" cy="311499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schemeClr val="accent5"/>
                </a:solidFill>
              </a:rPr>
              <a:t>If you or your students already have a license, or not sure if you do, let’s sign in to verify: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400" dirty="0">
                <a:solidFill>
                  <a:schemeClr val="accent5"/>
                </a:solidFill>
              </a:rPr>
              <a:t>If you haven’t already, </a:t>
            </a:r>
            <a:r>
              <a:rPr lang="en-US" sz="1400" u="sng" dirty="0">
                <a:solidFill>
                  <a:schemeClr val="accent1"/>
                </a:solidFill>
                <a:hlinkClick r:id="rId3"/>
              </a:rPr>
              <a:t>download Minecraft Education</a:t>
            </a:r>
            <a:r>
              <a:rPr lang="en-US" sz="1400" dirty="0">
                <a:solidFill>
                  <a:schemeClr val="accent1"/>
                </a:solidFill>
                <a:hlinkClick r:id="rId3"/>
              </a:rPr>
              <a:t> </a:t>
            </a:r>
            <a:r>
              <a:rPr lang="en-US" sz="1400" dirty="0">
                <a:solidFill>
                  <a:schemeClr val="accent5"/>
                </a:solidFill>
              </a:rPr>
              <a:t>to your device.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400" dirty="0">
                <a:solidFill>
                  <a:schemeClr val="accent5"/>
                </a:solidFill>
              </a:rPr>
              <a:t>Once installed, launch the Minecraft Education app.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400" dirty="0">
                <a:solidFill>
                  <a:schemeClr val="accent5"/>
                </a:solidFill>
              </a:rPr>
              <a:t>Log in with your school credentials.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>
              <a:solidFill>
                <a:schemeClr val="accent5"/>
              </a:solidFill>
            </a:endParaRPr>
          </a:p>
        </p:txBody>
      </p:sp>
      <p:pic>
        <p:nvPicPr>
          <p:cNvPr id="34" name="Graphic 33" descr="Back">
            <a:hlinkClick r:id="rId4" action="ppaction://hlinksldjump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75423480-4520-62AC-2E9C-F84BB47F2E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225187" y="600548"/>
            <a:ext cx="368163" cy="429524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7D8CE3E-EFA5-7A9E-59E9-038BF920750E}"/>
              </a:ext>
            </a:extLst>
          </p:cNvPr>
          <p:cNvSpPr txBox="1">
            <a:spLocks/>
          </p:cNvSpPr>
          <p:nvPr/>
        </p:nvSpPr>
        <p:spPr>
          <a:xfrm>
            <a:off x="4530467" y="2138875"/>
            <a:ext cx="7169921" cy="6066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/>
              <a:t>After you attempt to login, one of these screens will appear.</a:t>
            </a:r>
            <a:r>
              <a:rPr lang="en-US" sz="1600" dirty="0">
                <a:solidFill>
                  <a:schemeClr val="accent1"/>
                </a:solidFill>
              </a:rPr>
              <a:t> </a:t>
            </a:r>
            <a:br>
              <a:rPr lang="en-US" sz="1600" dirty="0">
                <a:solidFill>
                  <a:schemeClr val="accent1"/>
                </a:solidFill>
              </a:rPr>
            </a:br>
            <a:r>
              <a:rPr lang="en-US" sz="1600" b="1" dirty="0">
                <a:solidFill>
                  <a:schemeClr val="accent1"/>
                </a:solidFill>
              </a:rPr>
              <a:t>Click on the image below that matches what you see:</a:t>
            </a:r>
            <a:endParaRPr lang="en-US" sz="1800" b="1" dirty="0">
              <a:solidFill>
                <a:schemeClr val="accent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E471192-8DBB-2FC7-B49C-8419904BF2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4004788" y="5793187"/>
            <a:ext cx="8219605" cy="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40" descr="I see this main menu">
            <a:extLst>
              <a:ext uri="{FF2B5EF4-FFF2-40B4-BE49-F238E27FC236}">
                <a16:creationId xmlns:a16="http://schemas.microsoft.com/office/drawing/2014/main" id="{D0BF7466-D19A-E2A7-E9CB-586CA0E12C4A}"/>
              </a:ext>
            </a:extLst>
          </p:cNvPr>
          <p:cNvGrpSpPr/>
          <p:nvPr/>
        </p:nvGrpSpPr>
        <p:grpSpPr>
          <a:xfrm>
            <a:off x="6954858" y="2891952"/>
            <a:ext cx="2331720" cy="2170968"/>
            <a:chOff x="6954858" y="2891952"/>
            <a:chExt cx="2331720" cy="2170968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5F333D5-F93D-0407-75D5-2D608FCC798C}"/>
                </a:ext>
              </a:extLst>
            </p:cNvPr>
            <p:cNvSpPr/>
            <p:nvPr/>
          </p:nvSpPr>
          <p:spPr>
            <a:xfrm>
              <a:off x="6954858" y="3782760"/>
              <a:ext cx="2331720" cy="12801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 dirty="0">
                <a:solidFill>
                  <a:schemeClr val="accent5"/>
                </a:solidFill>
                <a:latin typeface="+mj-lt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F578EC7-33D5-E652-F00F-2E99E6CBD11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319016" y="2891952"/>
              <a:ext cx="1603405" cy="143044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1" name="Content Placeholder 2">
              <a:extLst>
                <a:ext uri="{FF2B5EF4-FFF2-40B4-BE49-F238E27FC236}">
                  <a16:creationId xmlns:a16="http://schemas.microsoft.com/office/drawing/2014/main" id="{1633BD2B-629D-6673-5DDF-C1A5EFE62A8A}"/>
                </a:ext>
              </a:extLst>
            </p:cNvPr>
            <p:cNvSpPr txBox="1">
              <a:spLocks/>
            </p:cNvSpPr>
            <p:nvPr/>
          </p:nvSpPr>
          <p:spPr>
            <a:xfrm>
              <a:off x="6954858" y="4580872"/>
              <a:ext cx="2331720" cy="161897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50" b="1" dirty="0">
                  <a:solidFill>
                    <a:schemeClr val="accent5"/>
                  </a:solidFill>
                </a:rPr>
                <a:t>I see this main menu</a:t>
              </a:r>
              <a:endParaRPr lang="en-US" sz="1100" b="1" dirty="0">
                <a:solidFill>
                  <a:schemeClr val="accent5"/>
                </a:solidFill>
              </a:endParaRPr>
            </a:p>
          </p:txBody>
        </p:sp>
      </p:grpSp>
      <p:grpSp>
        <p:nvGrpSpPr>
          <p:cNvPr id="40" name="Group 39" descr="I see this &quot;Sign-in Required&quot; pop up error message">
            <a:extLst>
              <a:ext uri="{FF2B5EF4-FFF2-40B4-BE49-F238E27FC236}">
                <a16:creationId xmlns:a16="http://schemas.microsoft.com/office/drawing/2014/main" id="{36E3151C-2D12-39CD-C6F7-8CEA9CC7E24E}"/>
              </a:ext>
            </a:extLst>
          </p:cNvPr>
          <p:cNvGrpSpPr/>
          <p:nvPr/>
        </p:nvGrpSpPr>
        <p:grpSpPr>
          <a:xfrm>
            <a:off x="9441212" y="3509266"/>
            <a:ext cx="2331720" cy="1553654"/>
            <a:chOff x="9441212" y="3509266"/>
            <a:chExt cx="2331720" cy="1553654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34673D5-A547-1D5C-7114-2545EB8D9D46}"/>
                </a:ext>
              </a:extLst>
            </p:cNvPr>
            <p:cNvSpPr/>
            <p:nvPr/>
          </p:nvSpPr>
          <p:spPr>
            <a:xfrm>
              <a:off x="9441212" y="3782760"/>
              <a:ext cx="2331720" cy="12801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 dirty="0">
                <a:solidFill>
                  <a:schemeClr val="accent5"/>
                </a:solidFill>
                <a:latin typeface="+mj-lt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61BEE02-F1FC-113F-EC14-ED744F34A1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26540" t="34684" r="26830" b="31007"/>
            <a:stretch/>
          </p:blipFill>
          <p:spPr>
            <a:xfrm>
              <a:off x="9557723" y="3509266"/>
              <a:ext cx="2098699" cy="81312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5" name="Content Placeholder 2">
              <a:extLst>
                <a:ext uri="{FF2B5EF4-FFF2-40B4-BE49-F238E27FC236}">
                  <a16:creationId xmlns:a16="http://schemas.microsoft.com/office/drawing/2014/main" id="{8FE2303B-2731-8A07-FDF1-97F380CF2A06}"/>
                </a:ext>
              </a:extLst>
            </p:cNvPr>
            <p:cNvSpPr txBox="1">
              <a:spLocks/>
            </p:cNvSpPr>
            <p:nvPr/>
          </p:nvSpPr>
          <p:spPr>
            <a:xfrm>
              <a:off x="9441212" y="4492734"/>
              <a:ext cx="2331720" cy="318240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50" b="1" dirty="0">
                  <a:solidFill>
                    <a:schemeClr val="accent5"/>
                  </a:solidFill>
                </a:rPr>
                <a:t>I see this “Sign-in Required”</a:t>
              </a:r>
              <a:br>
                <a:rPr lang="en-US" sz="1050" b="1" dirty="0">
                  <a:solidFill>
                    <a:schemeClr val="accent5"/>
                  </a:solidFill>
                </a:rPr>
              </a:br>
              <a:r>
                <a:rPr lang="en-US" sz="1050" b="1" dirty="0">
                  <a:solidFill>
                    <a:schemeClr val="accent5"/>
                  </a:solidFill>
                </a:rPr>
                <a:t>pop up error message</a:t>
              </a:r>
              <a:endParaRPr lang="en-US" sz="1100" b="1" dirty="0">
                <a:solidFill>
                  <a:schemeClr val="accent5"/>
                </a:solidFill>
              </a:endParaRPr>
            </a:p>
          </p:txBody>
        </p:sp>
      </p:grpSp>
      <p:grpSp>
        <p:nvGrpSpPr>
          <p:cNvPr id="42" name="Group 41" descr="I see this &quot;Free Trial&quot; pop up message">
            <a:extLst>
              <a:ext uri="{FF2B5EF4-FFF2-40B4-BE49-F238E27FC236}">
                <a16:creationId xmlns:a16="http://schemas.microsoft.com/office/drawing/2014/main" id="{16335848-DF53-3CAF-724F-CBE2218CB80F}"/>
              </a:ext>
            </a:extLst>
          </p:cNvPr>
          <p:cNvGrpSpPr/>
          <p:nvPr/>
        </p:nvGrpSpPr>
        <p:grpSpPr>
          <a:xfrm>
            <a:off x="4468503" y="3167100"/>
            <a:ext cx="2331720" cy="1895820"/>
            <a:chOff x="4468503" y="3167100"/>
            <a:chExt cx="2331720" cy="1895820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0C197B1-F95F-9461-CD37-40494698ECCA}"/>
                </a:ext>
              </a:extLst>
            </p:cNvPr>
            <p:cNvSpPr/>
            <p:nvPr/>
          </p:nvSpPr>
          <p:spPr>
            <a:xfrm>
              <a:off x="4468503" y="3783951"/>
              <a:ext cx="2331720" cy="1278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 dirty="0">
                <a:solidFill>
                  <a:schemeClr val="accent5"/>
                </a:solidFill>
                <a:latin typeface="+mj-lt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4DBDCDA-4B48-3E53-56AD-44A440F079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29" t="16605" r="14815" b="14702"/>
            <a:stretch/>
          </p:blipFill>
          <p:spPr bwMode="auto">
            <a:xfrm>
              <a:off x="4585014" y="3167100"/>
              <a:ext cx="2098699" cy="115529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2" name="Content Placeholder 2">
              <a:extLst>
                <a:ext uri="{FF2B5EF4-FFF2-40B4-BE49-F238E27FC236}">
                  <a16:creationId xmlns:a16="http://schemas.microsoft.com/office/drawing/2014/main" id="{53A7AAB6-95C2-0A54-4188-2AA2AFE5D1F1}"/>
                </a:ext>
              </a:extLst>
            </p:cNvPr>
            <p:cNvSpPr txBox="1">
              <a:spLocks/>
            </p:cNvSpPr>
            <p:nvPr/>
          </p:nvSpPr>
          <p:spPr>
            <a:xfrm>
              <a:off x="4468503" y="4492734"/>
              <a:ext cx="2331720" cy="338173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50" b="1" dirty="0">
                  <a:solidFill>
                    <a:schemeClr val="accent5"/>
                  </a:solidFill>
                </a:rPr>
                <a:t>I see this “Free Trial” </a:t>
              </a:r>
              <a:br>
                <a:rPr lang="en-US" sz="1050" b="1" dirty="0">
                  <a:solidFill>
                    <a:schemeClr val="accent5"/>
                  </a:solidFill>
                </a:rPr>
              </a:br>
              <a:r>
                <a:rPr lang="en-US" sz="1050" b="1" dirty="0">
                  <a:solidFill>
                    <a:schemeClr val="accent5"/>
                  </a:solidFill>
                </a:rPr>
                <a:t>pop up message</a:t>
              </a:r>
              <a:endParaRPr lang="en-US" sz="1100" b="1" dirty="0">
                <a:solidFill>
                  <a:schemeClr val="accent5"/>
                </a:solidFill>
              </a:endParaRPr>
            </a:p>
          </p:txBody>
        </p:sp>
      </p:grpSp>
      <p:grpSp>
        <p:nvGrpSpPr>
          <p:cNvPr id="32" name="Group 31" descr="I see a different error message">
            <a:extLst>
              <a:ext uri="{FF2B5EF4-FFF2-40B4-BE49-F238E27FC236}">
                <a16:creationId xmlns:a16="http://schemas.microsoft.com/office/drawing/2014/main" id="{5C1067A6-349E-8C4D-71C8-097DA1F1AD7A}"/>
              </a:ext>
            </a:extLst>
          </p:cNvPr>
          <p:cNvGrpSpPr/>
          <p:nvPr/>
        </p:nvGrpSpPr>
        <p:grpSpPr>
          <a:xfrm>
            <a:off x="6701412" y="5181477"/>
            <a:ext cx="2840529" cy="392525"/>
            <a:chOff x="5246952" y="5599592"/>
            <a:chExt cx="2840529" cy="474955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FD379641-7558-4F9A-3D81-46A215AC4E62}"/>
                </a:ext>
              </a:extLst>
            </p:cNvPr>
            <p:cNvSpPr/>
            <p:nvPr/>
          </p:nvSpPr>
          <p:spPr>
            <a:xfrm>
              <a:off x="5258172" y="5599592"/>
              <a:ext cx="2816173" cy="47495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 dirty="0">
                <a:solidFill>
                  <a:schemeClr val="accent5"/>
                </a:solidFill>
                <a:latin typeface="+mj-lt"/>
              </a:endParaRPr>
            </a:p>
          </p:txBody>
        </p:sp>
        <p:sp>
          <p:nvSpPr>
            <p:cNvPr id="31" name="Content Placeholder 2">
              <a:extLst>
                <a:ext uri="{FF2B5EF4-FFF2-40B4-BE49-F238E27FC236}">
                  <a16:creationId xmlns:a16="http://schemas.microsoft.com/office/drawing/2014/main" id="{3268CAE7-E9DD-980C-C1BF-FC0054955AC6}"/>
                </a:ext>
              </a:extLst>
            </p:cNvPr>
            <p:cNvSpPr txBox="1">
              <a:spLocks/>
            </p:cNvSpPr>
            <p:nvPr/>
          </p:nvSpPr>
          <p:spPr>
            <a:xfrm>
              <a:off x="5246952" y="5744339"/>
              <a:ext cx="2840529" cy="186557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50" b="1" dirty="0">
                  <a:solidFill>
                    <a:schemeClr val="accent5"/>
                  </a:solidFill>
                </a:rPr>
                <a:t>I see a different error message</a:t>
              </a:r>
              <a:endParaRPr lang="en-US" sz="1100" b="1" dirty="0">
                <a:solidFill>
                  <a:schemeClr val="accent5"/>
                </a:solidFill>
              </a:endParaRPr>
            </a:p>
          </p:txBody>
        </p:sp>
      </p:grpSp>
      <p:sp>
        <p:nvSpPr>
          <p:cNvPr id="18" name="Rectangle 17">
            <a:hlinkClick r:id="rId10" action="ppaction://hlinksldjump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3BA9BAEC-6C81-BAF7-F122-6E360AA86E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411325" y="2809651"/>
            <a:ext cx="2429915" cy="2307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angle 42">
            <a:hlinkClick r:id="rId11" action="ppaction://hlinksldjump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438BD0A4-9A77-7E15-F0C8-9C6FE4C1FB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902881" y="2809651"/>
            <a:ext cx="2429915" cy="2307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>
            <a:hlinkClick r:id="rId12" action="ppaction://hlinksldjump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1045E0D4-8AB6-FBC1-8C46-855C3CAB83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392114" y="2809651"/>
            <a:ext cx="2429915" cy="2307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ectangle 44">
            <a:hlinkClick r:id="rId13" action="ppaction://hlinksldjump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FDF79E77-F8C1-E77D-3C58-8F10262422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661432" y="5150877"/>
            <a:ext cx="2913097" cy="4565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58311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slow" advClick="0">
        <p159:morph option="byObjec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0.03264 L 2.70833E-6 1.11111E-6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E-6 0.03264 L 5E-6 1.48148E-6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0833E-6 0.07754 L -2.70833E-6 2.22222E-6 " pathEditMode="relative" rAng="0" ptsTypes="AA">
                                      <p:cBhvr>
                                        <p:cTn id="19" dur="6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2.91667E-6 0.07754 L -2.91667E-6 2.22222E-6 " pathEditMode="relative" rAng="0" ptsTypes="AA">
                                      <p:cBhvr>
                                        <p:cTn id="24" dur="6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4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2.5E-6 0.07754 L -2.5E-6 2.22222E-6 " pathEditMode="relative" rAng="0" ptsTypes="AA">
                                      <p:cBhvr>
                                        <p:cTn id="29" dur="6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9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nodeType="withEffect">
                                  <p:stCondLst>
                                    <p:cond delay="1450"/>
                                  </p:stCondLst>
                                  <p:childTnLst>
                                    <p:animMotion origin="layout" path="M 4.16667E-6 0.07754 L 4.16667E-6 2.22222E-6 " pathEditMode="relative" rAng="0" ptsTypes="AA">
                                      <p:cBhvr>
                                        <p:cTn id="34" dur="6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9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4" presetClass="path" presetSubtype="0" accel="50000" decel="50000" fill="hold" grpId="1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animMotion origin="layout" path="M 1.66667E-6 0.07755 L 1.66667E-6 7.40741E-7 " pathEditMode="relative" rAng="0" ptsTypes="AA">
                                      <p:cBhvr>
                                        <p:cTn id="39" dur="6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9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 nodePh="1">
                                  <p:stCondLst>
                                    <p:cond delay="1150"/>
                                  </p:stCondLst>
                                  <p:endCondLst>
                                    <p:cond evt="begin" delay="0">
                                      <p:tn val="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4" presetClass="path" presetSubtype="0" accel="50000" decel="50000" fill="hold" grpId="1" nodeType="withEffect" nodePh="1">
                                  <p:stCondLst>
                                    <p:cond delay="1150"/>
                                  </p:stCondLst>
                                  <p:endCondLst>
                                    <p:cond evt="begin" delay="0">
                                      <p:tn val="43"/>
                                    </p:cond>
                                  </p:endCondLst>
                                  <p:childTnLst>
                                    <p:animMotion origin="layout" path="M 4.79167E-6 0.07755 L 4.79167E-6 7.40741E-7 " pathEditMode="relative" rAng="0" ptsTypes="AA">
                                      <p:cBhvr>
                                        <p:cTn id="44" dur="6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9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 nodePh="1">
                                  <p:stCondLst>
                                    <p:cond delay="130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4" presetClass="path" presetSubtype="0" accel="50000" decel="50000" fill="hold" grpId="1" nodeType="withEffect" nodePh="1">
                                  <p:stCondLst>
                                    <p:cond delay="1300"/>
                                  </p:stCondLst>
                                  <p:endCondLst>
                                    <p:cond evt="begin" delay="0">
                                      <p:tn val="48"/>
                                    </p:cond>
                                  </p:endCondLst>
                                  <p:childTnLst>
                                    <p:animMotion origin="layout" path="M -1.875E-6 0.07755 L -1.875E-6 7.40741E-7 " pathEditMode="relative" rAng="0" ptsTypes="AA">
                                      <p:cBhvr>
                                        <p:cTn id="49" dur="6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9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 nodePh="1">
                                  <p:stCondLst>
                                    <p:cond delay="145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grpId="1" nodeType="withEffect" nodePh="1">
                                  <p:stCondLst>
                                    <p:cond delay="145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animMotion origin="layout" path="M 4.79167E-6 0.07755 L 4.79167E-6 7.40741E-7 " pathEditMode="relative" rAng="0" ptsTypes="AA">
                                      <p:cBhvr>
                                        <p:cTn id="54" dur="6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4" grpId="0"/>
      <p:bldP spid="4" grpId="1"/>
      <p:bldP spid="18" grpId="0"/>
      <p:bldP spid="18" grpId="1"/>
      <p:bldP spid="43" grpId="0"/>
      <p:bldP spid="43" grpId="1"/>
      <p:bldP spid="44" grpId="0"/>
      <p:bldP spid="44" grpId="1"/>
      <p:bldP spid="45" grpId="0"/>
      <p:bldP spid="4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E4AB5C26-A6C8-05A7-11F7-9A2EC54848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720645"/>
            <a:ext cx="4051353" cy="40801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32ED50E-38EA-911C-141B-A570929DBA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72064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51AD47-20D8-0FF4-275B-170247CA5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61236"/>
          </a:xfrm>
        </p:spPr>
        <p:txBody>
          <a:bodyPr/>
          <a:lstStyle/>
          <a:p>
            <a:pPr algn="l"/>
            <a:r>
              <a:rPr lang="en-US" dirty="0"/>
              <a:t>LICENSING/SIGN IN </a:t>
            </a:r>
            <a:r>
              <a:rPr lang="en-US" sz="1800" b="1" dirty="0">
                <a:latin typeface="+mn-lt"/>
              </a:rPr>
              <a:t>for School Leaders &amp; Educators</a:t>
            </a:r>
            <a:endParaRPr lang="en-US" b="1" dirty="0">
              <a:latin typeface="+mn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A23998-175F-24E9-88BD-7B071D00A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015648" y="6258560"/>
            <a:ext cx="2326640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14" name="Picture 13" descr="A teacher with 2 students">
            <a:extLst>
              <a:ext uri="{FF2B5EF4-FFF2-40B4-BE49-F238E27FC236}">
                <a16:creationId xmlns:a16="http://schemas.microsoft.com/office/drawing/2014/main" id="{239A0E2D-4C44-A54A-49B2-1B9EF5F4CE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94" b="9694"/>
          <a:stretch/>
        </p:blipFill>
        <p:spPr>
          <a:xfrm>
            <a:off x="10063695" y="0"/>
            <a:ext cx="2134472" cy="1720646"/>
          </a:xfrm>
          <a:prstGeom prst="rect">
            <a:avLst/>
          </a:prstGeom>
        </p:spPr>
      </p:pic>
      <p:pic>
        <p:nvPicPr>
          <p:cNvPr id="34" name="Graphic 33" descr="Back">
            <a:hlinkClick r:id="rId3" action="ppaction://hlinksldjump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75423480-4520-62AC-2E9C-F84BB47F2E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225187" y="600548"/>
            <a:ext cx="368163" cy="429524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7D8CE3E-EFA5-7A9E-59E9-038BF920750E}"/>
              </a:ext>
            </a:extLst>
          </p:cNvPr>
          <p:cNvSpPr txBox="1">
            <a:spLocks/>
          </p:cNvSpPr>
          <p:nvPr/>
        </p:nvSpPr>
        <p:spPr>
          <a:xfrm>
            <a:off x="4530467" y="2138875"/>
            <a:ext cx="7169921" cy="6066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If you see this message, that means you either: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Don’t have a Minecraft Education account; 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Your IT Admin hasn’t provisioned a license to you yet.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r>
              <a:rPr lang="en-US" sz="1800" b="1" dirty="0"/>
              <a:t>Please contact your IT Administrator</a:t>
            </a:r>
            <a:r>
              <a:rPr lang="en-US" sz="1800" dirty="0"/>
              <a:t> </a:t>
            </a:r>
            <a:br>
              <a:rPr lang="en-US" sz="1800" dirty="0"/>
            </a:br>
            <a:r>
              <a:rPr lang="en-US" sz="1800" dirty="0"/>
              <a:t>to assign you a license or inquire about purchasing details.</a:t>
            </a:r>
          </a:p>
          <a:p>
            <a:endParaRPr lang="en-US" sz="1800" b="1" dirty="0">
              <a:solidFill>
                <a:schemeClr val="accent1"/>
              </a:solidFill>
            </a:endParaRPr>
          </a:p>
          <a:p>
            <a:r>
              <a:rPr lang="en-US" sz="1400" b="1" dirty="0"/>
              <a:t>Note: </a:t>
            </a:r>
            <a:br>
              <a:rPr lang="en-US" sz="1400" b="1" dirty="0"/>
            </a:br>
            <a:r>
              <a:rPr lang="en-US" sz="1400" dirty="0"/>
              <a:t>Students have 10 free trial logins, </a:t>
            </a:r>
            <a:br>
              <a:rPr lang="en-US" sz="1400" dirty="0"/>
            </a:br>
            <a:r>
              <a:rPr lang="en-US" sz="1400" dirty="0"/>
              <a:t>and teachers have 25 free trial logins.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E471192-8DBB-2FC7-B49C-8419904BF2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4004788" y="5793187"/>
            <a:ext cx="8219605" cy="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Group 41" descr="I see this &quot;Free Trial&quot; pop up message">
            <a:extLst>
              <a:ext uri="{FF2B5EF4-FFF2-40B4-BE49-F238E27FC236}">
                <a16:creationId xmlns:a16="http://schemas.microsoft.com/office/drawing/2014/main" id="{16335848-DF53-3CAF-724F-CBE2218CB80F}"/>
              </a:ext>
            </a:extLst>
          </p:cNvPr>
          <p:cNvGrpSpPr/>
          <p:nvPr/>
        </p:nvGrpSpPr>
        <p:grpSpPr>
          <a:xfrm>
            <a:off x="149581" y="2411217"/>
            <a:ext cx="3755258" cy="3053237"/>
            <a:chOff x="4468503" y="3167100"/>
            <a:chExt cx="2331720" cy="1895820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0C197B1-F95F-9461-CD37-40494698ECCA}"/>
                </a:ext>
              </a:extLst>
            </p:cNvPr>
            <p:cNvSpPr/>
            <p:nvPr/>
          </p:nvSpPr>
          <p:spPr>
            <a:xfrm>
              <a:off x="4468503" y="3783951"/>
              <a:ext cx="2331720" cy="1278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 dirty="0">
                <a:solidFill>
                  <a:schemeClr val="accent5"/>
                </a:solidFill>
                <a:latin typeface="+mj-lt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4DBDCDA-4B48-3E53-56AD-44A440F079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29" t="16605" r="14815" b="14702"/>
            <a:stretch/>
          </p:blipFill>
          <p:spPr bwMode="auto">
            <a:xfrm>
              <a:off x="4585014" y="3167100"/>
              <a:ext cx="2098699" cy="115529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2" name="Content Placeholder 2">
              <a:extLst>
                <a:ext uri="{FF2B5EF4-FFF2-40B4-BE49-F238E27FC236}">
                  <a16:creationId xmlns:a16="http://schemas.microsoft.com/office/drawing/2014/main" id="{53A7AAB6-95C2-0A54-4188-2AA2AFE5D1F1}"/>
                </a:ext>
              </a:extLst>
            </p:cNvPr>
            <p:cNvSpPr txBox="1">
              <a:spLocks/>
            </p:cNvSpPr>
            <p:nvPr/>
          </p:nvSpPr>
          <p:spPr>
            <a:xfrm>
              <a:off x="4468503" y="4492734"/>
              <a:ext cx="2331720" cy="338173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800" b="1" dirty="0">
                  <a:solidFill>
                    <a:schemeClr val="accent5"/>
                  </a:solidFill>
                </a:rPr>
                <a:t>I see this “Free Trial” </a:t>
              </a:r>
              <a:br>
                <a:rPr lang="en-US" sz="1800" b="1" dirty="0">
                  <a:solidFill>
                    <a:schemeClr val="accent5"/>
                  </a:solidFill>
                </a:rPr>
              </a:br>
              <a:r>
                <a:rPr lang="en-US" sz="1800" b="1" dirty="0">
                  <a:solidFill>
                    <a:schemeClr val="accent5"/>
                  </a:solidFill>
                </a:rPr>
                <a:t>pop up message</a:t>
              </a:r>
              <a:endParaRPr lang="en-US" sz="2000" b="1" dirty="0">
                <a:solidFill>
                  <a:schemeClr val="accent5"/>
                </a:solidFill>
              </a:endParaRPr>
            </a:p>
          </p:txBody>
        </p:sp>
      </p:grpSp>
      <p:grpSp>
        <p:nvGrpSpPr>
          <p:cNvPr id="5" name="Group 4" descr="Next: Resources &amp; Support">
            <a:extLst>
              <a:ext uri="{FF2B5EF4-FFF2-40B4-BE49-F238E27FC236}">
                <a16:creationId xmlns:a16="http://schemas.microsoft.com/office/drawing/2014/main" id="{F64D894C-D827-1A3C-51D7-418D62751515}"/>
              </a:ext>
            </a:extLst>
          </p:cNvPr>
          <p:cNvGrpSpPr/>
          <p:nvPr/>
        </p:nvGrpSpPr>
        <p:grpSpPr>
          <a:xfrm>
            <a:off x="8090830" y="4789289"/>
            <a:ext cx="3774101" cy="724148"/>
            <a:chOff x="1928604" y="4413813"/>
            <a:chExt cx="3695443" cy="796563"/>
          </a:xfrm>
        </p:grpSpPr>
        <p:grpSp>
          <p:nvGrpSpPr>
            <p:cNvPr id="9" name="Group 8" descr="Start">
              <a:extLst>
                <a:ext uri="{FF2B5EF4-FFF2-40B4-BE49-F238E27FC236}">
                  <a16:creationId xmlns:a16="http://schemas.microsoft.com/office/drawing/2014/main" id="{1AB06423-A2F7-0F13-B754-71572BEC43F4}"/>
                </a:ext>
              </a:extLst>
            </p:cNvPr>
            <p:cNvGrpSpPr/>
            <p:nvPr/>
          </p:nvGrpSpPr>
          <p:grpSpPr>
            <a:xfrm>
              <a:off x="1928604" y="4413813"/>
              <a:ext cx="3695443" cy="796563"/>
              <a:chOff x="10295999" y="5589218"/>
              <a:chExt cx="1247626" cy="658316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B04F19AC-9D5F-24E1-2EE7-937AD0736FAE}"/>
                  </a:ext>
                </a:extLst>
              </p:cNvPr>
              <p:cNvSpPr/>
              <p:nvPr/>
            </p:nvSpPr>
            <p:spPr>
              <a:xfrm>
                <a:off x="10295999" y="5589218"/>
                <a:ext cx="1247624" cy="56021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74320" rtlCol="0" anchor="ctr"/>
              <a:lstStyle/>
              <a:p>
                <a:r>
                  <a:rPr lang="en-US" sz="1600" b="1" dirty="0">
                    <a:solidFill>
                      <a:schemeClr val="accent5"/>
                    </a:solidFill>
                  </a:rPr>
                  <a:t>Next: Resources &amp; Support</a:t>
                </a:r>
              </a:p>
            </p:txBody>
          </p:sp>
          <p:sp>
            <p:nvSpPr>
              <p:cNvPr id="20" name="Flowchart: Manual Operation 24">
                <a:extLst>
                  <a:ext uri="{FF2B5EF4-FFF2-40B4-BE49-F238E27FC236}">
                    <a16:creationId xmlns:a16="http://schemas.microsoft.com/office/drawing/2014/main" id="{86DFACBE-D834-91B3-53B8-EB5B622B3BA9}"/>
                  </a:ext>
                </a:extLst>
              </p:cNvPr>
              <p:cNvSpPr/>
              <p:nvPr/>
            </p:nvSpPr>
            <p:spPr>
              <a:xfrm>
                <a:off x="10296001" y="6146493"/>
                <a:ext cx="1247624" cy="101041"/>
              </a:xfrm>
              <a:custGeom>
                <a:avLst/>
                <a:gdLst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000 w 10000"/>
                  <a:gd name="connsiteY2" fmla="*/ 10000 h 10000"/>
                  <a:gd name="connsiteX3" fmla="*/ 200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000 w 10000"/>
                  <a:gd name="connsiteY2" fmla="*/ 10000 h 10000"/>
                  <a:gd name="connsiteX3" fmla="*/ 122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502 w 10000"/>
                  <a:gd name="connsiteY2" fmla="*/ 10000 h 10000"/>
                  <a:gd name="connsiteX3" fmla="*/ 122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502 w 10000"/>
                  <a:gd name="connsiteY2" fmla="*/ 10000 h 10000"/>
                  <a:gd name="connsiteX3" fmla="*/ 536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9631 w 10000"/>
                  <a:gd name="connsiteY2" fmla="*/ 10000 h 10000"/>
                  <a:gd name="connsiteX3" fmla="*/ 536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9631 w 10000"/>
                  <a:gd name="connsiteY2" fmla="*/ 10000 h 10000"/>
                  <a:gd name="connsiteX3" fmla="*/ 365 w 10000"/>
                  <a:gd name="connsiteY3" fmla="*/ 10000 h 10000"/>
                  <a:gd name="connsiteX4" fmla="*/ 0 w 10000"/>
                  <a:gd name="connsiteY4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0" y="0"/>
                    </a:moveTo>
                    <a:lnTo>
                      <a:pt x="10000" y="0"/>
                    </a:lnTo>
                    <a:lnTo>
                      <a:pt x="9631" y="10000"/>
                    </a:lnTo>
                    <a:lnTo>
                      <a:pt x="365" y="10000"/>
                    </a:lnTo>
                    <a:cubicBezTo>
                      <a:pt x="186" y="6667"/>
                      <a:pt x="179" y="3333"/>
                      <a:pt x="0" y="0"/>
                    </a:cubicBezTo>
                    <a:close/>
                  </a:path>
                </a:pathLst>
              </a:custGeom>
              <a:solidFill>
                <a:srgbClr val="0855DB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/>
              </a:p>
            </p:txBody>
          </p:sp>
        </p:grpSp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C47977A8-0958-5B45-949A-53F2B0EBB41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045920" y="4591394"/>
              <a:ext cx="276606" cy="322707"/>
            </a:xfrm>
            <a:prstGeom prst="rect">
              <a:avLst/>
            </a:prstGeom>
          </p:spPr>
        </p:pic>
      </p:grpSp>
      <p:sp>
        <p:nvSpPr>
          <p:cNvPr id="21" name="Rectangle 20">
            <a:hlinkClick r:id="rId9" action="ppaction://hlinksldjump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3C664870-10F1-6B88-1600-9F7EE62D2D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917085" y="4681295"/>
            <a:ext cx="4125334" cy="9606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hlinkClick r:id="rId9" action="ppaction://hlinksldjump"/>
            <a:extLst>
              <a:ext uri="{FF2B5EF4-FFF2-40B4-BE49-F238E27FC236}">
                <a16:creationId xmlns:a16="http://schemas.microsoft.com/office/drawing/2014/main" id="{91EA6554-9195-732D-E8DC-7D01F904E6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430372" y="6083531"/>
            <a:ext cx="2359862" cy="727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52353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slow" advClick="0">
        <p159:morph option="byObjec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E-6 0.03264 L 5E-6 1.48148E-6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6.25E-7 0.03264 L 6.25E-7 2.59259E-6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grpId="1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animMotion origin="layout" path="M -2.91667E-6 0.03264 L -2.91667E-6 1.11111E-6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1" grpId="0"/>
      <p:bldP spid="2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E4AB5C26-A6C8-05A7-11F7-9A2EC54848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720645"/>
            <a:ext cx="4051353" cy="40801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32ED50E-38EA-911C-141B-A570929DBA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72064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51AD47-20D8-0FF4-275B-170247CA5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61236"/>
          </a:xfrm>
        </p:spPr>
        <p:txBody>
          <a:bodyPr/>
          <a:lstStyle/>
          <a:p>
            <a:pPr algn="l"/>
            <a:r>
              <a:rPr lang="en-US" dirty="0"/>
              <a:t>LICENSING/SIGN IN </a:t>
            </a:r>
            <a:r>
              <a:rPr lang="en-US" sz="1800" b="1" dirty="0">
                <a:latin typeface="+mn-lt"/>
              </a:rPr>
              <a:t>for School Leaders &amp; Educators</a:t>
            </a:r>
            <a:endParaRPr lang="en-US" b="1" dirty="0">
              <a:latin typeface="+mn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A23998-175F-24E9-88BD-7B071D00A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015648" y="6258560"/>
            <a:ext cx="2326640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14" name="Picture 13" descr="A teacher with 2 students">
            <a:extLst>
              <a:ext uri="{FF2B5EF4-FFF2-40B4-BE49-F238E27FC236}">
                <a16:creationId xmlns:a16="http://schemas.microsoft.com/office/drawing/2014/main" id="{239A0E2D-4C44-A54A-49B2-1B9EF5F4CE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94" b="9694"/>
          <a:stretch/>
        </p:blipFill>
        <p:spPr>
          <a:xfrm>
            <a:off x="10063695" y="0"/>
            <a:ext cx="2134472" cy="1720646"/>
          </a:xfrm>
          <a:prstGeom prst="rect">
            <a:avLst/>
          </a:prstGeom>
        </p:spPr>
      </p:pic>
      <p:pic>
        <p:nvPicPr>
          <p:cNvPr id="34" name="Graphic 33" descr="Back">
            <a:hlinkClick r:id="rId3" action="ppaction://hlinksldjump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75423480-4520-62AC-2E9C-F84BB47F2E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225187" y="600548"/>
            <a:ext cx="368163" cy="429524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7D8CE3E-EFA5-7A9E-59E9-038BF920750E}"/>
              </a:ext>
            </a:extLst>
          </p:cNvPr>
          <p:cNvSpPr txBox="1">
            <a:spLocks/>
          </p:cNvSpPr>
          <p:nvPr/>
        </p:nvSpPr>
        <p:spPr>
          <a:xfrm>
            <a:off x="4530467" y="2138875"/>
            <a:ext cx="7169921" cy="6066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If you see this main menu, congratulations! </a:t>
            </a:r>
            <a:br>
              <a:rPr lang="en-US" sz="1800" dirty="0"/>
            </a:br>
            <a:r>
              <a:rPr lang="en-US" sz="1800" b="1" dirty="0"/>
              <a:t>You are logged in and can begin using Minecraft Education.</a:t>
            </a:r>
            <a:br>
              <a:rPr lang="en-US" sz="1800" b="1" dirty="0"/>
            </a:br>
            <a:endParaRPr lang="en-US" sz="1800" b="1" dirty="0"/>
          </a:p>
          <a:p>
            <a:r>
              <a:rPr lang="en-US" sz="1800" dirty="0"/>
              <a:t>You can now explore: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All lesson plans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Subject specific worlds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Pre-built world templates you can leverage in the classroom.</a:t>
            </a:r>
            <a:br>
              <a:rPr lang="en-US" sz="1800" dirty="0"/>
            </a:br>
            <a:endParaRPr lang="en-US" sz="1800" dirty="0"/>
          </a:p>
          <a:p>
            <a:r>
              <a:rPr lang="en-US" sz="1400" dirty="0"/>
              <a:t>See resources in the next section </a:t>
            </a:r>
            <a:br>
              <a:rPr lang="en-US" sz="1400" dirty="0"/>
            </a:br>
            <a:r>
              <a:rPr lang="en-US" sz="1400" dirty="0"/>
              <a:t>for recommendations.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E471192-8DBB-2FC7-B49C-8419904BF2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4004788" y="5793187"/>
            <a:ext cx="8219605" cy="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 descr="Next: Resources &amp; Support">
            <a:extLst>
              <a:ext uri="{FF2B5EF4-FFF2-40B4-BE49-F238E27FC236}">
                <a16:creationId xmlns:a16="http://schemas.microsoft.com/office/drawing/2014/main" id="{F64D894C-D827-1A3C-51D7-418D62751515}"/>
              </a:ext>
            </a:extLst>
          </p:cNvPr>
          <p:cNvGrpSpPr/>
          <p:nvPr/>
        </p:nvGrpSpPr>
        <p:grpSpPr>
          <a:xfrm>
            <a:off x="8090830" y="4789294"/>
            <a:ext cx="3774101" cy="724147"/>
            <a:chOff x="1928604" y="4413817"/>
            <a:chExt cx="3695443" cy="796562"/>
          </a:xfrm>
        </p:grpSpPr>
        <p:grpSp>
          <p:nvGrpSpPr>
            <p:cNvPr id="9" name="Group 8" descr="Start">
              <a:extLst>
                <a:ext uri="{FF2B5EF4-FFF2-40B4-BE49-F238E27FC236}">
                  <a16:creationId xmlns:a16="http://schemas.microsoft.com/office/drawing/2014/main" id="{1AB06423-A2F7-0F13-B754-71572BEC43F4}"/>
                </a:ext>
              </a:extLst>
            </p:cNvPr>
            <p:cNvGrpSpPr/>
            <p:nvPr/>
          </p:nvGrpSpPr>
          <p:grpSpPr>
            <a:xfrm>
              <a:off x="1928604" y="4413817"/>
              <a:ext cx="3695443" cy="796562"/>
              <a:chOff x="10295999" y="5589220"/>
              <a:chExt cx="1247626" cy="658315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B04F19AC-9D5F-24E1-2EE7-937AD0736FAE}"/>
                  </a:ext>
                </a:extLst>
              </p:cNvPr>
              <p:cNvSpPr/>
              <p:nvPr/>
            </p:nvSpPr>
            <p:spPr>
              <a:xfrm>
                <a:off x="10295999" y="5589220"/>
                <a:ext cx="1247624" cy="560215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74320" rtlCol="0" anchor="ctr"/>
              <a:lstStyle/>
              <a:p>
                <a:r>
                  <a:rPr lang="en-US" sz="1600" b="1" dirty="0">
                    <a:solidFill>
                      <a:schemeClr val="accent5"/>
                    </a:solidFill>
                  </a:rPr>
                  <a:t>Next: Resources &amp; Support</a:t>
                </a:r>
              </a:p>
            </p:txBody>
          </p:sp>
          <p:sp>
            <p:nvSpPr>
              <p:cNvPr id="20" name="Flowchart: Manual Operation 24">
                <a:extLst>
                  <a:ext uri="{FF2B5EF4-FFF2-40B4-BE49-F238E27FC236}">
                    <a16:creationId xmlns:a16="http://schemas.microsoft.com/office/drawing/2014/main" id="{86DFACBE-D834-91B3-53B8-EB5B622B3BA9}"/>
                  </a:ext>
                </a:extLst>
              </p:cNvPr>
              <p:cNvSpPr/>
              <p:nvPr/>
            </p:nvSpPr>
            <p:spPr>
              <a:xfrm>
                <a:off x="10296001" y="6146494"/>
                <a:ext cx="1247624" cy="101041"/>
              </a:xfrm>
              <a:custGeom>
                <a:avLst/>
                <a:gdLst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000 w 10000"/>
                  <a:gd name="connsiteY2" fmla="*/ 10000 h 10000"/>
                  <a:gd name="connsiteX3" fmla="*/ 200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000 w 10000"/>
                  <a:gd name="connsiteY2" fmla="*/ 10000 h 10000"/>
                  <a:gd name="connsiteX3" fmla="*/ 122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502 w 10000"/>
                  <a:gd name="connsiteY2" fmla="*/ 10000 h 10000"/>
                  <a:gd name="connsiteX3" fmla="*/ 122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502 w 10000"/>
                  <a:gd name="connsiteY2" fmla="*/ 10000 h 10000"/>
                  <a:gd name="connsiteX3" fmla="*/ 536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9631 w 10000"/>
                  <a:gd name="connsiteY2" fmla="*/ 10000 h 10000"/>
                  <a:gd name="connsiteX3" fmla="*/ 536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9631 w 10000"/>
                  <a:gd name="connsiteY2" fmla="*/ 10000 h 10000"/>
                  <a:gd name="connsiteX3" fmla="*/ 365 w 10000"/>
                  <a:gd name="connsiteY3" fmla="*/ 10000 h 10000"/>
                  <a:gd name="connsiteX4" fmla="*/ 0 w 10000"/>
                  <a:gd name="connsiteY4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0" y="0"/>
                    </a:moveTo>
                    <a:lnTo>
                      <a:pt x="10000" y="0"/>
                    </a:lnTo>
                    <a:lnTo>
                      <a:pt x="9631" y="10000"/>
                    </a:lnTo>
                    <a:lnTo>
                      <a:pt x="365" y="10000"/>
                    </a:lnTo>
                    <a:cubicBezTo>
                      <a:pt x="186" y="6667"/>
                      <a:pt x="179" y="3333"/>
                      <a:pt x="0" y="0"/>
                    </a:cubicBezTo>
                    <a:close/>
                  </a:path>
                </a:pathLst>
              </a:custGeom>
              <a:solidFill>
                <a:srgbClr val="0855DB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/>
              </a:p>
            </p:txBody>
          </p:sp>
        </p:grpSp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C47977A8-0958-5B45-949A-53F2B0EBB41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045920" y="4591394"/>
              <a:ext cx="276606" cy="322707"/>
            </a:xfrm>
            <a:prstGeom prst="rect">
              <a:avLst/>
            </a:prstGeom>
          </p:spPr>
        </p:pic>
      </p:grpSp>
      <p:sp>
        <p:nvSpPr>
          <p:cNvPr id="21" name="Rectangle 20">
            <a:hlinkClick r:id="rId8" action="ppaction://hlinksldjump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3C664870-10F1-6B88-1600-9F7EE62D2D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871364" y="4687587"/>
            <a:ext cx="4175474" cy="9307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7" descr="I see this main menu">
            <a:extLst>
              <a:ext uri="{FF2B5EF4-FFF2-40B4-BE49-F238E27FC236}">
                <a16:creationId xmlns:a16="http://schemas.microsoft.com/office/drawing/2014/main" id="{F64B5F14-3BED-D3DB-429D-FAD42762ED34}"/>
              </a:ext>
            </a:extLst>
          </p:cNvPr>
          <p:cNvGrpSpPr/>
          <p:nvPr/>
        </p:nvGrpSpPr>
        <p:grpSpPr>
          <a:xfrm>
            <a:off x="148047" y="2219730"/>
            <a:ext cx="3755258" cy="3496367"/>
            <a:chOff x="6954858" y="2891952"/>
            <a:chExt cx="2331720" cy="2170968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78576DC-5064-1A7F-4631-AD4C5545E975}"/>
                </a:ext>
              </a:extLst>
            </p:cNvPr>
            <p:cNvSpPr/>
            <p:nvPr/>
          </p:nvSpPr>
          <p:spPr>
            <a:xfrm>
              <a:off x="6954858" y="3782760"/>
              <a:ext cx="2331720" cy="12801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 dirty="0">
                <a:solidFill>
                  <a:schemeClr val="accent5"/>
                </a:solidFill>
                <a:latin typeface="+mj-lt"/>
              </a:endParaRP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201E95E-F29D-8B73-D464-E1746D4DA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319016" y="2891952"/>
              <a:ext cx="1603405" cy="143044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5" name="Content Placeholder 2">
              <a:extLst>
                <a:ext uri="{FF2B5EF4-FFF2-40B4-BE49-F238E27FC236}">
                  <a16:creationId xmlns:a16="http://schemas.microsoft.com/office/drawing/2014/main" id="{F5708A3C-0E8C-4C94-84F7-8C19BE7A55B3}"/>
                </a:ext>
              </a:extLst>
            </p:cNvPr>
            <p:cNvSpPr txBox="1">
              <a:spLocks/>
            </p:cNvSpPr>
            <p:nvPr/>
          </p:nvSpPr>
          <p:spPr>
            <a:xfrm>
              <a:off x="6954858" y="4580872"/>
              <a:ext cx="2331720" cy="161897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800" b="1" dirty="0">
                  <a:solidFill>
                    <a:schemeClr val="accent5"/>
                  </a:solidFill>
                </a:rPr>
                <a:t>I see this main menu</a:t>
              </a:r>
              <a:endParaRPr lang="en-US" sz="2000" b="1" dirty="0">
                <a:solidFill>
                  <a:schemeClr val="accent5"/>
                </a:solidFill>
              </a:endParaRPr>
            </a:p>
          </p:txBody>
        </p:sp>
      </p:grpSp>
      <p:sp>
        <p:nvSpPr>
          <p:cNvPr id="3" name="Rectangle 2">
            <a:hlinkClick r:id="rId8" action="ppaction://hlinksldjump"/>
            <a:extLst>
              <a:ext uri="{FF2B5EF4-FFF2-40B4-BE49-F238E27FC236}">
                <a16:creationId xmlns:a16="http://schemas.microsoft.com/office/drawing/2014/main" id="{A69A8C51-30E4-0FB6-F2FE-478E32752F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430372" y="6083531"/>
            <a:ext cx="2359862" cy="727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119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slow" advClick="0">
        <p159:morph option="byObjec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E-6 0.03264 L 5E-6 1.48148E-6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6.25E-7 0.03264 L 6.25E-7 2.59259E-6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grpId="1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animMotion origin="layout" path="M -2.91667E-6 0.03264 L -2.91667E-6 1.11111E-6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1" grpId="0"/>
      <p:bldP spid="2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E4AB5C26-A6C8-05A7-11F7-9A2EC54848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720645"/>
            <a:ext cx="4051353" cy="408016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32ED50E-38EA-911C-141B-A570929DBA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172064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51AD47-20D8-0FF4-275B-170247CA5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61236"/>
          </a:xfrm>
        </p:spPr>
        <p:txBody>
          <a:bodyPr/>
          <a:lstStyle/>
          <a:p>
            <a:pPr algn="l"/>
            <a:r>
              <a:rPr lang="en-US" dirty="0"/>
              <a:t>LICENSING/SIGN IN </a:t>
            </a:r>
            <a:r>
              <a:rPr lang="en-US" sz="1800" b="1" dirty="0">
                <a:latin typeface="+mn-lt"/>
              </a:rPr>
              <a:t>for School Leaders &amp; Educators</a:t>
            </a:r>
            <a:endParaRPr lang="en-US" b="1" dirty="0">
              <a:latin typeface="+mn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A23998-175F-24E9-88BD-7B071D00A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015648" y="6258560"/>
            <a:ext cx="2326640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14" name="Picture 13" descr="A teacher with 2 students">
            <a:extLst>
              <a:ext uri="{FF2B5EF4-FFF2-40B4-BE49-F238E27FC236}">
                <a16:creationId xmlns:a16="http://schemas.microsoft.com/office/drawing/2014/main" id="{239A0E2D-4C44-A54A-49B2-1B9EF5F4CE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94" b="9694"/>
          <a:stretch/>
        </p:blipFill>
        <p:spPr>
          <a:xfrm>
            <a:off x="10063695" y="0"/>
            <a:ext cx="2134472" cy="1720646"/>
          </a:xfrm>
          <a:prstGeom prst="rect">
            <a:avLst/>
          </a:prstGeom>
        </p:spPr>
      </p:pic>
      <p:pic>
        <p:nvPicPr>
          <p:cNvPr id="34" name="Graphic 33" descr="Back">
            <a:hlinkClick r:id="rId3" action="ppaction://hlinksldjump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75423480-4520-62AC-2E9C-F84BB47F2E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225187" y="600548"/>
            <a:ext cx="368163" cy="429524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7D8CE3E-EFA5-7A9E-59E9-038BF920750E}"/>
              </a:ext>
            </a:extLst>
          </p:cNvPr>
          <p:cNvSpPr txBox="1">
            <a:spLocks/>
          </p:cNvSpPr>
          <p:nvPr/>
        </p:nvSpPr>
        <p:spPr>
          <a:xfrm>
            <a:off x="4530467" y="2138875"/>
            <a:ext cx="7169921" cy="6066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If you see this error message, that means either: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There are two installs of Minecraft Education on your device; 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Your IT Admin has </a:t>
            </a:r>
            <a:r>
              <a:rPr lang="en-US" sz="1800"/>
              <a:t>not allowed </a:t>
            </a:r>
            <a:r>
              <a:rPr lang="en-US" sz="1800" dirty="0"/>
              <a:t>Minecraft Education's services on the network; 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Something else is interfering with the app's ability to launch or log-in successfully.</a:t>
            </a:r>
            <a:br>
              <a:rPr lang="en-US" sz="1800" dirty="0"/>
            </a:br>
            <a:endParaRPr lang="en-US" sz="1200" dirty="0"/>
          </a:p>
          <a:p>
            <a:r>
              <a:rPr lang="en-US" sz="1800" b="1" dirty="0"/>
              <a:t>Please contact </a:t>
            </a:r>
            <a:br>
              <a:rPr lang="en-US" sz="1800" b="1" dirty="0"/>
            </a:br>
            <a:r>
              <a:rPr lang="en-US" sz="1800" b="1" dirty="0"/>
              <a:t>your IT Administrator.</a:t>
            </a:r>
            <a:r>
              <a:rPr lang="en-US" sz="1800" dirty="0"/>
              <a:t> </a:t>
            </a:r>
            <a:br>
              <a:rPr lang="en-US" sz="1800" dirty="0"/>
            </a:br>
            <a:r>
              <a:rPr lang="en-US" sz="1800" dirty="0"/>
              <a:t>They should be able to assist.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E471192-8DBB-2FC7-B49C-8419904BF2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4004788" y="5793187"/>
            <a:ext cx="8219605" cy="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 descr="Next: Resources &amp; Support">
            <a:extLst>
              <a:ext uri="{FF2B5EF4-FFF2-40B4-BE49-F238E27FC236}">
                <a16:creationId xmlns:a16="http://schemas.microsoft.com/office/drawing/2014/main" id="{F64D894C-D827-1A3C-51D7-418D62751515}"/>
              </a:ext>
            </a:extLst>
          </p:cNvPr>
          <p:cNvGrpSpPr/>
          <p:nvPr/>
        </p:nvGrpSpPr>
        <p:grpSpPr>
          <a:xfrm>
            <a:off x="8090830" y="4827394"/>
            <a:ext cx="3774101" cy="724147"/>
            <a:chOff x="1928604" y="4413817"/>
            <a:chExt cx="3695443" cy="796562"/>
          </a:xfrm>
        </p:grpSpPr>
        <p:grpSp>
          <p:nvGrpSpPr>
            <p:cNvPr id="9" name="Group 8" descr="Start">
              <a:extLst>
                <a:ext uri="{FF2B5EF4-FFF2-40B4-BE49-F238E27FC236}">
                  <a16:creationId xmlns:a16="http://schemas.microsoft.com/office/drawing/2014/main" id="{1AB06423-A2F7-0F13-B754-71572BEC43F4}"/>
                </a:ext>
              </a:extLst>
            </p:cNvPr>
            <p:cNvGrpSpPr/>
            <p:nvPr/>
          </p:nvGrpSpPr>
          <p:grpSpPr>
            <a:xfrm>
              <a:off x="1928604" y="4413817"/>
              <a:ext cx="3695443" cy="796562"/>
              <a:chOff x="10295999" y="5589220"/>
              <a:chExt cx="1247626" cy="658315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B04F19AC-9D5F-24E1-2EE7-937AD0736FAE}"/>
                  </a:ext>
                </a:extLst>
              </p:cNvPr>
              <p:cNvSpPr/>
              <p:nvPr/>
            </p:nvSpPr>
            <p:spPr>
              <a:xfrm>
                <a:off x="10295999" y="5589220"/>
                <a:ext cx="1247624" cy="560215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74320" rtlCol="0" anchor="ctr"/>
              <a:lstStyle/>
              <a:p>
                <a:r>
                  <a:rPr lang="en-US" sz="1600" b="1" dirty="0">
                    <a:solidFill>
                      <a:schemeClr val="accent5"/>
                    </a:solidFill>
                  </a:rPr>
                  <a:t>Next: Resources &amp; Support</a:t>
                </a:r>
              </a:p>
            </p:txBody>
          </p:sp>
          <p:sp>
            <p:nvSpPr>
              <p:cNvPr id="20" name="Flowchart: Manual Operation 24">
                <a:extLst>
                  <a:ext uri="{FF2B5EF4-FFF2-40B4-BE49-F238E27FC236}">
                    <a16:creationId xmlns:a16="http://schemas.microsoft.com/office/drawing/2014/main" id="{86DFACBE-D834-91B3-53B8-EB5B622B3BA9}"/>
                  </a:ext>
                </a:extLst>
              </p:cNvPr>
              <p:cNvSpPr/>
              <p:nvPr/>
            </p:nvSpPr>
            <p:spPr>
              <a:xfrm>
                <a:off x="10296001" y="6146494"/>
                <a:ext cx="1247624" cy="101041"/>
              </a:xfrm>
              <a:custGeom>
                <a:avLst/>
                <a:gdLst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000 w 10000"/>
                  <a:gd name="connsiteY2" fmla="*/ 10000 h 10000"/>
                  <a:gd name="connsiteX3" fmla="*/ 200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000 w 10000"/>
                  <a:gd name="connsiteY2" fmla="*/ 10000 h 10000"/>
                  <a:gd name="connsiteX3" fmla="*/ 122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502 w 10000"/>
                  <a:gd name="connsiteY2" fmla="*/ 10000 h 10000"/>
                  <a:gd name="connsiteX3" fmla="*/ 1220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8502 w 10000"/>
                  <a:gd name="connsiteY2" fmla="*/ 10000 h 10000"/>
                  <a:gd name="connsiteX3" fmla="*/ 536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9631 w 10000"/>
                  <a:gd name="connsiteY2" fmla="*/ 10000 h 10000"/>
                  <a:gd name="connsiteX3" fmla="*/ 536 w 10000"/>
                  <a:gd name="connsiteY3" fmla="*/ 10000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0 h 10000"/>
                  <a:gd name="connsiteX2" fmla="*/ 9631 w 10000"/>
                  <a:gd name="connsiteY2" fmla="*/ 10000 h 10000"/>
                  <a:gd name="connsiteX3" fmla="*/ 365 w 10000"/>
                  <a:gd name="connsiteY3" fmla="*/ 10000 h 10000"/>
                  <a:gd name="connsiteX4" fmla="*/ 0 w 10000"/>
                  <a:gd name="connsiteY4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0" y="0"/>
                    </a:moveTo>
                    <a:lnTo>
                      <a:pt x="10000" y="0"/>
                    </a:lnTo>
                    <a:lnTo>
                      <a:pt x="9631" y="10000"/>
                    </a:lnTo>
                    <a:lnTo>
                      <a:pt x="365" y="10000"/>
                    </a:lnTo>
                    <a:cubicBezTo>
                      <a:pt x="186" y="6667"/>
                      <a:pt x="179" y="3333"/>
                      <a:pt x="0" y="0"/>
                    </a:cubicBezTo>
                    <a:close/>
                  </a:path>
                </a:pathLst>
              </a:custGeom>
              <a:solidFill>
                <a:srgbClr val="0855DB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/>
              </a:p>
            </p:txBody>
          </p:sp>
        </p:grpSp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C47977A8-0958-5B45-949A-53F2B0EBB41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045920" y="4591394"/>
              <a:ext cx="276606" cy="322707"/>
            </a:xfrm>
            <a:prstGeom prst="rect">
              <a:avLst/>
            </a:prstGeom>
          </p:spPr>
        </p:pic>
      </p:grpSp>
      <p:sp>
        <p:nvSpPr>
          <p:cNvPr id="21" name="Rectangle 20">
            <a:hlinkClick r:id="rId8" action="ppaction://hlinksldjump"/>
            <a:hlinkHover r:id="" action="ppaction://noaction" highlightClick="1"/>
            <a:extLst>
              <a:ext uri="{FF2B5EF4-FFF2-40B4-BE49-F238E27FC236}">
                <a16:creationId xmlns:a16="http://schemas.microsoft.com/office/drawing/2014/main" id="{3C664870-10F1-6B88-1600-9F7EE62D2D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939944" y="4740927"/>
            <a:ext cx="4051353" cy="9307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" name="Group 2" descr="I see this &quot;Sign-in Required&quot; pop up error message">
            <a:extLst>
              <a:ext uri="{FF2B5EF4-FFF2-40B4-BE49-F238E27FC236}">
                <a16:creationId xmlns:a16="http://schemas.microsoft.com/office/drawing/2014/main" id="{16EBCB10-B650-4E24-D653-3615CEE6D862}"/>
              </a:ext>
            </a:extLst>
          </p:cNvPr>
          <p:cNvGrpSpPr/>
          <p:nvPr/>
        </p:nvGrpSpPr>
        <p:grpSpPr>
          <a:xfrm>
            <a:off x="0" y="2699267"/>
            <a:ext cx="4051353" cy="2582248"/>
            <a:chOff x="9441212" y="3509266"/>
            <a:chExt cx="2331720" cy="1553654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0BF0965-4559-0DC4-814D-0EBCA018775D}"/>
                </a:ext>
              </a:extLst>
            </p:cNvPr>
            <p:cNvSpPr/>
            <p:nvPr/>
          </p:nvSpPr>
          <p:spPr>
            <a:xfrm>
              <a:off x="9441212" y="3782760"/>
              <a:ext cx="2331720" cy="12801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 dirty="0">
                <a:solidFill>
                  <a:schemeClr val="accent5"/>
                </a:solidFill>
                <a:latin typeface="+mj-lt"/>
              </a:endParaRPr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4EE01900-3CA4-2771-EF54-492E3AC846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26540" t="34684" r="26830" b="31007"/>
            <a:stretch/>
          </p:blipFill>
          <p:spPr>
            <a:xfrm>
              <a:off x="9557723" y="3509266"/>
              <a:ext cx="2098699" cy="81312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8" name="Content Placeholder 2">
              <a:extLst>
                <a:ext uri="{FF2B5EF4-FFF2-40B4-BE49-F238E27FC236}">
                  <a16:creationId xmlns:a16="http://schemas.microsoft.com/office/drawing/2014/main" id="{46053A24-32B0-A32C-F657-9BE2B6E3519D}"/>
                </a:ext>
              </a:extLst>
            </p:cNvPr>
            <p:cNvSpPr txBox="1">
              <a:spLocks/>
            </p:cNvSpPr>
            <p:nvPr/>
          </p:nvSpPr>
          <p:spPr>
            <a:xfrm>
              <a:off x="9441212" y="4492734"/>
              <a:ext cx="2331720" cy="318240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800" b="1" dirty="0">
                  <a:solidFill>
                    <a:schemeClr val="accent5"/>
                  </a:solidFill>
                </a:rPr>
                <a:t>I see this “Sign-in Required”</a:t>
              </a:r>
              <a:br>
                <a:rPr lang="en-US" sz="1800" b="1" dirty="0">
                  <a:solidFill>
                    <a:schemeClr val="accent5"/>
                  </a:solidFill>
                </a:rPr>
              </a:br>
              <a:r>
                <a:rPr lang="en-US" sz="1800" b="1" dirty="0">
                  <a:solidFill>
                    <a:schemeClr val="accent5"/>
                  </a:solidFill>
                </a:rPr>
                <a:t>pop up error message</a:t>
              </a:r>
              <a:endParaRPr lang="en-US" sz="2000" b="1" dirty="0">
                <a:solidFill>
                  <a:schemeClr val="accent5"/>
                </a:solidFill>
              </a:endParaRPr>
            </a:p>
          </p:txBody>
        </p:sp>
      </p:grpSp>
      <p:sp>
        <p:nvSpPr>
          <p:cNvPr id="8" name="Rectangle 7">
            <a:hlinkClick r:id="rId8" action="ppaction://hlinksldjump"/>
            <a:extLst>
              <a:ext uri="{FF2B5EF4-FFF2-40B4-BE49-F238E27FC236}">
                <a16:creationId xmlns:a16="http://schemas.microsoft.com/office/drawing/2014/main" id="{86D03BD3-83B8-D44C-FDC3-9BCC511DD0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430372" y="6083531"/>
            <a:ext cx="2359862" cy="727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07462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slow" advClick="0">
        <p159:morph option="byObjec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E-6 0.03264 L 5E-6 1.48148E-6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6.25E-7 0.03264 L 6.25E-7 2.59259E-6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grpId="1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animMotion origin="layout" path="M -2.91667E-6 0.03264 L -2.91667E-6 1.11111E-6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1" grpId="0"/>
      <p:bldP spid="21" grpId="1"/>
    </p:bldLst>
  </p:timing>
</p:sld>
</file>

<file path=ppt/theme/theme1.xml><?xml version="1.0" encoding="utf-8"?>
<a:theme xmlns:a="http://schemas.openxmlformats.org/drawingml/2006/main" name="Office Theme">
  <a:themeElements>
    <a:clrScheme name="Minecraft Education">
      <a:dk1>
        <a:sysClr val="windowText" lastClr="000000"/>
      </a:dk1>
      <a:lt1>
        <a:srgbClr val="EDE5E2"/>
      </a:lt1>
      <a:dk2>
        <a:srgbClr val="636466"/>
      </a:dk2>
      <a:lt2>
        <a:srgbClr val="D2D2D2"/>
      </a:lt2>
      <a:accent1>
        <a:srgbClr val="3A87F4"/>
      </a:accent1>
      <a:accent2>
        <a:srgbClr val="6CC349"/>
      </a:accent2>
      <a:accent3>
        <a:srgbClr val="FF791A"/>
      </a:accent3>
      <a:accent4>
        <a:srgbClr val="FFB900"/>
      </a:accent4>
      <a:accent5>
        <a:srgbClr val="FFFFFF"/>
      </a:accent5>
      <a:accent6>
        <a:srgbClr val="FFFFFF"/>
      </a:accent6>
      <a:hlink>
        <a:srgbClr val="3A87F4"/>
      </a:hlink>
      <a:folHlink>
        <a:srgbClr val="3A87F4"/>
      </a:folHlink>
    </a:clrScheme>
    <a:fontScheme name="Minecraft Education">
      <a:majorFont>
        <a:latin typeface="Minecraft Ten"/>
        <a:ea typeface=""/>
        <a:cs typeface=""/>
      </a:majorFont>
      <a:minorFont>
        <a:latin typeface="Noto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4622</TotalTime>
  <Words>1278</Words>
  <Application>Microsoft Office PowerPoint</Application>
  <PresentationFormat>Widescreen</PresentationFormat>
  <Paragraphs>145</Paragraphs>
  <Slides>16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Minecraft Ten</vt:lpstr>
      <vt:lpstr>Noto Sans</vt:lpstr>
      <vt:lpstr>Office Theme</vt:lpstr>
      <vt:lpstr>Licensing &amp; DEPLOYMENT  GUIDE</vt:lpstr>
      <vt:lpstr>WELCOME!</vt:lpstr>
      <vt:lpstr>DOWNLOAD</vt:lpstr>
      <vt:lpstr>LICENSING</vt:lpstr>
      <vt:lpstr>Licensing for School Leaders &amp; Educators</vt:lpstr>
      <vt:lpstr>LICENSING/SIGN IN for School Leaders &amp; Educators</vt:lpstr>
      <vt:lpstr>LICENSING/SIGN IN for School Leaders &amp; Educators</vt:lpstr>
      <vt:lpstr>LICENSING/SIGN IN for School Leaders &amp; Educators</vt:lpstr>
      <vt:lpstr>LICENSING/SIGN IN for School Leaders &amp; Educators</vt:lpstr>
      <vt:lpstr>LICENSING/SIGN IN for School Leaders &amp; Educators</vt:lpstr>
      <vt:lpstr>Licensing for School Leaders &amp; Educators</vt:lpstr>
      <vt:lpstr>Resources &amp; Support</vt:lpstr>
      <vt:lpstr>Resources &amp; Support for School Leaders &amp; Educators</vt:lpstr>
      <vt:lpstr>Licensing for IT Admins</vt:lpstr>
      <vt:lpstr>Licensing for IT Admins</vt:lpstr>
      <vt:lpstr>Resources &amp; Support for IT Admins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Licensing  GUIDE</dc:title>
  <dc:creator>Justin Philip</dc:creator>
  <cp:lastModifiedBy>Melinda Knight (SHE/HER)</cp:lastModifiedBy>
  <cp:revision>2</cp:revision>
  <dcterms:created xsi:type="dcterms:W3CDTF">2023-12-06T05:45:22Z</dcterms:created>
  <dcterms:modified xsi:type="dcterms:W3CDTF">2024-03-25T20:59:26Z</dcterms:modified>
</cp:coreProperties>
</file>