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sz="882" b="1" kern="1200">
                <a:solidFill>
                  <a:schemeClr val="tx1"/>
                </a:solidFill>
                <a:effectLst/>
                <a:latin typeface="Segoe UI" panose="020B0502040204020203" pitchFamily="34" charset="0"/>
                <a:ea typeface="+mn-ea"/>
                <a:cs typeface="+mn-cs"/>
              </a:rPr>
              <a:t>演示者 - 请更新并在课程开始时将下述内容粘贴到聊天中：</a:t>
            </a:r>
          </a:p>
          <a:p>
            <a:endParaRPr lang="en-US" sz="882" kern="1200">
              <a:solidFill>
                <a:schemeClr val="tx1"/>
              </a:solidFill>
              <a:effectLst/>
              <a:latin typeface="Segoe UI" panose="020B0502040204020203" pitchFamily="34" charset="0"/>
              <a:ea typeface="+mn-ea"/>
              <a:cs typeface="+mn-cs"/>
            </a:endParaRPr>
          </a:p>
          <a:p>
            <a:r>
              <a:rPr lang="zh-cn" sz="882" kern="1200">
                <a:solidFill>
                  <a:schemeClr val="tx1"/>
                </a:solidFill>
                <a:effectLst/>
                <a:latin typeface="Segoe UI" panose="020B0502040204020203" pitchFamily="34" charset="0"/>
                <a:ea typeface="+mn-ea"/>
                <a:cs typeface="+mn-cs"/>
              </a:rPr>
              <a:t>欢迎来到 [Workshop title]！我们将在 [time, include time zone] 开始。</a:t>
            </a:r>
            <a:r>
              <a:rPr lang="zh-cn" sz="882" kern="1200">
                <a:solidFill>
                  <a:schemeClr val="tx1"/>
                </a:solidFill>
                <a:effectLst/>
                <a:latin typeface="Segoe UI" panose="020B0502040204020203" pitchFamily="34" charset="0"/>
                <a:ea typeface="+mn-ea"/>
                <a:cs typeface="+mn-cs"/>
              </a:rPr>
              <a:t>如果您有任何问题，或者遇到任何技术故障，请在聊天中告知我们。如果您想了解更多我们其他虚拟课堂的信息，请访问&lt;URL&gt;。如果您还没有这样做，请下载《Minecraft: Education Edition》，先人一步开始今天的活动，卸载地址为：</a:t>
            </a:r>
            <a:r>
              <a:rPr lang="zh-cn" sz="882" u="sng" kern="1200">
                <a:solidFill>
                  <a:schemeClr val="tx1"/>
                </a:solidFill>
                <a:effectLst/>
                <a:latin typeface="Segoe UI" panose="020B0502040204020203" pitchFamily="34" charset="0"/>
                <a:ea typeface="+mn-ea"/>
                <a:cs typeface="+mn-cs"/>
                <a:hlinkClick r:id="rId3"/>
              </a:rPr>
              <a:t>https://education.minecraft.net/hour-of-code</a:t>
            </a:r>
            <a:r>
              <a:rPr lang="zh-cn"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做：</a:t>
            </a:r>
            <a:r>
              <a:rPr lang="zh-cn" sz="882" kern="1200">
                <a:solidFill>
                  <a:schemeClr val="tx1"/>
                </a:solidFill>
                <a:effectLst/>
                <a:latin typeface="Segoe UI" panose="020B0502040204020203" pitchFamily="34" charset="0"/>
                <a:ea typeface="+mn-ea"/>
                <a:cs typeface="+mn-cs"/>
              </a:rPr>
              <a:t> </a:t>
            </a:r>
            <a:r>
              <a:rPr lang="zh-cn" sz="882" b="1" kern="1200">
                <a:solidFill>
                  <a:schemeClr val="tx1"/>
                </a:solidFill>
                <a:effectLst/>
                <a:latin typeface="Segoe UI" panose="020B0502040204020203" pitchFamily="34" charset="0"/>
                <a:ea typeface="+mn-ea"/>
                <a:cs typeface="+mn-cs"/>
              </a:rPr>
              <a:t>欢迎参与者：</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在 Teams 会议中演示 PPT，展示第一张幻灯片。</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更新和发布上述建议的聊天开场。</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在参与者进入后向他们发出问候，确保所有人都静音。</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告知参与者在课堂中学习时需要用到纸笔，让他们准备好。</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根据小组的规模，决定是否允许语音参与，或者仅仅聊天。</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大家好，感谢大家加入这个课堂！我的名字是 __________。这是我的共同小组长 ___________。</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zh-cn"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代码就是一套按照特定顺序执行的指令，就是你们创建的这些。它们是程序使用的语言，告诉计算机该去做什么。程序员就是写代码的人。今天我们就是程序员！你们可以通过许多不同的方式写代码。</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我们即将执行的任务使用</a:t>
            </a:r>
            <a:r>
              <a:rPr lang="zh-cn" sz="882" b="1" kern="1200">
                <a:solidFill>
                  <a:schemeClr val="tx1"/>
                </a:solidFill>
                <a:effectLst/>
                <a:latin typeface="Segoe UI" panose="020B0502040204020203" pitchFamily="34" charset="0"/>
                <a:ea typeface="+mn-ea"/>
                <a:cs typeface="+mn-cs"/>
              </a:rPr>
              <a:t>基于方块的代码</a:t>
            </a:r>
            <a:r>
              <a:rPr lang="zh-cn" sz="882" kern="1200">
                <a:solidFill>
                  <a:schemeClr val="tx1"/>
                </a:solidFill>
                <a:effectLst/>
                <a:latin typeface="Segoe UI" panose="020B0502040204020203" pitchFamily="34" charset="0"/>
                <a:ea typeface="+mn-ea"/>
                <a:cs typeface="+mn-cs"/>
              </a:rPr>
              <a:t>，这是开启我们编程生涯的绝佳方式。</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通过基于方块的编程这种方法，你们可以拖放代表程序命令的方块，像摆放拼图一样将它们连接起来。</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代码也可以用文本书写，用到单词、数字和标点符号。这张图片中显示的 JavaScript 就是</a:t>
            </a:r>
            <a:r>
              <a:rPr lang="zh-cn" sz="882" b="1" kern="1200">
                <a:solidFill>
                  <a:schemeClr val="tx1"/>
                </a:solidFill>
                <a:effectLst/>
                <a:latin typeface="Segoe UI" panose="020B0502040204020203" pitchFamily="34" charset="0"/>
                <a:ea typeface="+mn-ea"/>
                <a:cs typeface="+mn-cs"/>
              </a:rPr>
              <a:t>基于文本的代码</a:t>
            </a:r>
            <a:r>
              <a:rPr lang="zh-cn" sz="882" kern="1200">
                <a:solidFill>
                  <a:schemeClr val="tx1"/>
                </a:solidFill>
                <a:effectLst/>
                <a:latin typeface="Segoe UI" panose="020B0502040204020203" pitchFamily="34" charset="0"/>
                <a:ea typeface="+mn-ea"/>
                <a:cs typeface="+mn-cs"/>
              </a:rPr>
              <a:t>语言。</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问：</a:t>
            </a:r>
            <a:r>
              <a:rPr lang="zh-cn" sz="882" kern="1200">
                <a:solidFill>
                  <a:schemeClr val="tx1"/>
                </a:solidFill>
                <a:effectLst/>
                <a:latin typeface="Segoe UI" panose="020B0502040204020203" pitchFamily="34" charset="0"/>
                <a:ea typeface="+mn-ea"/>
                <a:cs typeface="+mn-cs"/>
              </a:rPr>
              <a:t>这些图片显示的是相同的程序，程序用基于方块的代码和基于文本的代码写成。你们看到了哪些相似的地方，哪些不同的地方？</a:t>
            </a:r>
          </a:p>
          <a:p>
            <a:r>
              <a:rPr lang="zh-cn" sz="882" kern="1200">
                <a:solidFill>
                  <a:schemeClr val="tx1"/>
                </a:solidFill>
                <a:effectLst/>
                <a:latin typeface="Segoe UI" panose="020B0502040204020203" pitchFamily="34" charset="0"/>
                <a:ea typeface="+mn-ea"/>
                <a:cs typeface="+mn-cs"/>
              </a:rPr>
              <a:t>（</a:t>
            </a:r>
            <a:r>
              <a:rPr lang="zh-cn" sz="882" i="1" kern="1200">
                <a:solidFill>
                  <a:schemeClr val="tx1"/>
                </a:solidFill>
                <a:effectLst/>
                <a:latin typeface="Segoe UI" panose="020B0502040204020203" pitchFamily="34" charset="0"/>
                <a:ea typeface="+mn-ea"/>
                <a:cs typeface="+mn-cs"/>
              </a:rPr>
              <a:t>可能的答案包括：</a:t>
            </a:r>
            <a:r>
              <a:rPr lang="zh-cn" sz="882" kern="1200">
                <a:solidFill>
                  <a:schemeClr val="tx1"/>
                </a:solidFill>
                <a:effectLst/>
                <a:latin typeface="Segoe UI" panose="020B0502040204020203" pitchFamily="34" charset="0"/>
                <a:ea typeface="+mn-ea"/>
                <a:cs typeface="+mn-cs"/>
              </a:rPr>
              <a:t>相似点：很多字和数字是相同的，使用相同的顺序；不同点：多彩的方块对比有数字编码的文本行；有开始对比没有开始；只有单词和数字对比单词、数字与标点符号；可连接的方块对比必须被键入的文本）。</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做：</a:t>
            </a:r>
            <a:r>
              <a:rPr lang="zh-cn" sz="882" kern="1200">
                <a:solidFill>
                  <a:schemeClr val="tx1"/>
                </a:solidFill>
                <a:effectLst/>
                <a:latin typeface="Segoe UI" panose="020B0502040204020203" pitchFamily="34" charset="0"/>
                <a:ea typeface="+mn-ea"/>
                <a:cs typeface="+mn-cs"/>
              </a:rPr>
              <a:t>在聊天中要求回答，或者解除举手示意的参与者的静音。</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zh-cn"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干得漂亮！您完成了拯救村庄的第一个任务！我们来了解一下您面对的挑战，回顾一些概念。</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在</a:t>
            </a:r>
            <a:r>
              <a:rPr lang="zh-cn" sz="882" b="1" kern="1200">
                <a:solidFill>
                  <a:schemeClr val="tx1"/>
                </a:solidFill>
                <a:effectLst/>
                <a:latin typeface="Segoe UI" panose="020B0502040204020203" pitchFamily="34" charset="0"/>
                <a:ea typeface="+mn-ea"/>
                <a:cs typeface="+mn-cs"/>
              </a:rPr>
              <a:t>序列中</a:t>
            </a:r>
            <a:r>
              <a:rPr lang="zh-cn" sz="882" kern="1200">
                <a:solidFill>
                  <a:schemeClr val="tx1"/>
                </a:solidFill>
                <a:effectLst/>
                <a:latin typeface="Segoe UI" panose="020B0502040204020203" pitchFamily="34" charset="0"/>
                <a:ea typeface="+mn-ea"/>
                <a:cs typeface="+mn-cs"/>
              </a:rPr>
              <a:t>，一个动作或事件将导致顺序中的下一个动作。</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也就是说代码方块的顺序是非常重要的。</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代理机器人将按照您排好的顺序移动。</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这是我们开始学习机器人算法的编码时使用的编码概念。</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问：</a:t>
            </a:r>
            <a:r>
              <a:rPr lang="zh-cn" sz="882" kern="1200">
                <a:solidFill>
                  <a:schemeClr val="tx1"/>
                </a:solidFill>
                <a:effectLst/>
                <a:latin typeface="Segoe UI" panose="020B0502040204020203" pitchFamily="34" charset="0"/>
                <a:ea typeface="+mn-ea"/>
                <a:cs typeface="+mn-cs"/>
              </a:rPr>
              <a:t>如果将“代理机器人分析”方块放到”代理机器人移动“方块之前，你们的最后一个程序是否能运行？为什么能运行，为什么不能运行？</a:t>
            </a:r>
          </a:p>
          <a:p>
            <a:r>
              <a:rPr lang="zh-cn" sz="882" kern="1200">
                <a:solidFill>
                  <a:schemeClr val="tx1"/>
                </a:solidFill>
                <a:effectLst/>
                <a:latin typeface="Segoe UI" panose="020B0502040204020203" pitchFamily="34" charset="0"/>
                <a:ea typeface="+mn-ea"/>
                <a:cs typeface="+mn-cs"/>
              </a:rPr>
              <a:t>（</a:t>
            </a:r>
            <a:r>
              <a:rPr lang="zh-cn" sz="882" i="1" kern="1200">
                <a:solidFill>
                  <a:schemeClr val="tx1"/>
                </a:solidFill>
                <a:effectLst/>
                <a:latin typeface="Segoe UI" panose="020B0502040204020203" pitchFamily="34" charset="0"/>
                <a:ea typeface="+mn-ea"/>
                <a:cs typeface="+mn-cs"/>
              </a:rPr>
              <a:t>答案</a:t>
            </a:r>
            <a:r>
              <a:rPr lang="zh-cn" sz="882" kern="1200">
                <a:solidFill>
                  <a:schemeClr val="tx1"/>
                </a:solidFill>
                <a:effectLst/>
                <a:latin typeface="Segoe UI" panose="020B0502040204020203" pitchFamily="34" charset="0"/>
                <a:ea typeface="+mn-ea"/>
                <a:cs typeface="+mn-cs"/>
              </a:rPr>
              <a:t>：不能运行，因为此代理机器人需要先向前移动到干燥灌木处才能开始进行分析。）</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做：</a:t>
            </a:r>
            <a:r>
              <a:rPr lang="zh-cn" sz="882" kern="1200">
                <a:solidFill>
                  <a:schemeClr val="tx1"/>
                </a:solidFill>
                <a:effectLst/>
                <a:latin typeface="Segoe UI" panose="020B0502040204020203" pitchFamily="34" charset="0"/>
                <a:ea typeface="+mn-ea"/>
                <a:cs typeface="+mn-cs"/>
              </a:rPr>
              <a:t>在聊天中要求回答，或者解除举手示意的参与者的静音。</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如果一个序列规划起来比较棘手，那么用纸和笔将步骤写下来是一个很好的方法。写下您的想法，然后仔细检查。如果您有更好的想法，就把它写下来。对自己的计划满意后，就可以构建代码了。</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zh-cn"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干得漂亮！您完成了一个充满挑战的任务，指导代理机器人通过迷宫！我们检查一下是否奏效，讨论修复代码问题的秘诀。</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在编程中，</a:t>
            </a:r>
            <a:r>
              <a:rPr lang="zh-cn" sz="882" b="1" kern="1200">
                <a:solidFill>
                  <a:schemeClr val="tx1"/>
                </a:solidFill>
                <a:effectLst/>
                <a:latin typeface="Segoe UI" panose="020B0502040204020203" pitchFamily="34" charset="0"/>
                <a:ea typeface="+mn-ea"/>
                <a:cs typeface="+mn-cs"/>
              </a:rPr>
              <a:t>调试</a:t>
            </a:r>
            <a:r>
              <a:rPr lang="zh-cn" sz="882" kern="1200">
                <a:solidFill>
                  <a:schemeClr val="tx1"/>
                </a:solidFill>
                <a:effectLst/>
                <a:latin typeface="Segoe UI" panose="020B0502040204020203" pitchFamily="34" charset="0"/>
                <a:ea typeface="+mn-ea"/>
                <a:cs typeface="+mn-cs"/>
              </a:rPr>
              <a:t>就是找到和修复代码中的错误。</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被称为调试是因为代码错误有时候被称为错误。</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每一个程序员，无论经验有多丰富，都会犯错。代码没有达到自己预期时，尝试抱有好奇之心而不是生气，因为这种时候就是搜寻错误的时机！</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问：</a:t>
            </a:r>
            <a:r>
              <a:rPr lang="zh-cn" sz="882" kern="1200">
                <a:solidFill>
                  <a:schemeClr val="tx1"/>
                </a:solidFill>
                <a:effectLst/>
                <a:latin typeface="Segoe UI" panose="020B0502040204020203" pitchFamily="34" charset="0"/>
                <a:ea typeface="+mn-ea"/>
                <a:cs typeface="+mn-cs"/>
              </a:rPr>
              <a:t>您的代码在第一次尝试时是否能运行？您是如何找到和修复代码中的错误的？</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做：</a:t>
            </a:r>
            <a:r>
              <a:rPr lang="zh-cn" sz="882" kern="1200">
                <a:solidFill>
                  <a:schemeClr val="tx1"/>
                </a:solidFill>
                <a:effectLst/>
                <a:latin typeface="Segoe UI" panose="020B0502040204020203" pitchFamily="34" charset="0"/>
                <a:ea typeface="+mn-ea"/>
                <a:cs typeface="+mn-cs"/>
              </a:rPr>
              <a:t>在聊天中要求回答，或者解除举手示意的参与者的静音。</a:t>
            </a:r>
          </a:p>
          <a:p>
            <a:endParaRPr lang="en-US" sz="882" b="1"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在这些任务中找出错误的一个方法是运行代码时仔细观察代理机器人。</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例如，它没有左传，跟着迷宫的路走，而是继续向前走，那么这就是说您的代码中有错误，并且提示了错误的位置。</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要调试代码，请在代理机器人走错路的地方所匹配的代码中寻找。</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尝试更改“代理机器人移动”方块的编号，再次运行代码，看看是否能正常运行。</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zh-cn"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干得漂亮！您完成了编程一小时，拯救了村庄！</a:t>
            </a:r>
          </a:p>
          <a:p>
            <a:endParaRPr lang="en-US" sz="882"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问：</a:t>
            </a:r>
            <a:r>
              <a:rPr lang="zh-cn" sz="882" kern="1200">
                <a:solidFill>
                  <a:schemeClr val="tx1"/>
                </a:solidFill>
                <a:effectLst/>
                <a:latin typeface="Segoe UI" panose="020B0502040204020203" pitchFamily="34" charset="0"/>
                <a:ea typeface="+mn-ea"/>
                <a:cs typeface="+mn-cs"/>
              </a:rPr>
              <a:t>您最喜爱的任务或挑战是什么？</a:t>
            </a:r>
          </a:p>
          <a:p>
            <a:endParaRPr lang="en-US" sz="882"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做：</a:t>
            </a:r>
            <a:r>
              <a:rPr lang="zh-cn" sz="882" kern="1200">
                <a:solidFill>
                  <a:schemeClr val="tx1"/>
                </a:solidFill>
                <a:effectLst/>
                <a:latin typeface="Segoe UI" panose="020B0502040204020203" pitchFamily="34" charset="0"/>
                <a:ea typeface="+mn-ea"/>
                <a:cs typeface="+mn-cs"/>
              </a:rPr>
              <a:t>在聊天中要求回答，或者解除举手示意的参与者的静音。</a:t>
            </a:r>
          </a:p>
          <a:p>
            <a:endParaRPr lang="en-US" sz="882" kern="1200">
              <a:solidFill>
                <a:schemeClr val="tx1"/>
              </a:solidFill>
              <a:effectLst/>
              <a:latin typeface="Segoe UI" panose="020B0502040204020203" pitchFamily="34" charset="0"/>
              <a:ea typeface="+mn-ea"/>
              <a:cs typeface="+mn-cs"/>
            </a:endParaRPr>
          </a:p>
          <a:p>
            <a:r>
              <a:rPr lang="zh-cn" sz="882" b="1" kern="1200">
                <a:solidFill>
                  <a:schemeClr val="tx1"/>
                </a:solidFill>
                <a:effectLst/>
                <a:latin typeface="Segoe UI" panose="020B0502040204020203" pitchFamily="34" charset="0"/>
                <a:ea typeface="+mn-ea"/>
                <a:cs typeface="+mn-cs"/>
              </a:rPr>
              <a:t>注：</a:t>
            </a:r>
            <a:r>
              <a:rPr lang="zh-cn" sz="882" kern="1200">
                <a:solidFill>
                  <a:schemeClr val="tx1"/>
                </a:solidFill>
                <a:effectLst/>
                <a:latin typeface="Segoe UI" panose="020B0502040204020203" pitchFamily="34" charset="0"/>
                <a:ea typeface="+mn-ea"/>
                <a:cs typeface="+mn-cs"/>
              </a:rPr>
              <a:t>如果您的小组没有完成所有任务，请恭喜他们取得的进度。</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zh-cn"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我们今天学了很多东西！</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学习了编程概念，包括算法、AI、序列、调试和条件。</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编写您的 Minecraft 代理机器人，预防森林火灾！</a:t>
            </a:r>
          </a:p>
          <a:p>
            <a:endParaRPr lang="en-US" sz="882" i="1" kern="1200">
              <a:solidFill>
                <a:schemeClr val="tx1"/>
              </a:solidFill>
              <a:effectLst/>
              <a:latin typeface="Segoe UI" panose="020B0502040204020203" pitchFamily="34" charset="0"/>
              <a:ea typeface="+mn-ea"/>
              <a:cs typeface="+mn-cs"/>
            </a:endParaRPr>
          </a:p>
          <a:p>
            <a:r>
              <a:rPr lang="zh-cn" sz="882" i="1" kern="1200">
                <a:solidFill>
                  <a:schemeClr val="tx1"/>
                </a:solidFill>
                <a:effectLst/>
                <a:latin typeface="Segoe UI" panose="020B0502040204020203" pitchFamily="34" charset="0"/>
                <a:ea typeface="+mn-ea"/>
                <a:cs typeface="+mn-cs"/>
              </a:rPr>
              <a:t>可选讨论问题</a:t>
            </a:r>
            <a:r>
              <a:rPr lang="zh-cn"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计算机在预防森林火灾中起着什么作用？</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在对抗森林火灾时什么数据（信息）是重要的？</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我们怎样才能防止森林火灾的发生？</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什么是重新造林？以及我们应当如何实现它？</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zh-cn"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sz="882" b="1" kern="1200">
                <a:solidFill>
                  <a:schemeClr val="tx1"/>
                </a:solidFill>
                <a:effectLst/>
                <a:latin typeface="Segoe UI" panose="020B0502040204020203" pitchFamily="34" charset="0"/>
                <a:ea typeface="+mn-ea"/>
                <a:cs typeface="+mn-cs"/>
              </a:rPr>
              <a:t>说：</a:t>
            </a:r>
            <a:r>
              <a:rPr lang="zh-cn" sz="882" kern="1200">
                <a:solidFill>
                  <a:schemeClr val="tx1"/>
                </a:solidFill>
                <a:effectLst/>
                <a:latin typeface="Segoe UI" panose="020B0502040204020203" pitchFamily="34" charset="0"/>
                <a:ea typeface="+mn-ea"/>
                <a:cs typeface="+mn-cs"/>
              </a:rPr>
              <a:t>课堂结束后，还有很多方法可以让今天的编程活动继续生动有趣：</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继续进行奖励活动，恢复森林，让里边生机盎然。此活动可教会您如何使用代码，放置方块，比如花朵，生成生物，比如鸡仔。这些活动非常有趣，并且也是体验代码创意的机会。</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恢复森林之后，请与消防员交流，拍下自己作品的照片，您可以将照片存到电脑或设备中。</a:t>
            </a:r>
          </a:p>
          <a:p>
            <a:pPr marL="171450" lvl="0" indent="-171450">
              <a:buFont typeface="Arial" panose="020B0604020202020204" pitchFamily="34" charset="0"/>
              <a:buChar char="•"/>
            </a:pPr>
            <a:r>
              <a:rPr lang="zh-cn" sz="882" kern="1200">
                <a:solidFill>
                  <a:schemeClr val="tx1"/>
                </a:solidFill>
                <a:effectLst/>
                <a:latin typeface="Segoe UI" panose="020B0502040204020203" pitchFamily="34" charset="0"/>
                <a:ea typeface="+mn-ea"/>
                <a:cs typeface="+mn-cs"/>
              </a:rPr>
              <a:t>您也可以获得个性化证书，证明自己完成了此编程一小时挑战！请按 </a:t>
            </a:r>
            <a:r>
              <a:rPr lang="zh-cn" sz="882" b="1" kern="1200">
                <a:solidFill>
                  <a:schemeClr val="tx1"/>
                </a:solidFill>
                <a:effectLst/>
                <a:latin typeface="Segoe UI" panose="020B0502040204020203" pitchFamily="34" charset="0"/>
                <a:ea typeface="+mn-ea"/>
                <a:cs typeface="+mn-cs"/>
              </a:rPr>
              <a:t>Esc</a:t>
            </a:r>
            <a:r>
              <a:rPr lang="zh-cn" sz="882" kern="1200">
                <a:solidFill>
                  <a:schemeClr val="tx1"/>
                </a:solidFill>
                <a:effectLst/>
                <a:latin typeface="Segoe UI" panose="020B0502040204020203" pitchFamily="34" charset="0"/>
                <a:ea typeface="+mn-ea"/>
                <a:cs typeface="+mn-cs"/>
              </a:rPr>
              <a:t> 键，选择</a:t>
            </a:r>
            <a:r>
              <a:rPr lang="zh-cn" sz="882" b="1" kern="1200">
                <a:solidFill>
                  <a:schemeClr val="tx1"/>
                </a:solidFill>
                <a:effectLst/>
                <a:latin typeface="Segoe UI" panose="020B0502040204020203" pitchFamily="34" charset="0"/>
                <a:ea typeface="+mn-ea"/>
                <a:cs typeface="+mn-cs"/>
              </a:rPr>
              <a:t>我已完成</a:t>
            </a:r>
            <a:r>
              <a:rPr lang="zh-cn" sz="882" kern="1200">
                <a:solidFill>
                  <a:schemeClr val="tx1"/>
                </a:solidFill>
                <a:effectLst/>
                <a:latin typeface="Segoe UI" panose="020B0502040204020203" pitchFamily="34" charset="0"/>
                <a:ea typeface="+mn-ea"/>
                <a:cs typeface="+mn-cs"/>
              </a:rPr>
              <a:t>，然后根据提示操作。邀请父母或者其他成年人协助完成这项任务也是个好主意。</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zh-cn"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zh-cn" sz="882" b="1" kern="1200">
                <a:solidFill>
                  <a:schemeClr val="tx1"/>
                </a:solidFill>
                <a:effectLst/>
                <a:latin typeface="Segoe UI" panose="020B0502040204020203" pitchFamily="34" charset="0"/>
                <a:ea typeface="+mn-ea"/>
                <a:cs typeface="+mn-cs"/>
              </a:rPr>
              <a:t>做：</a:t>
            </a:r>
            <a:r>
              <a:rPr lang="zh-cn" sz="882" kern="1200">
                <a:solidFill>
                  <a:schemeClr val="tx1"/>
                </a:solidFill>
                <a:effectLst/>
                <a:latin typeface="Segoe UI" panose="020B0502040204020203" pitchFamily="34" charset="0"/>
                <a:ea typeface="+mn-ea"/>
                <a:cs typeface="+mn-cs"/>
              </a:rPr>
              <a:t>介绍即将到来的活动，调整您的评论，与选定的市场材料匹配。</a:t>
            </a:r>
          </a:p>
          <a:p>
            <a:endParaRPr lang="en-US"/>
          </a:p>
          <a:p>
            <a:r>
              <a:rPr lang="zh-cn"/>
              <a:t>教育者可以获得个性化的支持，包括设备、职业发展和来自您的专职教育团队的其他培训资源。您可以联系 Annie 联络上此团队，Annie 的邮箱为：annie.Goldsnider@microsoft.com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zh-cn"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Corporation。保留所有权利。MICROSOFT 不对此演示中的信息提供明示、暗示或法定保证。</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zh-cn"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Corporation。保留所有权利。</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一个坐在桌边用电脑的人&#10;&#10;自动生成的描述">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包含物件、乐高、天空、桌子的图片&#10;&#10;非常可信地生成的描述">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这些是 Microsoft 品牌的色彩。这些色彩条放在主题母版的一侧，所有幻灯片都能看到。用户可以使用颜色填充图形、颜色填充线条等下边的“滴管”色彩工具，轻松选择品牌色彩。">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zh-cn" sz="4400" dirty="0">
                <a:latin typeface="Torque Bold" panose="020B0803030202050203" pitchFamily="34" charset="0"/>
              </a:rPr>
              <a:t>编程一小时 2021（时间之旅）</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zh-cn"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协助演示</a:t>
            </a:r>
          </a:p>
          <a:p>
            <a:r>
              <a:rPr lang="zh-cn"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用于直接、学生主导、混合/远程学习环境</a:t>
            </a:r>
          </a:p>
        </p:txBody>
      </p:sp>
      <p:pic>
        <p:nvPicPr>
          <p:cNvPr id="9" name="Picture Placeholder 7" descr="Minecraft 代理机器人手持绿色植物的截图">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zh-cn" dirty="0"/>
              <a:t>今日目标</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zh-cn"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我们在读这些内容的时候，地球历史时间线上正在发生一些疯狂的事情！</a:t>
            </a:r>
          </a:p>
          <a:p>
            <a:pPr algn="ctr"/>
            <a:r>
              <a:rPr lang="zh-cn"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我们今天的目标是利用我们的编程技能，帮助我们解决问题。</a:t>
            </a:r>
          </a:p>
          <a:p>
            <a:pPr algn="ctr"/>
            <a:r>
              <a:rPr lang="zh-cn"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开始吧！</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zh-cn" dirty="0">
                          <a:solidFill>
                            <a:schemeClr val="accent5"/>
                          </a:solidFill>
                          <a:latin typeface="Noto Sans" panose="020B0502040504020204" pitchFamily="34" charset="0"/>
                          <a:ea typeface="Noto Sans" panose="020B0502040504020204" pitchFamily="34" charset="0"/>
                          <a:cs typeface="Noto Sans" panose="020B0502040504020204" pitchFamily="34" charset="0"/>
                        </a:rPr>
                        <a:t>如果您拥有 Minecraft: Education Edition 账号…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dirty="0">
                          <a:solidFill>
                            <a:schemeClr val="accent5"/>
                          </a:solidFill>
                          <a:latin typeface="Noto Sans" panose="020B0502040504020204" pitchFamily="34" charset="0"/>
                          <a:ea typeface="Noto Sans" panose="020B0502040504020204" pitchFamily="34" charset="0"/>
                          <a:cs typeface="Noto Sans" panose="020B0502040504020204" pitchFamily="34" charset="0"/>
                        </a:rPr>
                        <a:t>如果您未拥有 Minecraft: Education Edition 账号…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欢迎来到时间之旅</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这是您的出生点，也就是您开始探索的地方。</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我们先练习移动…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zh-cn"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键盘</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触摸控制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我们先练习移动…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工程绘图&#10;&#10;自动生成的描述">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利用您的控制选项，通过障碍物，然后再回到这里显示的这个绿色按钮。</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按下按钮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按钮是学习过程中非常重要的部分。</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按下按钮，走向按钮，右键单击按钮（如果使用键盘）或者只是触碰按钮（如果使用触摸控制）。</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走过走廊</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zh-cn"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按下气闸门上的按钮，您就能看到这个景色。</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跟着火花穿过走廊，抵达下一个大房间，现在您来到了时间错误研究所。您可以在学习过程中随时回到这个房间。</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a:t>见到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见到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她是人工智能（AI）机器人。她是计算机机器人，能够像人类一样思考和完成任务。她是您时间之旅中的向导。</a:t>
            </a:r>
          </a:p>
        </p:txBody>
      </p:sp>
      <p:pic>
        <p:nvPicPr>
          <p:cNvPr id="9" name="Picture 8" descr="包含文字、书桌和工作台的图片&#10;&#10;自动生成的描述">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交谈屏幕</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需要告诉您一些东西时，这样的屏幕就会出现。</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您应该阅读弹出屏幕上的信息。如果您自己阅读这些文字有困难，请使用沉浸式阅读器按钮。</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沉浸式阅读器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zh-cn"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沉浸式阅读器</a:t>
            </a:r>
            <a:r>
              <a:rPr lang="zh-cn" dirty="0">
                <a:solidFill>
                  <a:srgbClr val="000000"/>
                </a:solidFill>
                <a:latin typeface="Noto Sans" panose="020B0502040504020204" pitchFamily="34" charset="0"/>
                <a:ea typeface="Noto Sans" panose="020B0502040504020204" pitchFamily="34" charset="0"/>
                <a:cs typeface="Noto Sans" panose="020B0502040504020204" pitchFamily="34" charset="0"/>
              </a:rPr>
              <a:t>可以</a:t>
            </a:r>
            <a:r>
              <a:rPr lang="zh-cn"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在 Minecraft 中打开阅读标志和 NPC 对话</a:t>
            </a:r>
            <a:r>
              <a:rPr lang="zh-cn" dirty="0">
                <a:solidFill>
                  <a:srgbClr val="000000"/>
                </a:solidFill>
                <a:latin typeface="Noto Sans" panose="020B0502040504020204" pitchFamily="34" charset="0"/>
                <a:ea typeface="Noto Sans" panose="020B0502040504020204" pitchFamily="34" charset="0"/>
                <a:cs typeface="Noto Sans" panose="020B0502040504020204" pitchFamily="34" charset="0"/>
              </a:rPr>
              <a:t>！</a:t>
            </a:r>
            <a:r>
              <a:rPr lang="zh-cn"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它能帮上大忙！</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zh-cn"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阅读时能获得额外帮助非常有用，包括翻译文字，大声读出来。</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zh-cn"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如何使用 Minecraft: Education Edition 中的沉浸式阅读器</a:t>
            </a:r>
            <a:r>
              <a:rPr lang="zh-cn"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zh-cn"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zh-cn" dirty="0"/>
              <a:t>编码就是一套指令</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zh-cn" sz="2200" dirty="0">
                <a:latin typeface="+mj-lt"/>
              </a:rPr>
              <a:t>这些指令可以通过不同的方式书写：</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zh-cn" sz="2200" dirty="0">
                <a:solidFill>
                  <a:srgbClr val="D59DFF"/>
                </a:solidFill>
                <a:latin typeface="+mj-lt"/>
              </a:rPr>
              <a:t>基于方块的编码</a:t>
            </a:r>
          </a:p>
        </p:txBody>
      </p:sp>
      <p:pic>
        <p:nvPicPr>
          <p:cNvPr id="20" name="Picture Placeholder 19" descr="MakeCode 编程工作空间的截图，展示一个简单的基于方块的程序移动 Minecraft 代理机器人">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zh-cn" sz="2200">
                <a:solidFill>
                  <a:srgbClr val="D59DFF"/>
                </a:solidFill>
                <a:latin typeface="+mj-lt"/>
              </a:rPr>
              <a:t>基于文本的编码</a:t>
            </a:r>
          </a:p>
        </p:txBody>
      </p:sp>
      <p:pic>
        <p:nvPicPr>
          <p:cNvPr id="14" name="Picture Placeholder 13" descr="MakeCode 编程工作空间的截图，展示一个简单的 JavaScript 程序移动 Minecraft 代理机器人">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zh-cn" sz="3800" dirty="0"/>
              <a:t>您需要在方块和 Python 之间做出选择。</a:t>
            </a:r>
            <a:br>
                    </a:br>
            <a:r>
              <a:rPr lang="zh-cn" sz="2700" dirty="0">
                <a:latin typeface="Noto Sans" panose="020B0502040504020204" pitchFamily="34" charset="0"/>
                <a:ea typeface="Noto Sans" panose="020B0502040504020204" pitchFamily="34" charset="0"/>
                <a:cs typeface="Noto Sans" panose="020B0502040504020204" pitchFamily="34" charset="0"/>
              </a:rPr>
              <a:t>（建议新手从方块开始）</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zh-cn" sz="4800" b="0" i="0" u="none" strike="noStrike" kern="1200" cap="all" spc="-100" normalizeH="0" baseline="0" noProof="0" dirty="0">
                <a:ln>
                  <a:noFill/>
                </a:ln>
                <a:solidFill>
                  <a:srgbClr val="FFFFFF">
                    <a:alpha val="99000"/>
                  </a:srgbClr>
                </a:solidFill>
                <a:effectLst/>
                <a:uLnTx/>
                <a:uFillTx/>
                <a:latin typeface="Torque Bold"/>
                <a:ea typeface="+mn-ea"/>
                <a:cs typeface="+mn-cs"/>
              </a:rPr>
              <a:t>我们今天</a:t>
            </a:r>
            <a:br>
                    </a:br>
            <a:r>
              <a:rPr kumimoji="0" lang="zh-cn" sz="4800" b="0" i="0" u="none" strike="noStrike" kern="1200" cap="all" spc="-100" normalizeH="0" baseline="0" noProof="0" dirty="0">
                <a:ln>
                  <a:noFill/>
                </a:ln>
                <a:solidFill>
                  <a:srgbClr val="FFFFFF">
                    <a:alpha val="99000"/>
                  </a:srgbClr>
                </a:solidFill>
                <a:effectLst/>
                <a:uLnTx/>
                <a:uFillTx/>
                <a:latin typeface="Torque Bold"/>
                <a:ea typeface="+mn-ea"/>
                <a:cs typeface="+mn-cs"/>
              </a:rPr>
              <a:t>会学到</a:t>
            </a:r>
            <a:br>
                    </a:br>
            <a:r>
              <a:rPr kumimoji="0" lang="zh-cn" sz="4800" b="0" i="0" u="none" strike="noStrike" kern="1200" cap="all" spc="-100" normalizeH="0" baseline="0" noProof="0" dirty="0">
                <a:ln>
                  <a:noFill/>
                </a:ln>
                <a:solidFill>
                  <a:srgbClr val="FFFFFF">
                    <a:alpha val="99000"/>
                  </a:srgbClr>
                </a:solidFill>
                <a:effectLst/>
                <a:uLnTx/>
                <a:uFillTx/>
                <a:latin typeface="Torque Bold"/>
                <a:ea typeface="+mn-ea"/>
                <a:cs typeface="+mn-cs"/>
              </a:rPr>
              <a:t>什么？</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zh-cn"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我会探索早期的编程概念。</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zh-cn"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我会运用计算思维来分析和解决问题。</a:t>
            </a:r>
          </a:p>
          <a:p>
            <a:pPr>
              <a:lnSpc>
                <a:spcPct val="100000"/>
              </a:lnSpc>
              <a:spcBef>
                <a:spcPts val="1200"/>
              </a:spcBef>
              <a:spcAft>
                <a:spcPts val="1200"/>
              </a:spcAft>
              <a:defRPr/>
            </a:pPr>
            <a:r>
              <a:rPr lang="zh-cn"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我会训练我的 Minecraft 时间代理机器人使用代码修复问题。</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zh-cn"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我会探索计算机科学</a:t>
            </a:r>
            <a:r>
              <a:rPr lang="zh-cn"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对生活所有方面的影响。</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a:t>T.A.R.R.A. 和 NPC</a:t>
            </a:r>
            <a:r>
              <a:rPr lang="zh-cn" sz="3200" dirty="0" err="1"/>
              <a:t>s</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在整个时间之旅中，您都能看到 T.A.R.R.A. 和其他 NPC（非学习者角色）。</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能告知您重要信息，帮助您进行探索。您可以看到 T.A.R.R.A. 的弹出屏幕。这些弹出信息能指导您进行探索。</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挑选时间代理机器人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该挑选时间代理机器人了。</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共有五种色彩。您可以选择自己喜爱的颜色！</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如何挑选时间代理机器人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按下按钮，选择时间代理机器人。</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使用您的时间代理机器人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时间代理机器人会消失。您需要按下“C”键，部署自己的代理机器人。</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代码编辑器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按下“C”键后，您就能启动代码编辑器。</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代码编辑器是您用来为时间代理机器人编程的工具，您可以用代理机器人解决时间之旅中遇到的问题。</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按下屏幕一角的“</a:t>
            </a:r>
            <a:r>
              <a:rPr lang="zh-cn"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”可返回主任务。</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使用您的时间代理机器人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您的时间代理机器人就绪！</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选的不错！</a:t>
            </a: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请快速移动到断路器处，重新连接电源。没有时间可供浪费了！</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前往断路器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跟着火花，找到断路器。</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真快！看！</a:t>
            </a: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我在您的物品栏中添加了 T.A.L.K. 设备。使用 T.A.L.K. 可以呼叫您的时间代理机器人，或者呼叫我。</a:t>
            </a: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右键单击设备，激活它。</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用户界面、应用程序图片&#10;&#10;自动生成的描述">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zh-cn" dirty="0"/>
              <a:t>使用您的 T.A.L.K.设备</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您的 T.A.L.K. 设备位于您的快捷栏中。</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选择快捷栏中的 T.A.L.K. 设备。选择 T.A.L.K. 设备后，您可以在屏幕上看到一个新按钮：</a:t>
            </a:r>
          </a:p>
          <a:p>
            <a:pPr algn="ctr"/>
            <a:r>
              <a:rPr lang="zh-cn"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使用 T.A.L.K. 设备</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按下此按钮。</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zh-cn" dirty="0"/>
              <a:t>什么是</a:t>
            </a:r>
            <a:br>
                    </a:br>
            <a:r>
              <a:rPr lang="zh-cn" dirty="0"/>
              <a:t>计算机科学？</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zh-cn"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计算机科学是研究借助计算机的力量解决问题的学科。</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现在我只需点击一下就行了！按“开始活动”启动！</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编程，将您的时间代理机器人向前移动 3 个方块，掌控时间线。</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zh-cn" dirty="0">
                <a:solidFill>
                  <a:srgbClr val="D59DFF"/>
                </a:solidFill>
              </a:rPr>
              <a:t>编程概念：</a:t>
            </a:r>
            <a:br>
                    </a:br>
            <a:r>
              <a:rPr lang="zh-cn" sz="2400" dirty="0">
                <a:solidFill>
                  <a:srgbClr val="D59DFF"/>
                </a:solidFill>
              </a:rPr>
              <a:t>序列</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zh-cn">
                <a:solidFill>
                  <a:srgbClr val="D59DFF"/>
                </a:solidFill>
                <a:latin typeface="+mj-lt"/>
              </a:rPr>
              <a:t>这是什么意思</a:t>
            </a:r>
          </a:p>
          <a:p>
            <a:pPr>
              <a:lnSpc>
                <a:spcPct val="108000"/>
              </a:lnSpc>
              <a:spcBef>
                <a:spcPts val="1200"/>
              </a:spcBef>
            </a:pPr>
            <a:r>
              <a:rPr lang="zh-cn" sz="2000">
                <a:solidFill>
                  <a:schemeClr val="bg1"/>
                </a:solidFill>
              </a:rPr>
              <a:t>代理机器人将按照您排好的顺序移动。在序列结构中，一个动作或事件将导致顺序中的下一个动作。</a:t>
            </a:r>
            <a:endParaRPr lang="en-US">
              <a:solidFill>
                <a:schemeClr val="bg1"/>
              </a:solidFill>
            </a:endParaRPr>
          </a:p>
          <a:p>
            <a:pPr>
              <a:lnSpc>
                <a:spcPct val="108000"/>
              </a:lnSpc>
              <a:spcBef>
                <a:spcPts val="1200"/>
              </a:spcBef>
            </a:pPr>
            <a:r>
              <a:rPr lang="zh-cn">
                <a:solidFill>
                  <a:srgbClr val="D59DFF"/>
                </a:solidFill>
                <a:latin typeface="+mj-lt"/>
              </a:rPr>
              <a:t>我们来思考一下</a:t>
            </a:r>
          </a:p>
          <a:p>
            <a:pPr>
              <a:lnSpc>
                <a:spcPct val="108000"/>
              </a:lnSpc>
              <a:spcBef>
                <a:spcPts val="1200"/>
              </a:spcBef>
            </a:pPr>
            <a:r>
              <a:rPr lang="zh-cn" sz="2000">
                <a:solidFill>
                  <a:schemeClr val="bg1"/>
                </a:solidFill>
              </a:rPr>
              <a:t>如果将</a:t>
            </a:r>
            <a:r>
              <a:rPr lang="zh-cn" sz="2000" b="1">
                <a:solidFill>
                  <a:schemeClr val="bg1"/>
                </a:solidFill>
                <a:latin typeface="Consolas" panose="020B0609020204030204" pitchFamily="49" charset="0"/>
              </a:rPr>
              <a:t>代理机器人</a:t>
            </a:r>
            <a:r>
              <a:rPr lang="zh-cn" sz="2000" b="1">
                <a:solidFill>
                  <a:schemeClr val="bg1"/>
                </a:solidFill>
              </a:rPr>
              <a:t> </a:t>
            </a:r>
            <a:r>
              <a:rPr lang="zh-cn" sz="2000" b="1">
                <a:solidFill>
                  <a:schemeClr val="bg1"/>
                </a:solidFill>
                <a:latin typeface="Consolas" panose="020B0609020204030204" pitchFamily="49" charset="0"/>
              </a:rPr>
              <a:t>分析</a:t>
            </a:r>
            <a:r>
              <a:rPr lang="zh-cn" sz="2000">
                <a:solidFill>
                  <a:schemeClr val="bg1"/>
                </a:solidFill>
              </a:rPr>
              <a:t>放到</a:t>
            </a:r>
            <a:r>
              <a:rPr lang="zh-cn" sz="2000" b="1">
                <a:solidFill>
                  <a:schemeClr val="bg1"/>
                </a:solidFill>
                <a:latin typeface="Consolas" panose="020B0609020204030204" pitchFamily="49" charset="0"/>
              </a:rPr>
              <a:t>代理机器人</a:t>
            </a:r>
            <a:r>
              <a:rPr lang="zh-cn" sz="2000" b="1">
                <a:solidFill>
                  <a:schemeClr val="bg1"/>
                </a:solidFill>
              </a:rPr>
              <a:t> </a:t>
            </a:r>
            <a:r>
              <a:rPr lang="zh-cn" sz="2000" b="1">
                <a:solidFill>
                  <a:schemeClr val="bg1"/>
                </a:solidFill>
                <a:latin typeface="Consolas" panose="020B0609020204030204" pitchFamily="49" charset="0"/>
              </a:rPr>
              <a:t>移动</a:t>
            </a:r>
            <a:r>
              <a:rPr lang="zh-cn" sz="2000">
                <a:solidFill>
                  <a:schemeClr val="bg1"/>
                </a:solidFill>
              </a:rPr>
              <a:t>前，最后一个程序是否能运行？为什么能运行，为什么不能运行？</a:t>
            </a:r>
          </a:p>
          <a:p>
            <a:pPr>
              <a:lnSpc>
                <a:spcPct val="108000"/>
              </a:lnSpc>
              <a:spcBef>
                <a:spcPts val="1200"/>
              </a:spcBef>
            </a:pPr>
            <a:r>
              <a:rPr lang="zh-cn">
                <a:solidFill>
                  <a:srgbClr val="D59DFF"/>
                </a:solidFill>
                <a:latin typeface="+mj-lt"/>
              </a:rPr>
              <a:t>提示：</a:t>
            </a:r>
            <a:r>
              <a:rPr lang="zh-cn" sz="2000">
                <a:solidFill>
                  <a:schemeClr val="bg1"/>
                </a:solidFill>
              </a:rPr>
              <a:t>请尝试在纸上规划！</a:t>
            </a:r>
          </a:p>
        </p:txBody>
      </p:sp>
      <p:pic>
        <p:nvPicPr>
          <p:cNvPr id="7" name="Picture Placeholder 6" descr="课程截图&#10;&#10;自动生成的描述">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为电路通上电源</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按“C”打开代码编辑器。</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使用代码编辑器（方块）</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第 1 步：阅读编程任务。</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第 2 步：使用工具箱中的 MakeCode 文字方块。您可以将它们拖放到编程画布上。</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第 3 步：按绿色开始箭头，测试您的代码。</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使用代码编辑器（方块）</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zh-cn"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如果编程任务太长，半个屏幕显示不了。那么您需要按下此</a:t>
            </a:r>
            <a:r>
              <a:rPr lang="zh-cn"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扩展</a:t>
            </a:r>
            <a:r>
              <a:rPr lang="zh-cn"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按钮，让代码编辑器适应整个屏幕。</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zh-cn"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如果您需要额外的帮助，解决编程挑战，请选择</a:t>
            </a:r>
            <a:r>
              <a:rPr lang="zh-cn"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提示</a:t>
            </a:r>
            <a:r>
              <a:rPr lang="zh-cn"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按钮，这是一个带问号的灯泡。这些提示非常有用！</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使用代码编辑器（Python）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第 1 步：阅读编程任务。</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第 2 步：在活动中键入您的 Python 代码。</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第 3 步：按屏幕底部的“运行”按钮。</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漂亮！您恢复了电源，可以开始帮助我们修复出问题的东西了</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主机上的时间裂隙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我们来解决这个问题。按此按钮在时间线计算机上选择它。</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zh-cn" dirty="0"/>
              <a:t>计算机科学</a:t>
            </a:r>
            <a:r>
              <a:rPr lang="zh-cn" sz="4000" dirty="0"/>
              <a:t>（或计算机科学技能）</a:t>
            </a:r>
            <a:r>
              <a:rPr lang="zh-cn" dirty="0"/>
              <a:t>在学校是如何被使用的？</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选择时间裂隙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按下按钮，选择时间裂隙。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您已选择时间裂隙。现在，您应该前往时间舱，开始自己的任务。</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前往时间舱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时间舱是一台能让您进行时间旅行的机器！</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现在，请前往时间舱，按下前方的按钮，打开时间舱，接收任务简报！</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时间跳跃</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您需要解决 3 个时间裂隙。每一次进入时间舱，旁边显示的数字会告诉您需要解决的时间跳跃的次数。</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按下按钮，打开时间舱。</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打开时间舱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按下按钮，打开时间舱，接收任务简报。</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任务简报</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阅读任务简报。</a:t>
            </a: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请切记，如果自己探索时需要帮助，您可以使用沉浸式阅读器！</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进入时间舱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按下时间舱上的按钮</a:t>
            </a:r>
            <a:r>
              <a:rPr lang="zh-cn"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进入时间舱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按下按钮后，您能看到一条消息说“传送中”，这意味着您正在进行时间旅行！</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大型爵士乐队欢迎您！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zh-cn"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这是您在这个世界的出生点。您可以在开始探索时看到这个图像。</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zh-cn" dirty="0"/>
              <a:t>计算机科学在我的爱好或在不同工作中是如何被使用的？</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爵士音乐家似乎非常生气，我们看看是否能帮他一把！</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我检测到您前边的音乐家身后的墙后边有东西。请使用您的 T.A.L.K. 设备，派您的代理机器人前往被检测到的</a:t>
            </a: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位置！</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爵士音乐家 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又被嘘下了舞台！自从我丢了小号之后，什么事情都不顺利！我到底怎么了？</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大型爵士乐队</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拿到 T.A.L.K. 设备后，您可以看到一个新的灰色方框，上边说</a:t>
            </a:r>
          </a:p>
          <a:p>
            <a:pPr algn="ctr"/>
            <a:r>
              <a:rPr lang="zh-cn"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“使用 T.A.L.K. 设备”。</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按下按钮以查看接下来的弹出屏幕。</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zh-cn" dirty="0"/>
              <a:t>大型爵士乐队</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点击“开始活动”</a:t>
            </a: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开始您的任务！</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很好！</a:t>
            </a: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使用您的 T.A.L.K. 设备，随时将代理机器人移回起点。</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现在请使用代码收集小号！</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大型爵士乐队</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您的时间代理机器人就位后可自动开始。</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在迷宫的最后，有一个小号。</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我们需要为那位音乐家拿回小号！</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正在创建算法</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zh-cn"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让我们使用算法解决此挑战。</a:t>
            </a:r>
          </a:p>
          <a:p>
            <a:pPr algn="ctr"/>
            <a:r>
              <a:rPr lang="zh-cn"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如何使用命令</a:t>
            </a:r>
          </a:p>
          <a:p>
            <a:pPr algn="ctr"/>
            <a:r>
              <a:rPr lang="zh-cn"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前</a:t>
            </a:r>
          </a:p>
          <a:p>
            <a:pPr algn="ctr"/>
            <a:r>
              <a:rPr lang="zh-cn"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后</a:t>
            </a:r>
          </a:p>
          <a:p>
            <a:pPr algn="ctr"/>
            <a:r>
              <a:rPr lang="zh-cn"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左</a:t>
            </a:r>
          </a:p>
          <a:p>
            <a:pPr algn="ctr"/>
            <a:r>
              <a:rPr lang="zh-cn"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右</a:t>
            </a:r>
          </a:p>
          <a:p>
            <a:pPr algn="ctr"/>
            <a:r>
              <a:rPr lang="zh-cn"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上</a:t>
            </a:r>
          </a:p>
          <a:p>
            <a:pPr algn="ctr"/>
            <a:r>
              <a:rPr lang="zh-cn"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下</a:t>
            </a:r>
          </a:p>
          <a:p>
            <a:pPr algn="ctr"/>
            <a:r>
              <a:rPr lang="zh-cn"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让我们的时间代理机器人拿到小号？</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正在编写算法</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现在让我们编写时间代理机器人的代码，让其遵循算法。</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按“C”键打开代码编辑器。</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代码编辑器打开后，您就能看到方向、工具箱和提示。</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zh-cn"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方块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重置活动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如果您想重置活动，重新开始，请使用您的 T.A.L.K. 设备。</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a:t>
            </a:r>
          </a:p>
          <a:p>
            <a:pPr algn="ctr"/>
            <a:r>
              <a:rPr lang="zh-cn"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重置活动</a:t>
            </a: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按钮，您就能从出生点重新开始。</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zh-cn">
                <a:solidFill>
                  <a:srgbClr val="D59DFF"/>
                </a:solidFill>
              </a:rPr>
              <a:t>编程概念：</a:t>
            </a:r>
            <a:br>
                    </a:br>
            <a:r>
              <a:rPr lang="zh-cn" sz="2400">
                <a:solidFill>
                  <a:srgbClr val="D59DFF"/>
                </a:solidFill>
              </a:rPr>
              <a:t>调试</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zh-cn">
                <a:solidFill>
                  <a:srgbClr val="D59DFF"/>
                </a:solidFill>
                <a:latin typeface="+mj-lt"/>
              </a:rPr>
              <a:t>这是什么意思</a:t>
            </a:r>
          </a:p>
          <a:p>
            <a:pPr>
              <a:lnSpc>
                <a:spcPct val="108000"/>
              </a:lnSpc>
              <a:spcBef>
                <a:spcPts val="1200"/>
              </a:spcBef>
            </a:pPr>
            <a:r>
              <a:rPr lang="zh-cn" sz="2000">
                <a:solidFill>
                  <a:schemeClr val="bg1"/>
                </a:solidFill>
              </a:rPr>
              <a:t>调试就是找到和修复代码中的错误（故障）。</a:t>
            </a:r>
          </a:p>
          <a:p>
            <a:pPr>
              <a:lnSpc>
                <a:spcPct val="108000"/>
              </a:lnSpc>
              <a:spcBef>
                <a:spcPts val="1200"/>
              </a:spcBef>
            </a:pPr>
            <a:r>
              <a:rPr lang="zh-cn">
                <a:solidFill>
                  <a:srgbClr val="D59DFF"/>
                </a:solidFill>
                <a:latin typeface="+mj-lt"/>
              </a:rPr>
              <a:t>我们来思考一下</a:t>
            </a:r>
          </a:p>
          <a:p>
            <a:pPr>
              <a:lnSpc>
                <a:spcPct val="108000"/>
              </a:lnSpc>
              <a:spcBef>
                <a:spcPts val="1200"/>
              </a:spcBef>
            </a:pPr>
            <a:r>
              <a:rPr lang="zh-cn" sz="2000">
                <a:solidFill>
                  <a:schemeClr val="bg1"/>
                </a:solidFill>
              </a:rPr>
              <a:t>您的代码在第一次尝试时是否能运行？</a:t>
            </a:r>
          </a:p>
          <a:p>
            <a:pPr>
              <a:lnSpc>
                <a:spcPct val="108000"/>
              </a:lnSpc>
              <a:spcBef>
                <a:spcPts val="1200"/>
              </a:spcBef>
            </a:pPr>
            <a:r>
              <a:rPr lang="zh-cn" sz="2000">
                <a:solidFill>
                  <a:schemeClr val="bg1"/>
                </a:solidFill>
              </a:rPr>
              <a:t>您是如何找到和修复代码中的错误的？</a:t>
            </a:r>
          </a:p>
          <a:p>
            <a:pPr>
              <a:lnSpc>
                <a:spcPct val="108000"/>
              </a:lnSpc>
              <a:spcBef>
                <a:spcPts val="1200"/>
              </a:spcBef>
            </a:pPr>
            <a:r>
              <a:rPr lang="zh-cn">
                <a:solidFill>
                  <a:srgbClr val="D59DFF"/>
                </a:solidFill>
                <a:latin typeface="+mj-lt"/>
              </a:rPr>
              <a:t>提示：</a:t>
            </a:r>
            <a:r>
              <a:rPr lang="zh-cn" sz="2000">
                <a:solidFill>
                  <a:schemeClr val="bg1"/>
                </a:solidFill>
              </a:rPr>
              <a:t>运行代码时，请仔细观察代理机器人找到问题发生的地方。</a:t>
            </a:r>
          </a:p>
        </p:txBody>
      </p:sp>
      <p:pic>
        <p:nvPicPr>
          <p:cNvPr id="6" name="Picture Placeholder 5" descr="Minecraft 时间代理机器人在编程一小时任务 4 迷宫中的截图">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zh-cn" sz="4000" dirty="0"/>
              <a:t>计算机科学</a:t>
            </a:r>
            <a:br>
                    </a:br>
            <a:br>
                    </a:br>
            <a:r>
              <a:rPr lang="zh-cn" sz="4000" dirty="0"/>
              <a:t>无处不在</a:t>
            </a:r>
            <a:r>
              <a:rPr lang="zh-cn" sz="4000" b="1" u="sng" dirty="0"/>
              <a:t>并且</a:t>
            </a:r>
            <a:br>
                    </a:br>
            <a:r>
              <a:rPr lang="zh-cn" sz="4000" dirty="0"/>
              <a:t>永远都在！</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使用“提示”按钮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zh-cn" sz="2800" b="1" dirty="0">
                          <a:solidFill>
                            <a:schemeClr val="accent5"/>
                          </a:solidFill>
                        </a:rPr>
                        <a:t>提示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sz="2800" b="0" dirty="0">
                          <a:solidFill>
                            <a:schemeClr val="accent5"/>
                          </a:solidFill>
                        </a:rPr>
                        <a:t>您能得到解决方案的图像。您可以使用此图像，规划您的编程解决方案。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zh-cn" sz="2800" b="1" dirty="0">
                          <a:solidFill>
                            <a:schemeClr val="accent5"/>
                          </a:solidFill>
                        </a:rPr>
                        <a:t>提示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sz="2800" dirty="0">
                          <a:solidFill>
                            <a:schemeClr val="accent5"/>
                          </a:solidFill>
                        </a:rPr>
                        <a:t>您能在代码编辑器看到新手代码，里边有基础错误的值。您需要调试（修复代码错误）新手代码，找到合适的解决方案。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zh-cn" sz="2800" b="1" dirty="0">
                          <a:solidFill>
                            <a:schemeClr val="accent5"/>
                          </a:solidFill>
                        </a:rPr>
                        <a:t>提示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sz="2800" dirty="0">
                          <a:solidFill>
                            <a:schemeClr val="accent5"/>
                          </a:solidFill>
                        </a:rPr>
                        <a:t>您能在代码编辑器中看到完整的编程解决方案，并且您能被传送回时间错误研究所。</a:t>
                      </a:r>
                    </a:p>
                    <a:p>
                      <a:pPr algn="ctr"/>
                      <a:r>
                        <a:rPr lang="zh-cn" sz="2800" b="1" dirty="0">
                          <a:solidFill>
                            <a:srgbClr val="FF0000"/>
                          </a:solidFill>
                        </a:rPr>
                        <a:t>如果您使用全部 3 个提示，那么您就无法再搜索秘密按钮，寻求线索。</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太棒了！您修复了时间中的这个时刻，现在爵士乐的未来被拯救了！</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等等，哦不！我侦测到其他不应该在这里的东西。我要对这个区域进行全方位的扫描，寻找任何隐藏的设备。</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秘密按钮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zh-cn"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在 T.A.R.R.A. 扫描房间之后，秘密按钮出现了！</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我的扫描找到了这个区域中隐藏的按钮！</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从上到下搜索这个区域，然后按下按钮，收集更多信息！</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秘密按钮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这个时间裂隙中有一个隐藏的秘密按钮。跟随火花前往这个秘密按钮。</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秘密按钮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这就是秘密按钮的位置。</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点击此按钮之后，它会打开左边白色的门。</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来自 T.A.R.R.A. 的消息</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您找到了秘密按钮！</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它显示这个区域中一个秘密房间的门打开了。</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前往这个房间，搜索更多信息！</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线索</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在这些门里边，您将找到哪个时间代理机器人是罪魁祸首（导致时间裂隙的那个！）。</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返回 IMTE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我们缩小嫌疑范围，找出哪个时间代理机器人是罪魁祸首。</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根据您收集到的证据，您认为哪个代理机器人造成了所有的时间裂隙？</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zh-cn" dirty="0"/>
              <a:t>欢迎使用编程一小时 2021（时间之旅）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zh-cn" sz="4400" b="1" dirty="0">
                <a:solidFill>
                  <a:schemeClr val="accent2">
                    <a:alpha val="99000"/>
                  </a:schemeClr>
                </a:solidFill>
              </a:rPr>
              <a:t>Placeholder for HOC Trailer</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正在投票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针对每个时间裂隙，您会有机会进行投票，选出自己认定的时间罪魁祸首。</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成功!</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zh-cn" dirty="0">
                          <a:solidFill>
                            <a:schemeClr val="accent5"/>
                          </a:solidFill>
                          <a:latin typeface="Noto Sans" panose="020B0502040504020204" pitchFamily="34" charset="0"/>
                          <a:ea typeface="Noto Sans" panose="020B0502040504020204" pitchFamily="34" charset="0"/>
                          <a:cs typeface="Noto Sans" panose="020B0502040504020204" pitchFamily="34" charset="0"/>
                        </a:rPr>
                        <a:t>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dirty="0">
                          <a:solidFill>
                            <a:schemeClr val="accent5"/>
                          </a:solidFill>
                          <a:latin typeface="Noto Sans" panose="020B0502040504020204" pitchFamily="34" charset="0"/>
                          <a:ea typeface="Noto Sans" panose="020B0502040504020204" pitchFamily="34" charset="0"/>
                          <a:cs typeface="Noto Sans" panose="020B0502040504020204" pitchFamily="34" charset="0"/>
                        </a:rPr>
                        <a:t>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您选择开始探索！</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您将选择需要解决的下一个时间裂隙。请注意屏幕上的显示的内容。此信息将为您指明下一个时间裂隙！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然后返回时间舱，听取下一个任务简报。</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zh-cn"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您的目标是成功再完成 2 个时间裂隙。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zh-cn"/>
              <a:t>干得漂亮！</a:t>
            </a:r>
          </a:p>
        </p:txBody>
      </p:sp>
      <p:pic>
        <p:nvPicPr>
          <p:cNvPr id="7" name="Picture Placeholder 10" descr="火灾发生后正在重新造林的 Minecraft 时间代理机器人和角色">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zh-cn">
                <a:solidFill>
                  <a:srgbClr val="D59DFF"/>
                </a:solidFill>
              </a:rPr>
              <a:t>回顾</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zh-cn" dirty="0">
                <a:solidFill>
                  <a:schemeClr val="bg1"/>
                </a:solidFill>
              </a:rPr>
              <a:t>您今天做了什么：</a:t>
            </a:r>
          </a:p>
          <a:p>
            <a:pPr marL="342900" indent="-342900">
              <a:lnSpc>
                <a:spcPct val="108000"/>
              </a:lnSpc>
              <a:spcBef>
                <a:spcPts val="1200"/>
              </a:spcBef>
              <a:buFont typeface="Arial" panose="020B0604020202020204" pitchFamily="34" charset="0"/>
              <a:buChar char="•"/>
            </a:pPr>
            <a:r>
              <a:rPr lang="zh-cn" dirty="0">
                <a:solidFill>
                  <a:schemeClr val="bg1"/>
                </a:solidFill>
              </a:rPr>
              <a:t>学习了编程概念，包括算法、序列、调试和甚至循环。</a:t>
            </a:r>
          </a:p>
          <a:p>
            <a:pPr marL="342900" indent="-342900">
              <a:lnSpc>
                <a:spcPct val="108000"/>
              </a:lnSpc>
              <a:spcBef>
                <a:spcPts val="1200"/>
              </a:spcBef>
              <a:buFont typeface="Arial" panose="020B0604020202020204" pitchFamily="34" charset="0"/>
              <a:buChar char="•"/>
            </a:pPr>
            <a:r>
              <a:rPr lang="zh-cn" dirty="0">
                <a:solidFill>
                  <a:schemeClr val="bg1"/>
                </a:solidFill>
              </a:rPr>
              <a:t>学习了计算机科学为什么无处不在，我们所有的激情、兴趣和未来职业中都能看到它的身影。</a:t>
            </a:r>
          </a:p>
          <a:p>
            <a:pPr marL="342900" indent="-342900">
              <a:lnSpc>
                <a:spcPct val="108000"/>
              </a:lnSpc>
              <a:spcBef>
                <a:spcPts val="1200"/>
              </a:spcBef>
              <a:buFont typeface="Arial" panose="020B0604020202020204" pitchFamily="34" charset="0"/>
              <a:buChar char="•"/>
            </a:pPr>
            <a:r>
              <a:rPr lang="zh-cn" dirty="0">
                <a:solidFill>
                  <a:schemeClr val="bg1"/>
                </a:solidFill>
              </a:rPr>
              <a:t>编写 Minecraft 时间代理机器人，拯救未来！</a:t>
            </a:r>
          </a:p>
        </p:txBody>
      </p:sp>
      <p:pic>
        <p:nvPicPr>
          <p:cNvPr id="7" name="Picture Placeholder 6" descr="课程截图&#10;&#10;自动生成的描述">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思考</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zh-cn"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您最喜欢编程一小时的什么部分？</a:t>
            </a:r>
          </a:p>
          <a:p>
            <a:pPr marL="914400" lvl="1" indent="-457200">
              <a:buFont typeface="Arial" panose="020B0604020202020204" pitchFamily="34" charset="0"/>
              <a:buChar char="•"/>
            </a:pPr>
            <a:r>
              <a:rPr lang="zh-cn"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编程一小时最有挑战性的部分是什么？</a:t>
            </a:r>
          </a:p>
          <a:p>
            <a:pPr marL="914400" lvl="1" indent="-457200">
              <a:buFont typeface="Arial" panose="020B0604020202020204" pitchFamily="34" charset="0"/>
              <a:buChar char="•"/>
            </a:pPr>
            <a:r>
              <a:rPr lang="zh-cn"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你今天是如何运用计算机科学技能的？</a:t>
            </a:r>
          </a:p>
          <a:p>
            <a:pPr marL="914400" lvl="1" indent="-457200">
              <a:buFont typeface="Arial" panose="020B0604020202020204" pitchFamily="34" charset="0"/>
              <a:buChar char="•"/>
            </a:pPr>
            <a:r>
              <a:rPr lang="zh-cn"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你今天学到了什么新东西？</a:t>
            </a:r>
          </a:p>
          <a:p>
            <a:pPr marL="914400" lvl="1" indent="-457200">
              <a:buFont typeface="Arial" panose="020B0604020202020204" pitchFamily="34" charset="0"/>
              <a:buChar char="•"/>
            </a:pPr>
            <a:r>
              <a:rPr lang="zh-cn"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为什么计算机科学对所有人都很重要？</a:t>
            </a:r>
          </a:p>
          <a:p>
            <a:pPr marL="914400" lvl="1" indent="-457200">
              <a:buFont typeface="Arial" panose="020B0604020202020204" pitchFamily="34" charset="0"/>
              <a:buChar char="•"/>
            </a:pPr>
            <a:r>
              <a:rPr lang="zh-cn"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您想再试一次 Minecraft: Education Edition 吗？</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zh-cn"/>
              <a:t>更多编程乐趣</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zh-cn" dirty="0"/>
              <a:t>编程一小时 2021（时间之旅）结束后</a:t>
            </a:r>
          </a:p>
          <a:p>
            <a:pPr marL="342900" indent="-342900">
              <a:lnSpc>
                <a:spcPct val="108000"/>
              </a:lnSpc>
              <a:spcBef>
                <a:spcPts val="1200"/>
              </a:spcBef>
              <a:buFont typeface="Arial" panose="020B0604020202020204" pitchFamily="34" charset="0"/>
              <a:buChar char="•"/>
            </a:pPr>
            <a:r>
              <a:rPr lang="zh-cn" dirty="0"/>
              <a:t>继续编程，修复更多时间裂隙！</a:t>
            </a:r>
          </a:p>
          <a:p>
            <a:pPr marL="342900" indent="-342900">
              <a:lnSpc>
                <a:spcPct val="108000"/>
              </a:lnSpc>
              <a:spcBef>
                <a:spcPts val="1200"/>
              </a:spcBef>
              <a:buFont typeface="Arial" panose="020B0604020202020204" pitchFamily="34" charset="0"/>
              <a:buChar char="•"/>
            </a:pPr>
            <a:r>
              <a:rPr lang="zh-cn" dirty="0"/>
              <a:t>访问控制中心下边的秘密奖杯室！</a:t>
            </a:r>
          </a:p>
          <a:p>
            <a:pPr marL="342900" indent="-342900">
              <a:lnSpc>
                <a:spcPct val="108000"/>
              </a:lnSpc>
              <a:spcBef>
                <a:spcPts val="1200"/>
              </a:spcBef>
              <a:buFont typeface="Arial" panose="020B0604020202020204" pitchFamily="34" charset="0"/>
              <a:buChar char="•"/>
            </a:pPr>
            <a:r>
              <a:rPr lang="zh-cn" dirty="0"/>
              <a:t>按</a:t>
            </a:r>
            <a:r>
              <a:rPr lang="zh-cn" dirty="0">
                <a:latin typeface="+mj-lt"/>
              </a:rPr>
              <a:t> Esc </a:t>
            </a:r>
            <a:r>
              <a:rPr lang="zh-cn" dirty="0"/>
              <a:t>并选择</a:t>
            </a:r>
            <a:r>
              <a:rPr lang="zh-cn" dirty="0">
                <a:latin typeface="+mj-lt"/>
              </a:rPr>
              <a:t>我完成了</a:t>
            </a:r>
            <a:r>
              <a:rPr lang="zh-cn" dirty="0"/>
              <a:t>获得您的结业证书。</a:t>
            </a:r>
          </a:p>
        </p:txBody>
      </p:sp>
      <p:pic>
        <p:nvPicPr>
          <p:cNvPr id="8" name="Picture Placeholder 7" descr="两个正在使用 Surface 电脑并对着镜头笑的孩子">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zh-cn" dirty="0"/>
              <a:t>证书</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zh-cn"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恭喜！</a:t>
            </a:r>
          </a:p>
          <a:p>
            <a:pPr lvl="1" algn="ctr"/>
            <a:r>
              <a:rPr lang="zh-cn"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您获得了结业证书！</a:t>
            </a:r>
          </a:p>
          <a:p>
            <a:pPr lvl="1" algn="ctr"/>
            <a:r>
              <a:rPr lang="zh-cn"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编程一小时 2021：时间之旅</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物件图片&#10;&#10;自动生成的描述">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zh-cn"/>
              <a:t>编程的乐趣不会在这里终结！</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zh-cn" dirty="0">
                <a:solidFill>
                  <a:srgbClr val="3B2E58"/>
                </a:solidFill>
                <a:latin typeface="Segoe UI" panose="020B0502040204020203" pitchFamily="34" charset="0"/>
                <a:ea typeface="+mj-ea"/>
              </a:rPr>
              <a:t>赶快加入 </a:t>
            </a:r>
            <a:r>
              <a:rPr lang="zh-cn" u="sng" dirty="0">
                <a:solidFill>
                  <a:srgbClr val="3B2E58"/>
                </a:solidFill>
                <a:latin typeface="Segoe UI" panose="020B0502040204020203" pitchFamily="34" charset="0"/>
                <a:ea typeface="+mj-ea"/>
              </a:rPr>
              <a:t>Minecraft: Education Edition</a:t>
            </a:r>
            <a:r>
              <a:rPr lang="zh-cn" dirty="0">
                <a:solidFill>
                  <a:srgbClr val="3B2E58"/>
                </a:solidFill>
                <a:latin typeface="Segoe UI" panose="020B0502040204020203" pitchFamily="34" charset="0"/>
                <a:ea typeface="+mj-ea"/>
              </a:rPr>
              <a:t> 探索新挑战和课程，继续编程！</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zh-cn"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作为重大时间错误研究所的计算机科学家，您的工作是纠正历史上出现的神秘时间裂隙，并找出是谁（或什么！）造成了它们。</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zh-cn"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您会使用您的编程超能力来修复时间裂隙并拯救未来吗？</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zh-cn" sz="2400" b="1" dirty="0">
                <a:solidFill>
                  <a:schemeClr val="tx1">
                    <a:alpha val="99000"/>
                  </a:schemeClr>
                </a:solidFill>
                <a:latin typeface="+mj-lt"/>
                <a:ea typeface="Noto Sans" panose="020B0502040504020204" pitchFamily="34" charset="0"/>
                <a:cs typeface="Noto Sans" panose="020B0502040504020204" pitchFamily="34" charset="0"/>
              </a:rPr>
              <a:t>在您的时间之旅任务中，</a:t>
            </a:r>
          </a:p>
          <a:p>
            <a:r>
              <a:rPr lang="zh-cn" sz="2400" b="1" dirty="0">
                <a:solidFill>
                  <a:schemeClr val="tx1">
                    <a:alpha val="99000"/>
                  </a:schemeClr>
                </a:solidFill>
                <a:latin typeface="+mj-lt"/>
                <a:ea typeface="Noto Sans" panose="020B0502040504020204" pitchFamily="34" charset="0"/>
                <a:cs typeface="Noto Sans" panose="020B0502040504020204" pitchFamily="34" charset="0"/>
              </a:rPr>
              <a:t>您需要：</a:t>
            </a:r>
          </a:p>
          <a:p>
            <a:r>
              <a:rPr lang="zh-cn"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zh-cn"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穿越回世界历史上激动人心的时刻</a:t>
            </a:r>
          </a:p>
          <a:p>
            <a:pPr marL="800100" lvl="1" indent="-342900">
              <a:spcBef>
                <a:spcPts val="600"/>
              </a:spcBef>
              <a:spcAft>
                <a:spcPts val="600"/>
              </a:spcAft>
              <a:buFont typeface="Arial" panose="020B0604020202020204" pitchFamily="34" charset="0"/>
              <a:buChar char="•"/>
            </a:pPr>
            <a:r>
              <a:rPr lang="zh-cn"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编写您的时间代理机器人来修复时间裂隙</a:t>
            </a:r>
          </a:p>
          <a:p>
            <a:pPr marL="800100" lvl="1" indent="-342900">
              <a:spcBef>
                <a:spcPts val="600"/>
              </a:spcBef>
              <a:spcAft>
                <a:spcPts val="600"/>
              </a:spcAft>
              <a:buFont typeface="Arial" panose="020B0604020202020204" pitchFamily="34" charset="0"/>
              <a:buChar char="•"/>
            </a:pPr>
            <a:r>
              <a:rPr lang="zh-cn"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使用这些线索找出罪魁祸首（造成时间裂隙的人或事物）</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zh-cn" sz="2400" dirty="0">
                <a:solidFill>
                  <a:schemeClr val="accent5">
                    <a:alpha val="99000"/>
                  </a:schemeClr>
                </a:solidFill>
                <a:latin typeface="+mj-lt"/>
                <a:ea typeface="Noto Sans" panose="020B0502040504020204" pitchFamily="34" charset="0"/>
                <a:cs typeface="Noto Sans" panose="020B0502040504020204" pitchFamily="34" charset="0"/>
              </a:rPr>
              <a:t>您准备好</a:t>
            </a:r>
          </a:p>
          <a:p>
            <a:r>
              <a:rPr lang="zh-cn" sz="2400" dirty="0">
                <a:solidFill>
                  <a:schemeClr val="accent5">
                    <a:alpha val="99000"/>
                  </a:schemeClr>
                </a:solidFill>
                <a:latin typeface="+mj-lt"/>
                <a:ea typeface="Noto Sans" panose="020B0502040504020204" pitchFamily="34" charset="0"/>
                <a:cs typeface="Noto Sans" panose="020B0502040504020204" pitchFamily="34" charset="0"/>
              </a:rPr>
              <a:t>进行一场穿越时间的冒险了吗？</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zh-cn" dirty="0"/>
              <a:t>重要词汇</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zh-cn"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开始学习前我们需要先了解一些重要的事情，我们先查看一下概念！</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zh-cn"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时间代理机器人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时间错误研究所</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时间裂隙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zh-cn" sz="1800" dirty="0">
                          <a:latin typeface="Noto Sans" panose="020B0502040504020204" pitchFamily="34" charset="0"/>
                          <a:ea typeface="Noto Sans" panose="020B0502040504020204" pitchFamily="34" charset="0"/>
                          <a:cs typeface="Noto Sans" panose="020B0502040504020204" pitchFamily="34" charset="0"/>
                        </a:rPr>
                        <a:t>这是我们用来编程的机器人，帮助我们解决时间裂隙。</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dirty="0">
                          <a:latin typeface="Noto Sans" panose="020B0502040504020204" pitchFamily="34" charset="0"/>
                          <a:ea typeface="Noto Sans" panose="020B0502040504020204" pitchFamily="34" charset="0"/>
                          <a:cs typeface="Noto Sans" panose="020B0502040504020204" pitchFamily="34" charset="0"/>
                        </a:rPr>
                        <a:t>作为计算机科学家，您为时间错误研究所工作。您监控和维持时间顺序。</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sz="1800" dirty="0">
                          <a:latin typeface="Noto Sans" panose="020B0502040504020204" pitchFamily="34" charset="0"/>
                          <a:ea typeface="Noto Sans" panose="020B0502040504020204" pitchFamily="34" charset="0"/>
                          <a:cs typeface="Noto Sans" panose="020B0502040504020204" pitchFamily="34" charset="0"/>
                        </a:rPr>
                        <a:t>这是地球历史时间线中出现的大问题（或变更）。这些显示在主机上。</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包含文字、物品、办公室和杂乱环境的照片&#10;&#10;自动生成的描述">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