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Ведучий: заповніть і вставте в чат на початку виклику такий текст: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Вітаю вас на практикумі [назва практикуму]! Ми почнемо заняття о [час, укажіть часовий пояс].</a:t>
            </a:r>
            <a:r>
              <a:rPr lang="uk-ua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Якщо у вас є запитання чи виникли якісь технічні проблеми, дайте нам знати в цьому чаті. Якщо ви захочете дізнатися більше про наші нові віртуальні практикуми, перейдіть за адресою &lt;URL&gt;. Для сьогоднішнього заняття перш за все потрібно завантажити Minecraft: Education Edition за адресою </a:t>
            </a:r>
            <a:r>
              <a:rPr lang="uk-ua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якщо ви ще цього не зробили.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Зробіть: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тепло вітайтеся з учасниками: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Відкрийте презентацію PowerPoint у нараді Teams і покажіть перший слайд.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Заповніть і опублікуйте запропоноване привітання для чату, наведене вище.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Вітайте учасників, які долучаються, їхні мікрофони мають бути вимкнуті.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Порадьте учасникам приготувати записник і ручку чи олівець, які можуть знадобитися під час практикуму.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Залежно від розміру групи вирішіть, чи дозволяти учасникам вмикати мікрофони, чи обмежитися лише дописами в чаті.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Привіт усім, дякуємо, що приєдналися до нас! Мене звати __________. Це мій співведучий(а),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 – це набір інструкцій, поданих у певному порядку, як ті, які ви щойно створили. Це мова, яку використовують програми, щоб наказати комп’ютеру щось робити. Програмісти – це люди, які пишуть код. Сьогодні ми з вами програмісти! Програмувати можна багатьма різними способами.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У квестах, які ми сьогодні проходитимемо, використовується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 на основі блоків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який чудово підходить для початківців у програмуванні.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При програмуванні на основі блоків ви перетягуєте блоки, які є командами програмування, і поєднуєте їх, як елементи головоломки.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 також може бути текстовим, зі словами, цифрами та розділовими знаками. JavaScript –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це текстова мова програмування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показана на цьому зображенні.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Запитайте: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 цих зображеннях показано одну й ту ж програму, написану кодом на основі блоків і текстовою мовою програмування. Що між ними схожого, а що відмінного? </a:t>
            </a:r>
          </a:p>
          <a:p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uk-ua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Можливі, зокрема, такі відповіді: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схоже: багато однакових слів і цифр у тому самому порядку; відмінне: кольорові блоки – нумеровані рядки тексту; наявність – відсутність на старті; лише слова й цифри – слова, цифри та розділові знаки; блоки, які можна поєднувати – текст, який потрібно ввести).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Зробіть: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Попросіть відповісти в чаті або ввімкніть звук учасників, які піднімуть руку.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Чудова робота! Ви пройшли перші квести на шляху до порятунку села! Розгляньмо труднощі, які у вас виникли, і повторімо поняття, з якими ви зіткнулися.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У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послідовності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дія або подія призводить до наступної дії у визначеному порядку.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Це означає, що порядок, у якому ви розміщуєте блоки коду, важливий.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Agent рухатиметься за вказаною послідовністю.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Це поняття в програмуванні, яке ми почали вивчати за допомогою алгоритмів робота.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Запитайте: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Чи працюватиме ваша остання програма, якщо ви поставите блок "agent аналізувати" перед блоком "переміщення agent"? Чому? </a:t>
            </a:r>
          </a:p>
          <a:p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uk-ua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Відповідь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ні, тому що спочатку Agent має дістатися до сухого чагарнику, щоб його проаналізувати.)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Зробіть: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Попросіть відповісти в чаті або ввімкніть звук учасників, які піднімуть руку.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Якщо вам складно спланувати послідовність, можна спочатку записати кроки на папері олівцем. Запишіть свій задум, а потім прогляньте його. Якщо у вас з’явиться краща ідея, запишіть її. Коли ваш план вас задовольнить, створіть код.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Чудова робота! Ви пройшли складний квест, провівши Agent лабіринтом! Гляньмо, як усе пройшло, і обговорімо поради, як виправляти помилки у вашому коді.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У програмуванні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налагодження 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– це пошук і виправлення помилок у вашому коді.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Помилки в коді в професійному сленгу також іноді називають "багами", а їх усунення – "дебаггінгом".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Кожен програміст, яким би досвідченим він не був, припускається помилок. Якщо ваш код дає неочікувані результати, нехай це викликає у вас цікавість, а не сум – час полювати на помилки!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Запитайте: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Ваш код спрацював із першої спроби? Як вам вдалося знайти та виправити помилки у своєму коді?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Зробіть: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Попросіть відповісти в чаті або ввімкніть звук учасників, які піднімуть руку.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Один зі способів виявити помилки під час цих квестів – дуже уважно спостерігати за Agent після запуску коду.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Наприклад, якщо замість того щоб повернути ліворуч, щоб далі просуватися лабіринтом, він намагається йти вперед, це говорить про те, що у вашому коді є помилка, і дає вам підказку про те, де її шукати.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Щоб налагодити свій програмний код, знайдіть місце в коді, у якому Agent іде в неправильному напрямку.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Спробуйте змінити номер у тому блоці "переміщення agent" і ще раз запустіть код, щоб перевірити, чи він працює.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Чудова робота! Ви пройшли Годину програмування та врятували село!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Запитайте: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Який квест чи випробування сподобалося вам найбільше?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Зробіть: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Попросіть відповісти в чаті або ввімкніть звук учасників, які піднімуть руку.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Увага!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Якщо ваша група не встигла пройти всі квести, похваліть їх за те, що вони встигли виконати.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Сьогодні ми стільки всього встигли!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Вивчили поняття в програмуванні, зокрема алгоритми, ШІ, послідовність, налагодження та умовні команди.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Запрограмували вашого Minecraft Agent на попередження лісових пожеж!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uk-ua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Додаткові запитання для обговорення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Яку роль відіграють комп’ютери в попередженні лісових пожеж?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Які дані (відомості) важливі при боротьбі з лісовими пожежами?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Як ми можемо попередити виникнення лісових пожеж?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Що таке лісовідновлення? І як треба підходити до нього?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Цікаве програмування не мусить закінчуватися після практикуму.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Ви можете виконати бонусне завдання, щоб відновити ліс і наповнити його тваринами. Ця вправа навчить вас за допомогою коду розміщувати блоки, як-от квіти, і призивати мобів, як-от курей. Це дуже весело, а також це нагода творчо підійти до програмування.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Коли ви відновите ліс, поговоріть із пожежником, щоб зробити фотографію вашого творіння, яку можна зберегти на комп’ютер чи пристрій.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Ви також можете отримати індивідуальний сертифікат про те, що ви пройшли цю Годину програмування! Натисніть клавішу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на клавіатурі та виберіть </a:t>
            </a: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Готово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а потім дотримуйтесь інструкцій. Можна попросити про допомогу когось із батьків чи іншого дорослого.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uk-ua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Зробіть: </a:t>
            </a:r>
            <a:r>
              <a:rPr lang="uk-ua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Розкажіть про майбутні події й адаптуйте свої коментарі відповідно до вибраних маркетингових матеріалів.  </a:t>
            </a:r>
          </a:p>
          <a:p>
            <a:endParaRPr lang="en-US"/>
          </a:p>
          <a:p>
            <a:r>
              <a:rPr lang="uk-ua"/>
              <a:t>Викладачі можуть отримувати індивідуальну підтримку щодо пристроїв, професійного розвитку та інших навчальних ресурсів від вашої спеціальної освітньої команди. Щоб звернутися до неї, напишіть Енні (Annie) на адресу електронної пошти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uk-ua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Microsoft Corporation. Усі права захищено.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Людина сидить за столом і користується комп’ютером&#10;&#10;Автоматично згенерований опис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Зображення, що містить іграшку, LEGO, небо, стіл&#10;&#10;Опис створено з дуже високою достовірністю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Це кольори бренду Microsoft. Колірна панель розміщена збоку від шаблону теми, щоб її було видно на всіх слайдах. Користувачі можуть використовувати інструменти кольору 'Піпетка' у параметрах 'Форма заливки', 'Лінія заливки' тощо, щоб легко вибрати кольори бренду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uk-ua" sz="4400" dirty="0">
                <a:latin typeface="Torque Bold" panose="020B0803030202050203" pitchFamily="34" charset="0"/>
              </a:rPr>
              <a:t>Година програмування 2021 (виправлення часу)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uk-ua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Навчальна презентація</a:t>
            </a:r>
          </a:p>
          <a:p>
            <a:r>
              <a:rPr lang="uk-ua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Для використання в середовищі прямого, самостійного та гібридного/дистанційного навчання</a:t>
            </a:r>
          </a:p>
        </p:txBody>
      </p:sp>
      <p:pic>
        <p:nvPicPr>
          <p:cNvPr id="9" name="Picture Placeholder 7" descr="Знімок екрана, на якому Minecraft Agent тримає зелену рослинку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uk-ua" dirty="0"/>
              <a:t>Мета на день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Ми щойно прочитали, що в хронології історії коїться якесь божевілля! </a:t>
            </a:r>
          </a:p>
          <a:p>
            <a:pPr algn="ctr"/>
            <a:r>
              <a:rPr lang="uk-ua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Наша мета на сьогодні – використовувати наші навички програмування для вирішення проблем. </a:t>
            </a:r>
          </a:p>
          <a:p>
            <a:pPr algn="ctr"/>
            <a:r>
              <a:rPr lang="uk-ua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 роботи!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Якщо у вас є обліковий запис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Якщо у вас нема облікового запису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Ласкаво просимо до місії "Виправлення часу"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Це ваше місце появи – точка, з якої ви починаєте гру.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Потренуємося переміщуватися…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Клавіатура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Сенсорне керування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Потренуємося переміщуватися…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Інженерне креслення&#10;&#10;Автоматично згенерований опис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Використовуйте свої елементи керування, щоб переміщатися через ці перешкоди та повернутися до цієї зеленої кнопки.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Натискання кнопки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Кнопки – ДУЖЕ важлива частина гри.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Щоб натиснути кнопку, підійдіть до неї та клацніть її правою кнопкою (якщо використовуєте клавіатуру) або просто торкніться кнопки (за сенсорного керування).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Прохід коридором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Ось що ви побачите, після того як натиснете кнопку на гермодверях.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Ідіть коридором за іскорками до наступної великої кімнати – тепер ви в Інституті серйозних помилок часу. Ви не раз заходитимете в цю кімнату під час гри.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Знайомство з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Познайомтеся з T.A.R.R.A.!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Це робот зі штучним інтелектом (ШІ). Вона – комп’ютерний робот і вміє мислити та виконувати завдання, як людина. Вона буде вашим провідником у місії "Виправлення часу".</a:t>
            </a:r>
          </a:p>
        </p:txBody>
      </p:sp>
      <p:pic>
        <p:nvPicPr>
          <p:cNvPr id="9" name="Picture 8" descr="Зображення, що містить текст, таблицю, робочий стіл&#10;&#10;Автоматично згенерований опис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Екран розмови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Такий екран з’являтиметься, коли T.A.R.R.A. має вам щось сказати.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Прочитайте інструкції на спливному екрані. Якщо вам важко читати слова, ви можете скористатися кнопкою "Занурення в текст".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Занурення в текст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Занурення в текст </a:t>
            </a:r>
            <a:r>
              <a:rPr lang="uk-ua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можна відкрити </a:t>
            </a:r>
            <a:r>
              <a:rPr lang="uk-ua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Minecraft, щоб читати знаки та діалог неігрових персонажів</a:t>
            </a:r>
            <a:r>
              <a:rPr lang="uk-ua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uk-ua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Це дуже допомагає!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Ви отримуєте допомогу при читанні, зокрема переклад тексту та читання його вголос.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 використовувати занурення в текст у Minecraft: Education Edition </a:t>
            </a:r>
            <a:r>
              <a:rPr lang="uk-ua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uk-ua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uk-ua" dirty="0"/>
              <a:t>Код – це набір інструкцій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uk-ua" sz="2200" dirty="0">
                <a:latin typeface="+mj-lt"/>
              </a:rPr>
              <a:t>Ці інструкції можна писати різними способами: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uk-ua" sz="2200" dirty="0">
                <a:solidFill>
                  <a:srgbClr val="D59DFF"/>
                </a:solidFill>
                <a:latin typeface="+mj-lt"/>
              </a:rPr>
              <a:t>Програмування на основі блоків</a:t>
            </a:r>
          </a:p>
        </p:txBody>
      </p:sp>
      <p:pic>
        <p:nvPicPr>
          <p:cNvPr id="20" name="Picture Placeholder 19" descr="Знімок екрана робочої області програмування MakeCode із простою програмою на основі блоків для переміщення Minecraft Agent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uk-ua" sz="2200">
                <a:solidFill>
                  <a:srgbClr val="D59DFF"/>
                </a:solidFill>
                <a:latin typeface="+mj-lt"/>
              </a:rPr>
              <a:t>Текстовий код</a:t>
            </a:r>
          </a:p>
        </p:txBody>
      </p:sp>
      <p:pic>
        <p:nvPicPr>
          <p:cNvPr id="14" name="Picture Placeholder 13" descr="Знімок екрана робочої області програмування MakeCode із простою програмою JavaScript для переміщення Minecraft Agent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uk-ua" sz="3800" dirty="0"/>
              <a:t>Вам потрібно обрати блоки або Python.</a:t>
            </a:r>
            <a:br>
                    </a:br>
            <a:r>
              <a:rPr lang="uk-ua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(початківцям рекомендується обирати блоки)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uk-ua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Чого </a:t>
            </a:r>
            <a:br>
                    </a:br>
            <a:r>
              <a:rPr kumimoji="0" lang="uk-ua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ми </a:t>
            </a:r>
            <a:br>
                    </a:br>
            <a:r>
              <a:rPr kumimoji="0" lang="uk-ua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сьогодні навчимося?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uk-ua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досліджу перші поняття в програмуванні.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uk-ua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проаналізую та розв’яжу задачі за допомогою обчислювального мислення.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uk-ua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навчу свого Minecraft Agent виправлення часу вирішувати проблеми за допомогою коду.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uk-ua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знайду зв’язки з інформатикою, </a:t>
            </a:r>
            <a:r>
              <a:rPr lang="uk-ua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впливають на всі сфери життя.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T.A.R.R.A. та неігрові персонажі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Під час виправлення часу ви зустрічатимете T.A.R.R.A. та інших неігрових персонажів (NPC).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надаватиме важливу інформацію, яка допоможе вам у грі. Ви бачитимете спливні екрани від T.A.R.R.A. – підказки щодо гри.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Вибір Agent виправлення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Пора вибрати собі Agent виправлення часу.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Є п’ять різних кольорів. Ви можете обрати будь-який!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Як вибрати Agent виправлення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Щоб вибрати Agent виправлення часу, натисніть кнопку.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свого Agent виправлення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Agents виправлення часу зникатимуть. Щоб висадити свого Agent, треба буде натиснути кнопку C.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Конструктор коду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Натиснувши кнопку C, ви запустите конструктор коду.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Конструктор коду – це палітра коду, за допомогою якої ви програмуватимете свого Agent виправлення часу на розв’язання задач під час виправлення часу.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</a:t>
            </a:r>
            <a:r>
              <a:rPr lang="uk-ua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у куті екрана, щоб повернутися до гри.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свого Agent виправлення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 Agent виправлення часу готовий!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Чудовий вибір!</a:t>
            </a: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Швидко йдіть до вимикача, щоб відновити живлення. Не можна гаяти час!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Шлях до вимикача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Ідіть за іскорками, щоб знайти вимикач.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швидко! Погляньте! </a:t>
            </a: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 вашому інвентарі з’явився пристрій T.A.L.K. За допомогою T.A.L.K. ви можете викликати свого Agent виправлення часу або поговорити зі мною.</a:t>
            </a: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Клацніть правою кнопкою, тримаючи пристрій у руці, щоб активувати його.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Графічний інтерфейс користувача, програма&#10;&#10;Автоматично згенерований опис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пристрою T.A.L.K. Пристрій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 пристрій T.A.L.K. міститься на панелі швидкого доступу.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Виберіть пристрій T.A.L.K. на панелі швидкого доступу. Коли ви виберете пристрій T.A.L.K., на екрані з’явиться нова кнопка:</a:t>
            </a:r>
          </a:p>
          <a:p>
            <a:pPr algn="ctr"/>
            <a:r>
              <a:rPr lang="uk-ua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"Використати пристрій T.A.L.K."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цю кнопку.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uk-ua" dirty="0"/>
              <a:t>Що таке </a:t>
            </a:r>
            <a:br>
                    </a:br>
            <a:r>
              <a:rPr lang="uk-ua" dirty="0"/>
              <a:t>інформатика?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Інформатика – це наука про використання потужності комп’ютерів для вирішення 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Залишилося лише раз клацнути! Щоб почати, натисніть кнопку "Почати задачу"!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Запрограмуйте Time Agent просунутися вперед на 3 блоки, щоб відновити живлення хронології.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uk-ua" dirty="0">
                <a:solidFill>
                  <a:srgbClr val="D59DFF"/>
                </a:solidFill>
              </a:rPr>
              <a:t>Поняття в програмуванні: </a:t>
            </a:r>
            <a:br>
                    </a:br>
            <a:r>
              <a:rPr lang="uk-ua" sz="2400" dirty="0">
                <a:solidFill>
                  <a:srgbClr val="D59DFF"/>
                </a:solidFill>
              </a:rPr>
              <a:t>послідовність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>
                <a:solidFill>
                  <a:srgbClr val="D59DFF"/>
                </a:solidFill>
                <a:latin typeface="+mj-lt"/>
              </a:rPr>
              <a:t>Що це означає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 sz="2000">
                <a:solidFill>
                  <a:schemeClr val="bg1"/>
                </a:solidFill>
              </a:rPr>
              <a:t>Agent рухатиметься за вказаною послідовністю. У структурі з послідовністю дія або подія призводить до наступної впорядкованої дії.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>
                <a:solidFill>
                  <a:srgbClr val="D59DFF"/>
                </a:solidFill>
                <a:latin typeface="+mj-lt"/>
              </a:rPr>
              <a:t>Поміркуймо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 sz="2000">
                <a:solidFill>
                  <a:schemeClr val="bg1"/>
                </a:solidFill>
              </a:rPr>
              <a:t>Чи працюватиме ваша остання програма, якщо ви поставите блок </a:t>
            </a:r>
            <a:r>
              <a:rPr lang="uk-ua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uk-ua" sz="2000" b="1">
                <a:solidFill>
                  <a:schemeClr val="bg1"/>
                </a:solidFill>
              </a:rPr>
              <a:t> </a:t>
            </a:r>
            <a:r>
              <a:rPr lang="uk-ua" sz="2000" b="1">
                <a:solidFill>
                  <a:schemeClr val="bg1"/>
                </a:solidFill>
                <a:latin typeface="Consolas" panose="020B0609020204030204" pitchFamily="49" charset="0"/>
              </a:rPr>
              <a:t>аналізувати</a:t>
            </a:r>
            <a:r>
              <a:rPr lang="uk-ua" sz="2000">
                <a:solidFill>
                  <a:schemeClr val="bg1"/>
                </a:solidFill>
              </a:rPr>
              <a:t> перед блоком </a:t>
            </a:r>
            <a:r>
              <a:rPr lang="uk-ua" sz="2000" b="1">
                <a:solidFill>
                  <a:schemeClr val="bg1"/>
                </a:solidFill>
                <a:latin typeface="Consolas" panose="020B0609020204030204" pitchFamily="49" charset="0"/>
              </a:rPr>
              <a:t>переміщення</a:t>
            </a:r>
            <a:r>
              <a:rPr lang="uk-ua" sz="2000" b="1">
                <a:solidFill>
                  <a:schemeClr val="bg1"/>
                </a:solidFill>
              </a:rPr>
              <a:t> </a:t>
            </a:r>
            <a:r>
              <a:rPr lang="uk-ua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uk-ua" sz="2000">
                <a:solidFill>
                  <a:schemeClr val="bg1"/>
                </a:solidFill>
              </a:rPr>
              <a:t>? Чому?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>
                <a:solidFill>
                  <a:srgbClr val="D59DFF"/>
                </a:solidFill>
                <a:latin typeface="+mj-lt"/>
              </a:rPr>
              <a:t>Підказка. </a:t>
            </a:r>
            <a:r>
              <a:rPr lang="uk-ua" sz="2000">
                <a:solidFill>
                  <a:schemeClr val="bg1"/>
                </a:solidFill>
              </a:rPr>
              <a:t>Спробуйте спланувати все на папері!</a:t>
            </a:r>
          </a:p>
        </p:txBody>
      </p:sp>
      <p:pic>
        <p:nvPicPr>
          <p:cNvPr id="7" name="Picture Placeholder 6" descr="Знімок екрана відеогри&#10;&#10;Автоматично згенерований опис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Підключення живлення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C, щоб відкрити конструктор коду.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конструктора коду (блоки)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Крок 1. Прочитайте завдання з програмування.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Крок 2. Скористайтеся кодами зі словами MakeCode із вашого набору інструментів. Їх потрібно перетягувати на полотно програмування.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Крок 3. Натисніть зелену стрілку старту, щоб перевірити свій код.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конструктора коду (блоки)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Якщо завдання з програмування не вміщається на півекрана, натисніть цю кнопку </a:t>
            </a:r>
            <a:r>
              <a:rPr lang="uk-ua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розгорнути</a:t>
            </a:r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щоб відкрити конструктор коду на весь екран.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Якщо вам знадобиться допомога з виконанням завдання з програмування, натисніть кнопку </a:t>
            </a:r>
            <a:r>
              <a:rPr lang="uk-ua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підказка </a:t>
            </a:r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(лампочка зі знаком питання). Ці підказки дуже корисні!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конструктора коду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Крок 1. Прочитайте завдання з програмування.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Крок 2. У полі "Завдання" введіть код Python.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Крок 3. Натисніть кнопку "виконати" внизу екрана.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Чудова робота! Ви відновили живлення і тепер можете починати виправляти помилки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Розриви часу на мейнфреймі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Спробуйте вирішити цю проблему. Натисніть кнопку, щоб вибрати її на хронокомп’ютері.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uk-ua" dirty="0"/>
              <a:t>Як інформатика </a:t>
            </a:r>
            <a:r>
              <a:rPr lang="uk-ua" sz="4000" dirty="0"/>
              <a:t>(або навички інформатики) </a:t>
            </a:r>
            <a:r>
              <a:rPr lang="uk-ua" dirty="0"/>
              <a:t>використовується в школі?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Вибір розриву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Щоб вибрати розрив часу, натисніть кнопку.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вибрали розрив часу. Тепер ідіть до капсули часу для старту місії.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Шлях до капсули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Капсула часу – це машина, у якій можна подорожувати в часі!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Тепер ідіть до капсули часу та натисніть кнопку, щоб відкрити її й отримати опис своєї місії!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Стрибки в часі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Вам доведеться виправити 3 розриви часу. Коли ви заходите в капсулу часу, число збоку повідомляє, скільки стрибків у часі вам потрібно виправити.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кнопку, щоб відкрити капсулу часу.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Відкриття капсули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кнопку, щоб відкрити капсулу часу й отримати опис своєї місії.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Опис місії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Прочитаймо опис місії. </a:t>
            </a: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 забувайте, що ви можете використовувати занурення в текст, якщо вам потрібна допомога при самостійній грі!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Вхід в капсулу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кнопку на капсулі часу</a:t>
            </a:r>
            <a:r>
              <a:rPr lang="uk-ua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Вхід в капсулу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Коли ви натиснете кнопку, відобразиться повідомлення "телепортування". Це означає, що ви подорожуєте в часі!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Ласкаво просимо до джазового біг-бенду!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Це ваше місце появи в цьому світі. Саме це ви побачите, коли почнете гру.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uk-ua" dirty="0"/>
              <a:t>Як інформатика використовується в моїх хобі чи в різних професіях?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Схоже, джазовий музикант дуже засмучений. Спробуймо йому допомогти!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детектую, що перед вами за стіною позаду музиканта щось заховано. За допомогою пристрою T.A.L.K. пошліть свого Agent до виявленого </a:t>
            </a: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місця!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Неігровий персонаж "Джазовий музикант"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Мене освистали на ще одній сцені! Відколи я загубив свою трубу, усе змінилося! Мене прокляли, чи що?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Джазовий біг-бенд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Коли ви візьмете пристрій T.A.L.K. у руку, з’явиться нове сіре поле з написом </a:t>
            </a:r>
          </a:p>
          <a:p>
            <a:pPr algn="ctr"/>
            <a:r>
              <a:rPr lang="uk-ua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"Використати пристрій T.A.L.K."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кнопку, щоб відобразився наступний спливний екран.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ДЖАЗОВИЙ БІГ-БЕНД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"Почати задачу",</a:t>
            </a: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щоб почати місію!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Хороша робота! </a:t>
            </a: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допомогою пристрою T.A.L.K. перемістіть Agent назад на стартову точку в будь-який момент.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А тепер за допомогою коду візьміть трубу!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Джазовий біг-бенд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 Agent автоматично починатиме з цього положення.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Труба лежить в кінці лабіринту.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Нам потрібно дістати трубу для музиканта!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Створення алгоритму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Використаймо алгоритм, щоб пройти це випробування.</a:t>
            </a:r>
          </a:p>
          <a:p>
            <a:pPr algn="ctr"/>
            <a:r>
              <a:rPr lang="uk-ua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 можна використати команди</a:t>
            </a:r>
          </a:p>
          <a:p>
            <a:pPr algn="ctr"/>
            <a:r>
              <a:rPr lang="uk-ua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уперед</a:t>
            </a:r>
          </a:p>
          <a:p>
            <a:pPr algn="ctr"/>
            <a:r>
              <a:rPr lang="uk-ua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назад</a:t>
            </a:r>
          </a:p>
          <a:p>
            <a:pPr algn="ctr"/>
            <a:r>
              <a:rPr lang="uk-ua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ліворуч</a:t>
            </a:r>
          </a:p>
          <a:p>
            <a:pPr algn="ctr"/>
            <a:r>
              <a:rPr lang="uk-ua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праворуч</a:t>
            </a:r>
          </a:p>
          <a:p>
            <a:pPr algn="ctr"/>
            <a:r>
              <a:rPr lang="uk-ua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угору</a:t>
            </a:r>
          </a:p>
          <a:p>
            <a:pPr algn="ctr"/>
            <a:r>
              <a:rPr lang="uk-ua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униз</a:t>
            </a:r>
          </a:p>
          <a:p>
            <a:pPr algn="ctr"/>
            <a:r>
              <a:rPr lang="uk-ua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щоб перемістити нашого Agent виправлення часу до труби?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Програмування алгоритму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Запрограмуймо нашого Agent виправлення часу виконувати алгоритм.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Щоб відкрити конструктор коду, натисніть кнопку C.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Коли конструктор коду відкриється, ви побачите вказівки, набір інструментів і підказки.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uk-ua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Блоки MakeCode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СКИДАННЯ ЗАДАЧІ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Якщо ви захочете скинути завдання й почати спочатку, скористайтеся пристроєм T.A.L.K.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Натисніть кнопку </a:t>
            </a:r>
          </a:p>
          <a:p>
            <a:pPr algn="ctr"/>
            <a:r>
              <a:rPr lang="uk-ua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Скинути задачу</a:t>
            </a:r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щоб почати заново з місця появи.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uk-ua">
                <a:solidFill>
                  <a:srgbClr val="D59DFF"/>
                </a:solidFill>
              </a:rPr>
              <a:t>Поняття в програмуванні: </a:t>
            </a:r>
            <a:br>
                    </a:br>
            <a:r>
              <a:rPr lang="uk-ua" sz="2400">
                <a:solidFill>
                  <a:srgbClr val="D59DFF"/>
                </a:solidFill>
              </a:rPr>
              <a:t>налагодження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>
                <a:solidFill>
                  <a:srgbClr val="D59DFF"/>
                </a:solidFill>
                <a:latin typeface="+mj-lt"/>
              </a:rPr>
              <a:t>Що це означає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 sz="2000">
                <a:solidFill>
                  <a:schemeClr val="bg1"/>
                </a:solidFill>
              </a:rPr>
              <a:t>Налагодження – це пошук і виправлення помилок (багів) у вашому коді.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>
                <a:solidFill>
                  <a:srgbClr val="D59DFF"/>
                </a:solidFill>
                <a:latin typeface="+mj-lt"/>
              </a:rPr>
              <a:t>Поміркуймо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 sz="2000">
                <a:solidFill>
                  <a:schemeClr val="bg1"/>
                </a:solidFill>
              </a:rPr>
              <a:t>Ваш код спрацював із першої спроби?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 sz="2000">
                <a:solidFill>
                  <a:schemeClr val="bg1"/>
                </a:solidFill>
              </a:rPr>
              <a:t>Як вам вдалося знайти та виправити помилки у своєму коді?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uk-ua">
                <a:solidFill>
                  <a:srgbClr val="D59DFF"/>
                </a:solidFill>
                <a:latin typeface="+mj-lt"/>
              </a:rPr>
              <a:t>Підказка. </a:t>
            </a:r>
            <a:r>
              <a:rPr lang="uk-ua" sz="2000">
                <a:solidFill>
                  <a:schemeClr val="bg1"/>
                </a:solidFill>
              </a:rPr>
              <a:t>Запустивши код, уважно стежте за Agent, щоб помітити, коли виникають проблеми.</a:t>
            </a:r>
          </a:p>
        </p:txBody>
      </p:sp>
      <p:pic>
        <p:nvPicPr>
          <p:cNvPr id="6" name="Picture Placeholder 5" descr="Знімок екрана Minecraft Agent у лабіринті випробування 4 Години програмування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sz="4000" dirty="0"/>
              <a:t>Інформатика</a:t>
            </a:r>
            <a:br>
                    </a:br>
            <a:r>
              <a:rPr lang="uk-ua" sz="4000" dirty="0"/>
              <a:t> </a:t>
            </a:r>
            <a:br>
                    </a:br>
            <a:r>
              <a:rPr lang="uk-ua" sz="4000" dirty="0"/>
              <a:t>всюди </a:t>
            </a:r>
            <a:r>
              <a:rPr lang="uk-ua" sz="4000" b="1" u="sng" dirty="0"/>
              <a:t>і </a:t>
            </a:r>
            <a:br>
                    </a:br>
            <a:r>
              <a:rPr lang="uk-ua" sz="4000" dirty="0"/>
              <a:t>ДЛЯ ВСІХ!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Використання кнопки "підказка"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2800" b="1" dirty="0">
                          <a:solidFill>
                            <a:schemeClr val="accent5"/>
                          </a:solidFill>
                        </a:rPr>
                        <a:t>Підказка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0" dirty="0">
                          <a:solidFill>
                            <a:schemeClr val="accent5"/>
                          </a:solidFill>
                        </a:rPr>
                        <a:t>Ви отримаєте зображення рішення. З його допомогою ви зможете спланувати своє програмне рішення.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uk-ua" sz="2800" b="1" dirty="0">
                          <a:solidFill>
                            <a:schemeClr val="accent5"/>
                          </a:solidFill>
                        </a:rPr>
                        <a:t>Підказка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dirty="0">
                          <a:solidFill>
                            <a:schemeClr val="accent5"/>
                          </a:solidFill>
                        </a:rPr>
                        <a:t>Ви побачите стартовий код у конструкторі коду з кількома неправильними значеннями. Вам знадобиться налагодити (виправити помилки в програмі) стартовий код, щоб знайти правильне рішення.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2800" b="1" dirty="0">
                          <a:solidFill>
                            <a:schemeClr val="accent5"/>
                          </a:solidFill>
                        </a:rPr>
                        <a:t>Підказка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dirty="0">
                          <a:solidFill>
                            <a:schemeClr val="accent5"/>
                          </a:solidFill>
                        </a:rPr>
                        <a:t>Ви побачите повне програмне рішення в конструкторі коду та телепортуєтеся назад до Інституту серйозних помилок часу. </a:t>
                      </a:r>
                    </a:p>
                    <a:p>
                      <a:pPr algn="ctr"/>
                      <a:r>
                        <a:rPr lang="uk-ua" sz="2800" b="1" dirty="0">
                          <a:solidFill>
                            <a:srgbClr val="FF0000"/>
                          </a:solidFill>
                        </a:rPr>
                        <a:t>Якщо ви використаєте всі 3 підказки, ви НЕ зможете шукати секретну кнопку, щоб знайти зачіпки.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Неймовірно! Ви полагодили цей момент у часі, тепер майбутнє джазу врятовано!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Постривайте… О ні! Я детектую ще щось, чого тут не мало би бути. Я проведу повну перевірку місцевості, щоб знайти заховані пристрої.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Секретна кнопка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Після перевірки T.A.R.R.A. виявляється секретна кнопка!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Під час перевірки я виявила приховану кнопку десь неподалік!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Обшукайте все, а потім натисніть кнопку, щоб отримати більше інформації!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Секретна кнопка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 цьому розриві часу заховано секретну кнопку. Ідіть за іскорками до секретної кнопки.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Секретна кнопка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Тут розташовано секретну кнопку.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Коли ви її натиснете, ліворуч відчиняться білі двері.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Повідомлення від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знайшли приховану кнопку!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Схоже, десь тут відчинилася таємна кімната.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Підіть у цю кімнату та пошукайте додаткову інформацію!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Зачіпки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дверима ви знайдете зачіпки, який Agent виправлення часу може бути порушником (що викликає розриви часу!).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Повернення до Інституту серйозних помилок часу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Почнімо вираховувати Agent виправлення часу, який міг би бути порушником.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 огляду на зібрані докази хто, на вашу думку, викликає всі ці розриви часу?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uk-ua" dirty="0"/>
              <a:t>Вітаємо вас на Годині програмування 2021 (виправлення часу)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chemeClr val="accent2">
                    <a:alpha val="99000"/>
                  </a:schemeClr>
                </a:solidFill>
              </a:rPr>
              <a:t>Місце для трейлера Години програмування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Голосування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Після кожного розриву часу у вас буде нагода проголосувати за того, хто, на вашу думку, є порушником часу.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Вийшло!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ДО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ПІСЛЯ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Ваша черга грати!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обираєте наступний розрив часу, який виправлятимете. Зверніть увагу на дисплей. Він покаже вам наступний розрив часу!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Потім повертайтеся в капсулу часу, щоб отримати опис наступної місії.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uk-ua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Ваша мета – спробувати виправити ще 2 розриви часу.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uk-ua"/>
              <a:t>Чудова робота!</a:t>
            </a:r>
          </a:p>
        </p:txBody>
      </p:sp>
      <p:pic>
        <p:nvPicPr>
          <p:cNvPr id="7" name="Picture Placeholder 10" descr="Minecraft Agent і персонажі, які працюють над відновленням лісу після пожежі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uk-ua">
                <a:solidFill>
                  <a:srgbClr val="D59DFF"/>
                </a:solidFill>
              </a:rPr>
              <a:t>Підсумки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dirty="0">
                <a:solidFill>
                  <a:schemeClr val="bg1"/>
                </a:solidFill>
              </a:rPr>
              <a:t>Що ви сьогодні зробили: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chemeClr val="bg1"/>
                </a:solidFill>
              </a:rPr>
              <a:t>Вивчили поняття в програмуванні, зокрема алгоритми, послідовність, налагодження та, можливо, навіть цикли.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chemeClr val="bg1"/>
                </a:solidFill>
              </a:rPr>
              <a:t>Дізналися, що інформатика присутня всюди: у всіх наших захопленнях, інтересах і майбутніх професіях.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chemeClr val="bg1"/>
                </a:solidFill>
              </a:rPr>
              <a:t>Запрограмували Minecraft Agent виправлення часу на порятунок майбутнього!</a:t>
            </a:r>
          </a:p>
        </p:txBody>
      </p:sp>
      <p:pic>
        <p:nvPicPr>
          <p:cNvPr id="7" name="Picture Placeholder 6" descr="Знімок екрана відеогри&#10;&#10;Автоматично згенерований опис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Роздуми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в Годині програмування сподобалося вам найбільше?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в Годині програмування було для вас найскладніше?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 ви сьогодні використовували інформатичні навички?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нового ви вивчили сьогодні?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Чому інформатика важлива для всіх людей?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Хочете спробувати Minecraft: Education Edition ще раз?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uk-ua"/>
              <a:t>Додаткові цікаві завдання з програмування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dirty="0"/>
              <a:t>Після Години програмування 2021 (виправлення часу)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dirty="0"/>
              <a:t>Продовжуйте програмувати, щоб виправити інші розриви часу!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dirty="0"/>
              <a:t>Зайдіть у таємну кімнату з трофеями під центром управління!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dirty="0"/>
              <a:t>Натисніть</a:t>
            </a:r>
            <a:r>
              <a:rPr lang="uk-ua" dirty="0">
                <a:latin typeface="+mj-lt"/>
              </a:rPr>
              <a:t> Esc </a:t>
            </a:r>
            <a:r>
              <a:rPr lang="uk-ua" dirty="0"/>
              <a:t>і виберіть </a:t>
            </a:r>
            <a:r>
              <a:rPr lang="uk-ua" dirty="0">
                <a:latin typeface="+mj-lt"/>
              </a:rPr>
              <a:t>Готово</a:t>
            </a:r>
            <a:r>
              <a:rPr lang="uk-ua" dirty="0"/>
              <a:t>, щоб отримати сертифікат про проходження.</a:t>
            </a:r>
          </a:p>
        </p:txBody>
      </p:sp>
      <p:pic>
        <p:nvPicPr>
          <p:cNvPr id="8" name="Picture Placeholder 7" descr="Двоє дітей користуються комп’ютерами Surface і посміхаються в камеру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Сертифікат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uk-ua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Вітаємо! </a:t>
            </a:r>
          </a:p>
          <a:p>
            <a:pPr lvl="1" algn="ctr"/>
            <a:r>
              <a:rPr lang="uk-ua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отримали сертифікат про проходження.</a:t>
            </a:r>
          </a:p>
          <a:p>
            <a:pPr lvl="1" algn="ctr"/>
            <a:r>
              <a:rPr lang="uk-ua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Година програмування 2021: Виправлення часу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Зображення, що містить іграшку&#10;&#10;Автоматично згенерований опис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uk-ua"/>
              <a:t>Але це ще не все!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У </a:t>
            </a:r>
            <a:r>
              <a:rPr lang="uk-ua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uk-ua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 ви знайдете нові завдання й уроки та зможете програмувати далі!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інформатик в Інституті серйозних помилок часу, ваша робота – виправляти загадкові розриви часу, що виникають в історії, і з’ясовувати, хто (або що!) їх викликає.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Допоможете виправити розриви часу та врятувати майбутнє за допомогою своїх суперсил програмування?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У вашій місії "Виправлення часу" </a:t>
            </a:r>
          </a:p>
          <a:p>
            <a:r>
              <a:rPr lang="uk-ua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вам потрібно:</a:t>
            </a:r>
          </a:p>
          <a:p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повернутися в захоплюючі моменти світової історії;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запрограмувати свого Agent виправлення часу на виправлення розривів часу;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зачіпками визначити порушника часу (хто чи що викликає розриви часу).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Готові до </a:t>
            </a:r>
          </a:p>
          <a:p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пригоди в часі?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uk-ua" dirty="0"/>
              <a:t>Важливий словник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Перш ніж приступити до гри, ми повинні зрозуміти деякі важливі речі – тому спочатку розгляньмо кілька понять!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виправлення часу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Інститут серйозних помилок часу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Розрив часу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Це робот, якого ми програмуватимемо на виправлення розривів часу.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Ви інформатик в Інституті серйозних помилок часу. Ви контролюєте та підтримуєте порядок часу.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Це велика проблема (або зміна), що виникла в хронології історії. Розриви часу відображаються на мейнфреймі.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Зображення, що містить текст, предмети, офіс, захаращене місце&#10;&#10;Автоматично згенерований опис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