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10:12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10:09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pt-pt"/>
              <a:t>Quando a sessão terminar, vamos partilhar a apresentação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10:09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10:10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pt-pt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A MICROSOFT NÃO GARANTE, QUE A INFORMAÇÃO A TOTAL CORREÇÃO DA INFORMAÇÃO DESTA APRESENTAÇÃO.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10:10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ão de texto em branco do logótipo Minecraf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ista aérea de uma mulher sentada a tomar notas no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são de texto em cinza do logótipo Minecraf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pt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Versão de texto em branco do logótipo Minecraf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ão de texto em branco do logótipo Minecraf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são de texto em cinza do logótipo Minecraf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ista aérea de uma mulher sentada a tomar notas no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são de texto em branco do logótipo Minecraf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ista aérea de uma mulher sentada a tomar notas no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são de texto em cinza do logótipo Minecraf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são de texto em branco do logótipo Minecraf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são de texto em cinza do logótipo Minecraf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pt-pt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Versão de texto em cinza do logótipo Minecraf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pt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pt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pt" TargetMode="External"/><Relationship Id="rId4" Type="http://schemas.openxmlformats.org/officeDocument/2006/relationships/hyperlink" Target="https://aka.ms/HOC21extensionactivities_p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pt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pt" TargetMode="External"/><Relationship Id="rId4" Type="http://schemas.openxmlformats.org/officeDocument/2006/relationships/hyperlink" Target="https://aka.ms/HOC2021presentationslides_p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pt-pt" dirty="0"/>
              <a:t>Hora do Código 2021:</a:t>
            </a:r>
            <a:br/>
            <a:r>
              <a:rPr lang="pt-pt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/>
              <a:t>Treina na Sessão de Formação</a:t>
            </a:r>
          </a:p>
        </p:txBody>
      </p:sp>
      <p:pic>
        <p:nvPicPr>
          <p:cNvPr id="13" name="Picture Placeholder 8" descr="Uma pessoa sentada numa mesa a utilizar um computador&#10;&#10;Descrição gerada automaticament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pt-pt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Teletransporta-te, obtém pistas e mais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526572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sz="1600" dirty="0"/>
              <a:t>TARRA é a IA (máquina de inteligência artificial) que vai guiar os estudantes ao longo do jogo.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sz="1600" dirty="0"/>
              <a:t>Os estudantes receberão um dispositivo de comunicação chamado T.A.L.K. (Chave de Ligação do Time Agent)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sz="1600" dirty="0"/>
              <a:t>Para obter ajuda de T.A.R.R.A., receber uma pista, reiniciar ou resolver um atividade ou teletransportar-te atrás no tempo para o Computador da Linha Temporal, os estudantes podem clicar com o botão direito no dispositivo.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pt-pt" sz="3400" dirty="0"/>
              <a:t>Desafios de Codificação (Basta escolher três – podes sempre voltar a jogar!)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57394"/>
            <a:ext cx="5509610" cy="4001095"/>
          </a:xfrm>
        </p:spPr>
        <p:txBody>
          <a:bodyPr/>
          <a:lstStyle/>
          <a:p>
            <a:r>
              <a:rPr lang="pt-pt" sz="2000" dirty="0"/>
              <a:t>Desafio 1: Grande banda de Jazz</a:t>
            </a:r>
          </a:p>
          <a:p>
            <a:r>
              <a:rPr lang="pt-pt" sz="2000" dirty="0"/>
              <a:t>Desafio 2: A Grande Pirâmide de Gizé</a:t>
            </a:r>
          </a:p>
          <a:p>
            <a:r>
              <a:rPr lang="pt-pt" sz="2000" dirty="0"/>
              <a:t>Desafio 3: Missão da Lua</a:t>
            </a:r>
          </a:p>
          <a:p>
            <a:r>
              <a:rPr lang="pt-pt" sz="2000" dirty="0"/>
              <a:t>Desafio 4: A Grande Muralha da China</a:t>
            </a:r>
          </a:p>
          <a:p>
            <a:r>
              <a:rPr lang="pt-pt" sz="2000" dirty="0"/>
              <a:t>Desafio 5: Mona Lisa</a:t>
            </a:r>
          </a:p>
          <a:p>
            <a:r>
              <a:rPr lang="pt-pt" sz="2000" dirty="0"/>
              <a:t>Desafio 6: Primeiros Voos</a:t>
            </a:r>
          </a:p>
          <a:p>
            <a:r>
              <a:rPr lang="pt-pt" sz="2000" dirty="0"/>
              <a:t>Desafio 7: Primeira Programadora</a:t>
            </a:r>
          </a:p>
          <a:p>
            <a:r>
              <a:rPr lang="pt-pt" sz="2000" dirty="0"/>
              <a:t>Desafio 8: Melhores Amigos dos Humanos</a:t>
            </a:r>
          </a:p>
          <a:p>
            <a:r>
              <a:rPr lang="pt-pt" sz="2000" dirty="0"/>
              <a:t>Desafio 9: Puzzle de Paleontologia</a:t>
            </a:r>
          </a:p>
          <a:p>
            <a:r>
              <a:rPr lang="pt-pt" sz="2000" dirty="0"/>
              <a:t>Desafio 10: Elementos de Descoberta</a:t>
            </a:r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o, logo&#10;&#10;Descrição gerada automaticament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pt-pt">
                <a:solidFill>
                  <a:srgbClr val="D59DFF"/>
                </a:solidFill>
              </a:rPr>
              <a:t>Recapitular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41257"/>
            <a:ext cx="4162425" cy="458855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t-pt" dirty="0">
                <a:solidFill>
                  <a:schemeClr val="bg1"/>
                </a:solidFill>
              </a:rPr>
              <a:t>O que fizemos hoje: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Aprendemos sobre conceitos de programação, incluindo algoritmos, criação de sequências, depuração e talvez até loops.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Aprendemos como a CS está em todas as partes – nas nossas paixões, interesses e futuras carreiras.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pt" dirty="0">
                <a:solidFill>
                  <a:schemeClr val="bg1"/>
                </a:solidFill>
              </a:rPr>
              <a:t>Programamos o Minecraft Time Agent para salvar o futuro!</a:t>
            </a:r>
          </a:p>
        </p:txBody>
      </p:sp>
      <p:pic>
        <p:nvPicPr>
          <p:cNvPr id="7" name="Picture Placeholder 6" descr="Uma captura de ecrã de um videojogo&#10;&#10;Descrição gerada automa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o, logo&#10;&#10;Descrição gerada automaticament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Reflexão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tua parte favorita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Qual foi a parte mais desafiante da Hora do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utilizaste capacidades de ciência computacional hoje?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Conta-nos uma coisa que tenhas aprendido hoje.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 que faz da ciência computacional importante para toda a gente?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Gostarias de experimentar o Minecraft: Education Edition de novo?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pt-pt"/>
              <a:t>Certificado de Conclusão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pt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o, logo&#10;&#10;Descrição gerada automaticament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pt-pt" sz="4000" dirty="0">
                <a:latin typeface="Torque Bold" panose="020B0803030202050203" pitchFamily="34" charset="0"/>
              </a:rPr>
              <a:t>Damos-te as boas-vindas a </a:t>
            </a:r>
          </a:p>
          <a:p>
            <a:pPr algn="ctr"/>
            <a:r>
              <a:rPr lang="pt-pt" sz="4000" dirty="0">
                <a:latin typeface="Torque Bold" panose="020B0803030202050203" pitchFamily="34" charset="0"/>
              </a:rPr>
              <a:t>Hora do Código Minecraft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Uma captura de ecrã de um videojogo&#10;&#10;Descrição gerada automaticament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Como preparar-se para a Semana Educacional sobre CS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dirty="0"/>
              <a:t>Joga à Hora do Código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dirty="0"/>
              <a:t>Transfere uma cópia das </a:t>
            </a:r>
            <a:r>
              <a:rPr lang="pt-pt" dirty="0">
                <a:hlinkClick r:id="rId2"/>
              </a:rPr>
              <a:t>soluções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dirty="0"/>
              <a:t>Lê o </a:t>
            </a:r>
            <a:r>
              <a:rPr lang="pt-pt" dirty="0">
                <a:hlinkClick r:id="rId3"/>
              </a:rPr>
              <a:t>Guia de Docente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dirty="0"/>
              <a:t>Confere as Atividades de Extensão para encontrares </a:t>
            </a:r>
            <a:r>
              <a:rPr lang="pt-pt" dirty="0">
                <a:hlinkClick r:id="rId4"/>
              </a:rPr>
              <a:t>planos de lição CS integrados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dirty="0"/>
              <a:t>Vai </a:t>
            </a:r>
            <a:r>
              <a:rPr lang="pt-pt" dirty="0">
                <a:hlinkClick r:id="rId5"/>
              </a:rPr>
              <a:t>Além da Hora do Código </a:t>
            </a:r>
            <a:r>
              <a:rPr lang="pt-pt" dirty="0"/>
              <a:t>com estes mundos divertidos!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o, logo&#10;&#10;Descrição gerada automaticament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Como gerir a tua sessão de uma hora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083742"/>
            <a:ext cx="11018520" cy="53060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b="1" dirty="0"/>
              <a:t>Apresenta-te </a:t>
            </a:r>
            <a:r>
              <a:rPr lang="pt-pt" sz="20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Apresenta o </a:t>
            </a:r>
            <a:r>
              <a:rPr lang="pt-pt" sz="2000" b="1" dirty="0"/>
              <a:t>Tema da lição </a:t>
            </a:r>
            <a:r>
              <a:rPr lang="pt-pt" sz="2000" dirty="0"/>
              <a:t>– pode ser encontrado no </a:t>
            </a:r>
            <a:r>
              <a:rPr lang="pt-pt" sz="2000" dirty="0">
                <a:hlinkClick r:id="rId2"/>
              </a:rPr>
              <a:t>Guia de Docente </a:t>
            </a:r>
            <a:r>
              <a:rPr lang="pt-pt" sz="20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Partilha o ecrã e Reproduz o </a:t>
            </a:r>
            <a:r>
              <a:rPr lang="pt-pt" sz="2000" dirty="0">
                <a:hlinkClick r:id="rId3"/>
              </a:rPr>
              <a:t>vídeo de introdução</a:t>
            </a:r>
            <a:r>
              <a:rPr lang="pt-pt" sz="2000" dirty="0"/>
              <a:t> (2 min) (não te esqueças de partilhar o áudio!)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Apresenta os </a:t>
            </a:r>
            <a:r>
              <a:rPr lang="pt-pt" sz="2000" b="1" dirty="0"/>
              <a:t>Conceitos da Lição </a:t>
            </a:r>
            <a:r>
              <a:rPr lang="pt-pt" sz="2000" dirty="0"/>
              <a:t>– podem ser encontrados no Guia do Educador (e dos diapositivos 5-8)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Vai até às </a:t>
            </a:r>
            <a:r>
              <a:rPr lang="pt-pt" sz="2000" b="1" dirty="0"/>
              <a:t>Dicas e Truques </a:t>
            </a:r>
            <a:r>
              <a:rPr lang="pt-pt" sz="2000" dirty="0"/>
              <a:t>(diapositivo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Partilha o ecrã, abre o mundo e </a:t>
            </a:r>
            <a:r>
              <a:rPr lang="pt-pt" sz="2000" b="1" dirty="0"/>
              <a:t>joga na primeira atividade </a:t>
            </a:r>
            <a:r>
              <a:rPr lang="pt-pt" sz="2000" dirty="0"/>
              <a:t>(intro + Grande Banda de Jazz), com os estudantes a seguir os teus passos (10-15 min) Usa os </a:t>
            </a:r>
            <a:r>
              <a:rPr lang="pt-pt" sz="2000" dirty="0">
                <a:hlinkClick r:id="rId4"/>
              </a:rPr>
              <a:t>diapositivos</a:t>
            </a:r>
            <a:r>
              <a:rPr lang="pt-pt" sz="2000" dirty="0"/>
              <a:t> direcionados aos estudantes para suporte adicional.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Sugere aos estudantes que </a:t>
            </a:r>
            <a:r>
              <a:rPr lang="pt-pt" sz="2000" b="1" dirty="0"/>
              <a:t>completem mais duas atividades individualmente</a:t>
            </a:r>
            <a:r>
              <a:rPr lang="pt-pt" sz="2000" dirty="0"/>
              <a:t>, estimula-os a fazer perguntas, caso tenham dúvidas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sz="1600" dirty="0"/>
              <a:t>Tem as </a:t>
            </a:r>
            <a:r>
              <a:rPr lang="pt-pt" sz="1600" dirty="0">
                <a:hlinkClick r:id="rId5"/>
              </a:rPr>
              <a:t>soluções</a:t>
            </a:r>
            <a:r>
              <a:rPr lang="pt-pt" sz="1600" dirty="0"/>
              <a:t> à mão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b="1" dirty="0"/>
              <a:t>Conclusão da Lição (diapositivo 10)</a:t>
            </a:r>
            <a:r>
              <a:rPr lang="pt-pt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pt" sz="2000" dirty="0"/>
              <a:t>Tempo restante para Perguntas e Respostas dos estudantes </a:t>
            </a:r>
            <a:r>
              <a:rPr lang="pt-pt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o, logo&#10;&#10;Descrição gerada automaticament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pt-pt" dirty="0"/>
              <a:t>Como é a ciência computacional utilizada em hobbies ou no local de trabalho?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t-pt" sz="4000" dirty="0">
                <a:latin typeface="Torque Bold" panose="020B0803030202050203" pitchFamily="34" charset="0"/>
              </a:rPr>
              <a:t>Ciência Computacional</a:t>
            </a:r>
            <a:br/>
            <a:r>
              <a:rPr lang="pt-pt" sz="4000" dirty="0">
                <a:latin typeface="Torque Bold" panose="020B0803030202050203" pitchFamily="34" charset="0"/>
              </a:rPr>
              <a:t>is </a:t>
            </a:r>
            <a:br/>
            <a:r>
              <a:rPr lang="pt-pt" sz="4000" dirty="0">
                <a:latin typeface="Torque Bold" panose="020B0803030202050203" pitchFamily="34" charset="0"/>
              </a:rPr>
              <a:t>Em todas as partes </a:t>
            </a:r>
            <a:r>
              <a:rPr lang="pt-pt" sz="4000" b="1" u="sng" dirty="0">
                <a:latin typeface="Torque Bold" panose="020B0803030202050203" pitchFamily="34" charset="0"/>
              </a:rPr>
              <a:t>e </a:t>
            </a:r>
            <a:br/>
            <a:r>
              <a:rPr lang="pt-pt" sz="4000" dirty="0">
                <a:latin typeface="Torque Bold" panose="020B0803030202050203" pitchFamily="34" charset="0"/>
              </a:rPr>
              <a:t>PARA TODA A GENTE!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Uma captura de ecrã de um videojogo&#10;&#10;Descrição gerada automaticament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Como cientista computacional do Instituto de Grandes Erros Temporais, o teu trabalho é corrigir as Falhas Temporais que aparecem ao longo da história e encontrar quem (ou o quê!) as causa.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pt-pt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Vais ajudar a corrigir as Falhas Temporais e salvar o futuro utilizando os teus superpoderes de programação?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tua missão TimeCraft, </a:t>
            </a:r>
          </a:p>
          <a:p>
            <a:r>
              <a:rPr lang="pt-pt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necessitarás:</a:t>
            </a:r>
          </a:p>
          <a:p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no tempo para momentos entusiasmantes da história mundial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o Time Agent para corrigir as três Falhas Temporais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Utilizar as pistas para identificar a Causa (quem ou o quê está a causar as Falhas Temporais)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 postos </a:t>
            </a:r>
          </a:p>
          <a:p>
            <a:r>
              <a:rPr lang="pt-pt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para uma aventura pelo tempo?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pt-pt" dirty="0"/>
              <a:t>Vocabulário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Há algumas coisas importantes que devemos saber antes de começar a jogar – bora rever alguns conceitos primeiro!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de Grandes Erros Temporais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Falha Temporal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o robot que vamos programar para nos ajudar a resolver as falhas Temporais.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Como cientista computacional, trabalhas para o Instituto de Grandes Erros Temporais. Monitorizas e manténs a ordem do tempo.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é um grande problema (ou alteração) que ocorreu na história da Linha Temporal da Terra. São apresentados no mainframe.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5610" y="4486134"/>
            <a:ext cx="3062514" cy="1275614"/>
          </a:xfrm>
          <a:prstGeom prst="rect">
            <a:avLst/>
          </a:prstGeom>
        </p:spPr>
      </p:pic>
      <p:pic>
        <p:nvPicPr>
          <p:cNvPr id="9" name="Picture 8" descr="Imagem com texto, itens, escritório, desordenado&#10;&#10;Descrição gerada automa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60735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Dicas e Truques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pt-pt" dirty="0"/>
              <a:t>Desenha uma imagem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dirty="0"/>
              <a:t>Estimula os estudantes a desenhar uma imagem do caminho que estão a planear para o Agent de modo a ajudá-los a planear e a ajustar as variáveis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pt-pt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Leitor Imersivo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pt-pt" dirty="0"/>
              <a:t>Os estudantes podem clicar no ícone de Leitura Avançada para que o texto seja traduzido ou lido em voz alta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o, logo&#10;&#10;Descrição gerada automaticament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pt-p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 Leitura Avançada pode ser aberta no Minecraft para ler os sinais e o diálogo das NPCs! É extremamente útil!</a:t>
            </a:r>
            <a:br/>
            <a:br/>
            <a:r>
              <a:rPr lang="pt-p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É excelente para ajuda extra para ler, traduzir o texto e leitura em voz alta.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pt-p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Aprende a utilizar a Leitura Avançada no Minecraft: Education Edition aqui: </a:t>
            </a:r>
            <a:r>
              <a:rPr lang="pt-p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pt-pt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3354</TotalTime>
  <Words>1000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Hora do Código 2021: TimeCraft</vt:lpstr>
      <vt:lpstr>PowerPoint Presentation</vt:lpstr>
      <vt:lpstr>Como preparar-se para a Semana Educacional sobre CS </vt:lpstr>
      <vt:lpstr>Como gerir a tua sessão de uma hora </vt:lpstr>
      <vt:lpstr>PowerPoint Presentation</vt:lpstr>
      <vt:lpstr>Ciência Computacional is  Em todas as partes e  PARA TODA A GENTE!</vt:lpstr>
      <vt:lpstr>PowerPoint Presentation</vt:lpstr>
      <vt:lpstr>Vocabulário Importante </vt:lpstr>
      <vt:lpstr>Dicas e Truques</vt:lpstr>
      <vt:lpstr>Teletransporta-te, obtém pistas e mais </vt:lpstr>
      <vt:lpstr>Desafios de Codificação (Basta escolher três – podes sempre voltar a jogar!)</vt:lpstr>
      <vt:lpstr>Recapitular</vt:lpstr>
      <vt:lpstr>Reflexão</vt:lpstr>
      <vt:lpstr>Certificado de Conclusão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2021-11-15T18:15:54Z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