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Apresentante – atualiza e cola o seguinte no chat no início da chamada: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Damos-te as boas-vindas a [Título do workshop]! Vamos começar às [horas, incluindo fuso horário].</a:t>
            </a:r>
            <a:r>
              <a:rPr lang="pt-pt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 tiveres dúvidas ou problemas técnicos, diz-nos através do chat. Se queres aprender mais sobre os nossos workshops virtuais, visita &lt;URL&gt;. Caso ainda não o tenhas feito, adentra-te nas atividades de hoje transferindo o Minecraft: Education Edition em </a:t>
            </a:r>
            <a:r>
              <a:rPr lang="pt-pt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Tarefas: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Cumprimenta e dá as boas-vindas aos estudantes: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Apresenta o PowerPoint na reunião Teams e mostra o primeiro diapositivo.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Atualiza e publica a abertura de chat sugerida acima.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Cumprimenta os participantes à medida que vão chegando e certifica-te de que toda a gente tem o microfone em silêncio.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Comenta aos participantes que devem ter um papel de rascunho e caneta/lápis por perto para utilizar durante o workshop.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Com base no tamanho do grupo, decide se vais permitir a participação por áudio ou apenas por chat.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Olá, obrigado(a) por se juntarem a este workshop! O meu nome é __________. Este(a) é o meu/minha co-líder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programação é um conjunto de instruções dadas numa ordem específica como as que acabas de criar. É a linguagem utilizada pelos programas para dizer a um computador para fazer algo. O programadores são pessoas que escrevem código. E hoje é isso que vamos ser!" Podes escrever código das mais diferentes formas.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As missões que estamos prestes a realizar utilizam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código baseado em blocos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uma excelente forma de começar na programação.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Com código baseado em blocos, arrastas e soltas os blocos que representam os comandos de programação e liga-los entre si como peças de um puzzle.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 programação também pode ser escrita em texto, com palavras, números e pontuação. JavaScript é a linguagem de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código baseada em texto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apresentada nesta imagem.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Estas imagens mostram o mesmo programa escrito em código baseado em blocos e código baseado em texto. Quais são as semelhanças e as diferenças? </a:t>
            </a:r>
          </a:p>
          <a:p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pt-pt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Possíveis respostas incluem: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semelhanças: muitas das palavras e números são os mesmos e estão na mesma ordem; diferenças: blocos coloridos versus linhas de texto numeradas; on start versus no on start; apenas palavras e números versus palavras e números mais pontuação; blocos ligáveis versus texto que tem de ser escrito).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Tarefa: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Pede respostas no chat ou retira o silêncio dos participantes que levantaram a mão.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Excelente trabalho! Completaste a tua primeira missão no caminho para salvar a aldeia! Vamos ver como estão os desafios que tens à frente e recapitular alguns conceitos que apareceram pelo caminho.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Numa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sequencia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uma ação ou evento levam à ação seguinte, por ordem.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Isto significa que a ordem em que colocas os blocos de código é importante.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Agent vai mover-se na ordem que sequenciaste.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Este é um conceito de programação que começámos a aprender com os Algoritmos Robóticos.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teu último programa funcionaria se colocaras o bloco "análise do agent" antes do bloco "movimento do agent"? Porquê? Ou porque não? </a:t>
            </a:r>
          </a:p>
          <a:p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pt-pt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Responde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não, porque o agent precisava de avançar para alcançar a escova antes de poder analisá-la.)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Tarefa: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Pede respostas no chat ou retira o silêncio dos participantes que levantaram a mão.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 uma sequência for demasiado complicada de planear, uma excelente abordagem é escrever os paços com lápis e papel. Escreve a tua ideia e depois, revê-a. Se tiveres uma ideia melhor, aponta-a. Quando o plano te deixar satisfeito(a), constrói o código.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Excelente trabalho! Concluíste uma missão desafiante para guiar o Agent através do labirinto! Vamos ver como correu e falar sobre dicas para resolver os problemas no teu código.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Em programação,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depuração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significa encontrar e corrigir erros no código.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Chama-se depuração porque os erros de código são, por vezes, denominados bugs (falhas).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Todos os programadores, independentemente da experiência, cometem erros. Quando o código não faz o esperado, tenta usar a curiosidade para descobrires que aconteceu em vez de te frustrares—hora de entrar numa caça às falhas!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código funcionou à primeira? Como encontraste e corrigiste as falhas no teu código?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Tarefa: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Pede respostas no chat ou retira o silêncio dos participantes que levantaram a mão.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Uma das formas de encontrar falhas durante estas missões é olhar para o Agent atentamente enquanto executas o código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Por exemplo, se em vez de virar à esquerda para seguir o caminho do labirinto tenta continuar a avançar, isto diz-te que há uma falha no código e dá-te uma pista sobre onde está.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Para depurar o código, procura o lugar no código que corresponde a onde o Agente tomou o caminho errado.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Tenta alterar o número nesse bloco "movimento do agent" e executa o código de novo para ver se funciona.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Excelente trabalho! Completaste a Hora do Código e salvaste a aldeia!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Pergunta: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Qual foi a tua missão ou desafio favorito?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Tarefa: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Pede respostas no chat ou retira o silêncio dos participantes que levantaram a mão.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Nota: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 o teu grupo não terminou todas as missões, dá-lhes os parabéns pelo progresso conseguido.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Fizemos tanta coisa hoje!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Aprendemos sobre conceitos de programação, incluindo algoritmos, IA, criação de sequências, depuração e condicionais.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Programamos o Minecraft Agent para prevenir fogos florestais!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pt-pt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Questões de discussão opcionais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Que papel desempenham os computadores na prevenção de incêndios florestais?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Que dados (informação) são importantes ao combater incêndios florestais?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Como podemos impedir que os incêndios florestais ocorram?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 que é a reflorestação? Como os abordarias?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Diz: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Depois do workshop, há mais formas de te divertires com as atividades de programação de hoje: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Continua a trabalhar nas atividades de bónus para restaurares a floresta enchê-la de animais. Esta atividade ensina-se como utilizar o código para colocar blocos como flores e gerar criaturas como galinhas. É super divertida e é uma oportunidade para usares a tua reatividade com a programação.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Uma vez restaurada a floresta, conversa com o Bombeiro para tirares uma foto da criação, que podes guardar no teu computador ou dispositivo.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Também podes conseguir um certificado personalizado que concluíste este desafio da Hora do Código! Prime o botão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no teclado e seleciona </a:t>
            </a: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Terminei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e, em seguida, segue as instruções. É uma boa ideia pedir ajuda a um(a) progenitor(a) ou outro adulto com esta parte.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pt-pt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TAREFA: </a:t>
            </a:r>
            <a:r>
              <a:rPr lang="pt-pt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Introduz os próximos eventos e adapta os teus comentários para que se alinhem com os materiais de marketing selecionados.  </a:t>
            </a:r>
          </a:p>
          <a:p>
            <a:endParaRPr lang="en-US"/>
          </a:p>
          <a:p>
            <a:r>
              <a:rPr lang="pt-pt"/>
              <a:t>Os docentes vão receber apoio personalizado no que diz respeito a dispositivos, desenvolvimento pessoal e outros recursos de formação da respetiva Equipa de Formação. Podes entrar em contacto com essa equipa enviando um email para Annie através de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t-pt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Uma pessoa sentada numa mesa a utilizar um computador&#10;&#10;Descrição gerada automaticamente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ma imagem com brinquedo, LEGO, céu, mesa&#10;&#10;Descrição gerada automaticamente com confiança muito elevada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Estas são as cores da Marca Microsoft. A barra de cor é colocada ao lado do Tema principal para que seja visível em todos os diapositivos. Os Utilizadores podem utilizar a ferramenta de cor 'conta gotas' em Forma de Preenchimento de Cor, Preenchimento de Cor de linha etc. para selecionar as cores da marca facilmente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pt-pt" sz="4400" dirty="0">
                <a:latin typeface="Torque Bold" panose="020B0803030202050203" pitchFamily="34" charset="0"/>
              </a:rPr>
              <a:t>Hora do Código 2021 (TimeCraft)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pt-pt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Apresentação de Simplificação</a:t>
            </a:r>
          </a:p>
          <a:p>
            <a:r>
              <a:rPr lang="pt-pt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utilização em ambientes diretamente com estudantes e ambientes híbridos/à distância</a:t>
            </a:r>
          </a:p>
        </p:txBody>
      </p:sp>
      <p:pic>
        <p:nvPicPr>
          <p:cNvPr id="9" name="Picture Placeholder 7" descr="Captura de ecrã do Minecraft Agent a segurar uma planta verde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t-pt" dirty="0"/>
              <a:t>Objetivo do dia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acabámos de ler, há umas cenas bem loucas a acontecer na história Linha Temporal da Terra! </a:t>
            </a:r>
          </a:p>
          <a:p>
            <a:pPr algn="ctr"/>
            <a:r>
              <a:rPr lang="pt-pt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objetivo do dia é utilizar as nossas capacidades de programação para ajudar a resolver o problema. </a:t>
            </a:r>
          </a:p>
          <a:p>
            <a:pPr algn="ctr"/>
            <a:r>
              <a:rPr lang="pt-pt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começar!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Se tens uma conta Minecraft: Education Edition...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Se não tens uma conta Minecraft: Education Edition...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Damos-te as boas-vindas ao Timecraft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Este é o teu ponto de geração, o local onde começas o jogo.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Vamos praticar a Movimentação...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Teclado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Controlos Táteis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Vamos praticar a Movimentação...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Desenho de engenharia&#10;&#10;Descrição gerada automaticamente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Utiliza os controlos para navegar através destes obstáculos e voltar para o botão verde apresentado aqui.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Carrega no botão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Os botões vão ser uma parte MUITO importante do jogo.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carregares num botão, vai até ele e clica-lhe com o botão direito (no caso de usares teclado) ou simplesmente toca no botão (se utilizares controlos touch).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Atravessa o Corredor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 é a vista após carregares no botão na porta da câmara de vácuo.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Segue os brilhos pelo corredor até à próxima sala grande – chegaste ao Instituto de Grandes Erros Temporais. Vais voltar a visitar esta sala ao longo do jogo.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Apresentamos-te 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Apresentamos-te a T.A.R.R.A.!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Ela é um robot de inteligência artificial (I.A.). Ela é um robot computador que é capaz de pensar e concluir tarefas como um humano. Será a tua guia ao longo do TimeCraft.</a:t>
            </a:r>
          </a:p>
        </p:txBody>
      </p:sp>
      <p:pic>
        <p:nvPicPr>
          <p:cNvPr id="9" name="Picture 8" descr="Imagem com texto, mesa, mesa de trabalho&#10;&#10;Descrição gerada automaticamente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Ecrã de Comunicação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Uma ecrã como esta vai aparecer quando a T.A.R.R.A. precisar de te dizer algo.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Deves ler a informação no ecrã pop-up. Se tiveres dificuldades a ler as palavras individualmente, podes utilizar o botão de Leitura Avançada.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Leitura avançada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Leitura Avançada </a:t>
            </a:r>
            <a:r>
              <a:rPr lang="pt-pt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pode ser aberta </a:t>
            </a:r>
            <a:r>
              <a:rPr lang="pt-pt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 Minecraft para ler os sinais e o diálogo das NPCs</a:t>
            </a:r>
            <a:r>
              <a:rPr lang="pt-pt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pt-pt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É extremamente útil!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É excelente para ajuda extra a ler e traduzir o texto ou lê-lo em voz alta.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utilizar a Leitura Avançada no Minecraft: Education Edition </a:t>
            </a:r>
            <a:r>
              <a:rPr lang="pt-pt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pt-pt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pt-pt" dirty="0"/>
              <a:t>O código é um conjunto de instruções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pt" sz="2200" dirty="0">
                <a:latin typeface="+mj-lt"/>
              </a:rPr>
              <a:t>Estas instruções podem ser escritas de diferentes formas: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pt-pt" sz="2200" dirty="0">
                <a:solidFill>
                  <a:srgbClr val="D59DFF"/>
                </a:solidFill>
                <a:latin typeface="+mj-lt"/>
              </a:rPr>
              <a:t>Código baseado em blocos</a:t>
            </a:r>
          </a:p>
        </p:txBody>
      </p:sp>
      <p:pic>
        <p:nvPicPr>
          <p:cNvPr id="20" name="Picture Placeholder 19" descr="Uma captura de ecrã do espaço de trabalho de programação MakeCode com um programa baseado em blocos simples para mover o Minecraft Agent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pt-pt" sz="2200">
                <a:solidFill>
                  <a:srgbClr val="D59DFF"/>
                </a:solidFill>
                <a:latin typeface="+mj-lt"/>
              </a:rPr>
              <a:t>Código baseado em texto</a:t>
            </a:r>
          </a:p>
        </p:txBody>
      </p:sp>
      <p:pic>
        <p:nvPicPr>
          <p:cNvPr id="14" name="Picture Placeholder 13" descr="Uma captura de ecrã do espaço de trabalho de programação JavaScript com um programa baseado em blocos simples para mover o Minecraft Agent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pt-pt" sz="3800" dirty="0"/>
              <a:t>Terás de escolher entre Blocks ou Python.</a:t>
            </a:r>
            <a:br>
                    </a:br>
            <a:r>
              <a:rPr lang="pt-pt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(Para principiantes, recomenda-se começar com os Blocos)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pt-pt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Sobre que </a:t>
            </a:r>
            <a:br>
                    </a:br>
            <a:r>
              <a:rPr kumimoji="0" lang="pt-pt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vamos </a:t>
            </a:r>
            <a:br>
                    </a:br>
            <a:r>
              <a:rPr kumimoji="0" lang="pt-pt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aprender Hoje?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pt-pt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explorar alguns conceitos de programação iniciais.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pt-pt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analisar e resolver problemas utilizando pensamento computacional.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pt-pt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treinar o meu Minecraft Time Agent para resolver problemas através da programação.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pt-pt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 descobrir ligações à CS </a:t>
            </a:r>
            <a:r>
              <a:rPr lang="pt-pt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 influenciam todas áreas da vida.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T.A.R.R.A. e NPC</a:t>
            </a:r>
            <a:r>
              <a:rPr lang="pt-pt" sz="3200" dirty="0" err="1"/>
              <a:t>s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Ao longo do TimeCraft, verás T.A.R.R.A. e outras NPCs (personagens não-jogadoras).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vai comunicar-te informações importantes para te ajudar durante o jogo. Verás ecrãs pop-up da T.A.R.R.A. – que te ajudarão a guiar-te ao longo do jogo.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Escolhe um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Chegou o momento de escolher um Time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cinco cores diferentes. Podes escolher a tua cor favorita!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Como escolher um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Carrega no botão para escolheres o Time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Utilizar o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Os Time Agents vão desaparecer. Tens de premir o botão “C” para implementares o teu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Criador de Código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Uma vez premido o botão “C” iniciarás o Criador de Código.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Criador de Código é a palete de programação que vais utiliza para programar o Time Agent para te ajudar a resolver problemas ao longo do TimeCraft.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Prime o “</a:t>
            </a:r>
            <a:r>
              <a:rPr lang="pt-pt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” no canto do ecrã para voltar ao jogo.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Utilizar o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teu Time Agent está a postos!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Excelente escolha!</a:t>
            </a: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Move-te rapidamente em direção ao interruptor para voltar a ativar a energia. Não há tempo a perder!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Vai até ao Interruptor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Segue os brilhos para encontrares o interruptor.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 rápido! Olhem! </a:t>
            </a: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Adicionei o dispositivo T.A.L.K. ao teu inventário. Utiliza o T.A.L.K. para ligar ao teu Time Agent ou quando me necessites.</a:t>
            </a: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Clica com o botão direito no dispositivo na tua mão para o ativares.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erface de utilizador gráfica, aplicação&#10;&#10;Descrição gerada automaticamente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Usa o teu T.A.L.K. Dispositivo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teu dispositivo T.A.L.K. está na tua barra principal.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Seleciona o dispositivo T.A.L.K. na barra principal. Uma vez selecionado o dispositivo T.A.L.K. verás um novo botão no ecrã:</a:t>
            </a:r>
          </a:p>
          <a:p>
            <a:pPr algn="ctr"/>
            <a:r>
              <a:rPr lang="pt-pt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Usa o teu dispositivo T.A.L.K.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Prime este botão.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pt-pt" dirty="0"/>
              <a:t>O que é a </a:t>
            </a:r>
            <a:br>
                    </a:br>
            <a:r>
              <a:rPr lang="pt-pt" dirty="0"/>
              <a:t>ciência computacional?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ciência computacional é o estudo da utilização do poder dos computadores para resolver problemas.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estou à distância de um clique! Prime "Iniciar Atividade" para começar!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 para fazer o Time Agent avançar três blocos para ativar a Linha Temporal.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pt-pt" dirty="0">
                <a:solidFill>
                  <a:srgbClr val="D59DFF"/>
                </a:solidFill>
              </a:rPr>
              <a:t>Conceito de programação: </a:t>
            </a:r>
            <a:br>
                    </a:br>
            <a:r>
              <a:rPr lang="pt-pt" sz="2400" dirty="0">
                <a:solidFill>
                  <a:srgbClr val="D59DFF"/>
                </a:solidFill>
              </a:rPr>
              <a:t>Criação de sequências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>
                <a:solidFill>
                  <a:srgbClr val="D59DFF"/>
                </a:solidFill>
                <a:latin typeface="+mj-lt"/>
              </a:rPr>
              <a:t>O que significa?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 sz="2000">
                <a:solidFill>
                  <a:schemeClr val="bg1"/>
                </a:solidFill>
              </a:rPr>
              <a:t>O Agent vai mover-se na ordem que sequenciaste. Numa estrutura sequencial, uma ação ou evento levam à ação ordenada seguinte.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>
                <a:solidFill>
                  <a:srgbClr val="D59DFF"/>
                </a:solidFill>
                <a:latin typeface="+mj-lt"/>
              </a:rPr>
              <a:t>Pensemos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 sz="2000">
                <a:solidFill>
                  <a:schemeClr val="bg1"/>
                </a:solidFill>
              </a:rPr>
              <a:t>O teu último programa funcionaria se colocasses </a:t>
            </a:r>
            <a:r>
              <a:rPr lang="pt-pt" sz="2000" b="1">
                <a:solidFill>
                  <a:schemeClr val="bg1"/>
                </a:solidFill>
                <a:latin typeface="Consolas" panose="020B0609020204030204" pitchFamily="49" charset="0"/>
              </a:rPr>
              <a:t>análise do</a:t>
            </a:r>
            <a:r>
              <a:rPr lang="pt-pt" sz="2000" b="1">
                <a:solidFill>
                  <a:schemeClr val="bg1"/>
                </a:solidFill>
              </a:rPr>
              <a:t> </a:t>
            </a:r>
            <a:r>
              <a:rPr lang="pt-pt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pt-pt" sz="2000">
                <a:solidFill>
                  <a:schemeClr val="bg1"/>
                </a:solidFill>
              </a:rPr>
              <a:t> antes de </a:t>
            </a:r>
            <a:r>
              <a:rPr lang="pt-pt" sz="2000" b="1">
                <a:solidFill>
                  <a:schemeClr val="bg1"/>
                </a:solidFill>
                <a:latin typeface="Consolas" panose="020B0609020204030204" pitchFamily="49" charset="0"/>
              </a:rPr>
              <a:t>movimento do</a:t>
            </a:r>
            <a:r>
              <a:rPr lang="pt-pt" sz="2000" b="1">
                <a:solidFill>
                  <a:schemeClr val="bg1"/>
                </a:solidFill>
              </a:rPr>
              <a:t> </a:t>
            </a:r>
            <a:r>
              <a:rPr lang="pt-pt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pt-pt" sz="2000">
                <a:solidFill>
                  <a:schemeClr val="bg1"/>
                </a:solidFill>
              </a:rPr>
              <a:t>? Porquê? Ou porque não?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>
                <a:solidFill>
                  <a:srgbClr val="D59DFF"/>
                </a:solidFill>
                <a:latin typeface="+mj-lt"/>
              </a:rPr>
              <a:t>Dica: </a:t>
            </a:r>
            <a:r>
              <a:rPr lang="pt-pt" sz="2000">
                <a:solidFill>
                  <a:schemeClr val="bg1"/>
                </a:solidFill>
              </a:rPr>
              <a:t>Tenta planear em papel!</a:t>
            </a:r>
          </a:p>
        </p:txBody>
      </p:sp>
      <p:pic>
        <p:nvPicPr>
          <p:cNvPr id="7" name="Picture Placeholder 6" descr="Uma captura de ecrã de m videojogo&#10;&#10;Descrição gerada automaticamente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Acende os Circuito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Prime "C" para abrir o Criador de Código.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Utilizar o criador de código (blocos)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Passo 1: Ler a tarefa de programação.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Passo 2: Utiliza os blocos de palavras MakeCode da tua caixa de ferramentas. Vais arrastar e largá-los no quadro de programação.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Passo 3: Prime a seta de início verde para testar o código.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Utilizar o criador de código (blocos)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a tarefa de programação for demasiado longa para encaixar no ecrã. Terás de premir este botão de </a:t>
            </a:r>
            <a:r>
              <a:rPr lang="pt-pt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expandir</a:t>
            </a:r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para que o Criador de Código encaixe no ecrã inteiro.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necessitas ajuda adicional para resolver um desafio de programação, seleciona o </a:t>
            </a:r>
            <a:r>
              <a:rPr lang="pt-pt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hint </a:t>
            </a:r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botão que tem uma lâmpada com um ponto de interrogação. Estas dicas são super úteis!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Utilizar o criador de código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Passo 1: Ler a tarefa de programação.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Passo 2: Escreve o teu código Python em Atividade.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Passo 3: Prime o botão "executar" na parte inferior do ecrã.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Excelente trabalho! Restauraste a energia e já podes começar a ajudar-nos a resolver coisas que correram mal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Falhas temporais no mainframe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Bora tentar resolver este problema. Prime o botão para selecioná-lo no Computador da Linha Temporal.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pt-pt" dirty="0"/>
              <a:t>Como é a ciência computacional </a:t>
            </a:r>
            <a:r>
              <a:rPr lang="pt-pt" sz="4000" dirty="0"/>
              <a:t>(ou capacidades de ciência computacional) </a:t>
            </a:r>
            <a:r>
              <a:rPr lang="pt-pt" dirty="0"/>
              <a:t>utilizada na escola?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Seleciona a Falha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Carrega no botão para escolheres a Falha Temporal.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Selecionaste a Falha Temporal. Agora, deves mover-te para a Cápsula Temporal para começar a tua missão.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Vai até à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Cápsula Temporal é uma máquina que te permite viajar no tempo!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Agora, move-te em direção à Cápsula Temporal e prime o botão à frente para a abrires e receberes as instruções da tua missão!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Saltos Temporais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Terás de resolver três Falhas Temporais. Cada vez que entres ca Cápsula Temporal, o número apresentado na parte lateral dir-te-á quantos saltos temporais tens de resolver.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Carrega no botão para abrires a Cápsula Temporal.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Abre 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Carrega no botão para abrires a Cápsula Temporal e receberes as instruções da tua missão.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Instruções da Missão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Bora ler as instruções da missão. </a:t>
            </a: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Lembra-te, podes utilizar a Leitura Avançada se precisares de ajuda ao jogar individualmente!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Entra na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Carrega no botão na Cápsula Temporal</a:t>
            </a:r>
            <a:r>
              <a:rPr lang="pt-pt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Entra na Cápsula Temporal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Ao carregares no botão, verás uma mensagem que diz “a teletransportar” – esta mensagem significa que estás a viajar!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Damos-te as boas-vindas à Grande Banda de JAZZ!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Este é o teu ponto de geração neste mundo. Verás exatamente esta imagem quando começares o jogo.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pt-pt" dirty="0"/>
              <a:t>Como é a ciência computacional utilizada em hobbies ou no local de trabalho?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Parece que o Músico de Jazz está super chateado, vamos ver se o podemos ajudar!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Estou a detetar algo escondido atrás da parede que se encontra atrás do músico à tua frente. Utiliza o dispositivo T.A.L.K. para enviares o agent para a localização </a:t>
            </a: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detetada!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NPC Músico de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Vaiado para fora do palco! Desde que perdi a trompete, nada voltou a ser o mesmo! Estarei amaldiçoado?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Grande BANDA DE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Quanto tiveres o dispositivo T.A.L.K. na mão verás uma nova caixa cinzenta que diz </a:t>
            </a:r>
          </a:p>
          <a:p>
            <a:pPr algn="ctr"/>
            <a:r>
              <a:rPr lang="pt-pt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"Usa o dispositivo T.A.L.K.".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Prime o botão para veres o ecrã pop-up seguinte.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GRANDE BANDA DE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Clica em "Iniciar Atividade"</a:t>
            </a: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começares a tua missão!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Bom trabalho! </a:t>
            </a: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Utiliza o dispositivo T.A.L.K. para moveres o agent de volta para o ponto inicial em qualquer momento.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utiliza o código para recolher a trompeta!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Grande banda de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Time Agent vai automaticamente começar na posição.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 final do labirinto há um trompete.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Temos de conseguir a trompete para o músico!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 criar o algoritmo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utilizar o algoritmo para nos ajudar a resolver este desafio.</a:t>
            </a:r>
          </a:p>
          <a:p>
            <a:pPr algn="ctr"/>
            <a:r>
              <a:rPr lang="pt-pt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podemos utilizar os comandos</a:t>
            </a:r>
          </a:p>
          <a:p>
            <a:pPr algn="ctr"/>
            <a:r>
              <a:rPr lang="pt-pt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a frente</a:t>
            </a:r>
          </a:p>
          <a:p>
            <a:pPr algn="ctr"/>
            <a:r>
              <a:rPr lang="pt-pt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trás</a:t>
            </a:r>
          </a:p>
          <a:p>
            <a:pPr algn="ctr"/>
            <a:r>
              <a:rPr lang="pt-pt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a esquerda</a:t>
            </a:r>
          </a:p>
          <a:p>
            <a:pPr algn="ctr"/>
            <a:r>
              <a:rPr lang="pt-pt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a direita</a:t>
            </a:r>
          </a:p>
          <a:p>
            <a:pPr algn="ctr"/>
            <a:r>
              <a:rPr lang="pt-pt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cima</a:t>
            </a:r>
          </a:p>
          <a:p>
            <a:pPr algn="ctr"/>
            <a:r>
              <a:rPr lang="pt-pt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baixo</a:t>
            </a:r>
          </a:p>
          <a:p>
            <a:pPr algn="ctr"/>
            <a:r>
              <a:rPr lang="pt-pt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 fazer o Time Agent chegar à trompeta?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Programar o Algoritmo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Agora vamos programar o Time Agent para seguir o algoritmo.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abrir o Criador de Código premindo o botão "C".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Uma vez aberto o Criador de Código, verás as direções, caixa de ferramentas e dicas.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pt-pt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Blocos MakeCode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REINICIAR ATIVIDADE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 precisares de reiniciar a atividade para começar de novo, utiliza o dispositivo T.A.L.K..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Prime o botão </a:t>
            </a:r>
          </a:p>
          <a:p>
            <a:pPr algn="ctr"/>
            <a:r>
              <a:rPr lang="pt-pt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Reiniciar Atividade </a:t>
            </a:r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 vais começar de novo desde o ponto de geração.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pt-pt">
                <a:solidFill>
                  <a:srgbClr val="D59DFF"/>
                </a:solidFill>
              </a:rPr>
              <a:t>Conceito de programação: </a:t>
            </a:r>
            <a:br>
                    </a:br>
            <a:r>
              <a:rPr lang="pt-pt" sz="2400">
                <a:solidFill>
                  <a:srgbClr val="D59DFF"/>
                </a:solidFill>
              </a:rPr>
              <a:t>Depuração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>
                <a:solidFill>
                  <a:srgbClr val="D59DFF"/>
                </a:solidFill>
                <a:latin typeface="+mj-lt"/>
              </a:rPr>
              <a:t>O que significa?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 sz="2000">
                <a:solidFill>
                  <a:schemeClr val="bg1"/>
                </a:solidFill>
              </a:rPr>
              <a:t>Depuração significa encontrar e corrigir erros (bugs, falhas) no código.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>
                <a:solidFill>
                  <a:srgbClr val="D59DFF"/>
                </a:solidFill>
                <a:latin typeface="+mj-lt"/>
              </a:rPr>
              <a:t>Pensemos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 sz="2000">
                <a:solidFill>
                  <a:schemeClr val="bg1"/>
                </a:solidFill>
              </a:rPr>
              <a:t>O código funcionou à primeira?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 sz="2000">
                <a:solidFill>
                  <a:schemeClr val="bg1"/>
                </a:solidFill>
              </a:rPr>
              <a:t>Como encontraste e corrigiste as falhas no teu código?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pt-pt">
                <a:solidFill>
                  <a:srgbClr val="D59DFF"/>
                </a:solidFill>
                <a:latin typeface="+mj-lt"/>
              </a:rPr>
              <a:t>Dica: </a:t>
            </a:r>
            <a:r>
              <a:rPr lang="pt-pt" sz="2000">
                <a:solidFill>
                  <a:schemeClr val="bg1"/>
                </a:solidFill>
              </a:rPr>
              <a:t>Ao executar o código, observa o Agent atentamente para encontrares onde estão os problemas.</a:t>
            </a:r>
          </a:p>
        </p:txBody>
      </p:sp>
      <p:pic>
        <p:nvPicPr>
          <p:cNvPr id="6" name="Picture Placeholder 5" descr="Captura de ecrã do Minecraft Agent no desafio do labirinto da Hora do Código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pt-pt" sz="4000" dirty="0"/>
              <a:t>Ciência Computacional</a:t>
            </a:r>
            <a:br>
                    </a:br>
            <a:r>
              <a:rPr lang="pt-pt" sz="4000" dirty="0"/>
              <a:t>is </a:t>
            </a:r>
            <a:br>
                    </a:br>
            <a:r>
              <a:rPr lang="pt-pt" sz="4000" dirty="0"/>
              <a:t>Em todas as partes </a:t>
            </a:r>
            <a:r>
              <a:rPr lang="pt-pt" sz="4000" b="1" u="sng" dirty="0"/>
              <a:t>e </a:t>
            </a:r>
            <a:br>
                    </a:br>
            <a:r>
              <a:rPr lang="pt-pt" sz="4000" dirty="0"/>
              <a:t>PARA TODA A GENTE!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Utilizar o botão "dica"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2800" b="1" dirty="0">
                          <a:solidFill>
                            <a:schemeClr val="accent5"/>
                          </a:solidFill>
                        </a:rPr>
                        <a:t>Dica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pt" sz="2800" b="0" dirty="0">
                          <a:solidFill>
                            <a:schemeClr val="accent5"/>
                          </a:solidFill>
                        </a:rPr>
                        <a:t>Vais ver uma imagem da solução. Utiliza-a para te ajudar a planear a solução de programação.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pt-pt" sz="2800" b="1" dirty="0">
                          <a:solidFill>
                            <a:schemeClr val="accent5"/>
                          </a:solidFill>
                        </a:rPr>
                        <a:t>Dica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pt" sz="2800" dirty="0">
                          <a:solidFill>
                            <a:schemeClr val="accent5"/>
                          </a:solidFill>
                        </a:rPr>
                        <a:t>Verás código inicial no Criador de Código com alguns valores errados. Terás de depurar (corrigir os erros de programação) o código inicial para encontrares a solução correta.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2800" b="1" dirty="0">
                          <a:solidFill>
                            <a:schemeClr val="accent5"/>
                          </a:solidFill>
                        </a:rPr>
                        <a:t>Dica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pt" sz="2800" dirty="0">
                          <a:solidFill>
                            <a:schemeClr val="accent5"/>
                          </a:solidFill>
                        </a:rPr>
                        <a:t>Verás a solução de programação completa no Criador de Código e serás teletransportado(a) de volta para o Instituto de Grandes Erros Temporais. </a:t>
                      </a:r>
                    </a:p>
                    <a:p>
                      <a:pPr algn="ctr"/>
                      <a:r>
                        <a:rPr lang="pt-pt" sz="2800" b="1" dirty="0">
                          <a:solidFill>
                            <a:srgbClr val="FF0000"/>
                          </a:solidFill>
                        </a:rPr>
                        <a:t>Se utilizares as três dicas, NÃO poderás procurar o botão secreto para encontrar pistas.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Trabalho incrível! Reparaste este momento no tempo, agora o futuro da música jazz está a salvo!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Espera... Oh, não! Estou a detetar algo mais que não se supõe que esteja aqui. Vou fazer uma análise completa da área à procura de dispositivos escondidos.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Botão Secreto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Depois da T.A.R.R.A. analisar a sala, o botão secreto foi revelado!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análise revelou um botão secreto algures nesta área!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Procura a área de cima a baixo e, em seguida, prime o botão para reunires mais informação!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Botão Secreto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um botão secreto escondido nesta Falha Temporal. Segue os brilhos até ao botão secreto.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Botão Secreto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Esta é a localização do botão secreto.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Assim que cliques neste botão, as portas brancas à esquerda serão abertas.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Mensagens da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Encontraste o botão escondido!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Parece que uma sala secreta foi aberta nesta área.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Vai até à sala e procura mais informação!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Pistas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Dentro das portas, encontrarás pistas sobre que Time Agent pode ter A Culpa (do que está a causar as Falhas Temporais!).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Voltar ao IGFT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Vamos começar a apurar que Time Agent pode ter A Culpa.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 base na evidência recolhida, quem achas que está a causar todas as Falhas Temporais?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pt-pt" dirty="0"/>
              <a:t>Damos-te as boas-vindas à Hora do Código 2021 (TimeCraft)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b="1" dirty="0">
                <a:solidFill>
                  <a:schemeClr val="accent2">
                    <a:alpha val="99000"/>
                  </a:schemeClr>
                </a:solidFill>
              </a:rPr>
              <a:t>Placeholder for HOC Trailer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Votação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Após cada Falha Temporal, terás a oportunidade de votar em quem achas que tem A Culpa.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Boa!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ANTES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DEPOIS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É a tua vez de jogar!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Terás de selecionar a seguinte Falha Temporal para resolver. Presta atenção ao ecrã. Vai apontar-te em direção à seguinte Falha Temporal!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 seguida, reporta à Cápsula Temporal para receberes as instruções da próxima missão.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pt-pt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teu objetivo é tentar concluir mais duas Falhas Temporais.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pt-pt"/>
              <a:t>Excelente trabalho!</a:t>
            </a:r>
          </a:p>
        </p:txBody>
      </p:sp>
      <p:pic>
        <p:nvPicPr>
          <p:cNvPr id="7" name="Picture Placeholder 10" descr="Minecraft Agent e personagens a trabalhar na reflorestação após um incendio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t-pt">
                <a:solidFill>
                  <a:srgbClr val="D59DFF"/>
                </a:solidFill>
              </a:rPr>
              <a:t>Recapitular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pt" dirty="0">
                <a:solidFill>
                  <a:schemeClr val="bg1"/>
                </a:solidFill>
              </a:rPr>
              <a:t>O que fizemos hoje: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bg1"/>
                </a:solidFill>
              </a:rPr>
              <a:t>Aprendemos sobre conceitos de programação, incluindo algoritmos, criação de sequências, depuração e talvez até loops.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bg1"/>
                </a:solidFill>
              </a:rPr>
              <a:t>Aprendemos como a CS está em todas as partes – nas nossas paixões, interesses e futuras carreiras.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bg1"/>
                </a:solidFill>
              </a:rPr>
              <a:t>Programamos o Minecraft Time Agent para salvar o futuro!</a:t>
            </a:r>
          </a:p>
        </p:txBody>
      </p:sp>
      <p:pic>
        <p:nvPicPr>
          <p:cNvPr id="7" name="Picture Placeholder 6" descr="Uma captura de ecrã de m videojogo&#10;&#10;Descrição gerada automa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Reflexão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tua parte favorita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parte mais desafiante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utilizaste capacidades de ciência computacional hoje?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Conta-nos uma coisa que tenhas aprendido hoje.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que faz da ciência computacional importante para toda a gente?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Gostarias de experimentar o Minecraft: Education Edition de novo?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t-pt"/>
              <a:t>Mais diversão de programação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pt" dirty="0"/>
              <a:t>Após a Hora do Código 2021 (TimeCraft)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/>
              <a:t>Continua a trabalhar no código para corrigires Falhas Temporais adicionais!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/>
              <a:t>Visita a sala de troféus secreta debaixo do centro de controlo!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/>
              <a:t>Prime</a:t>
            </a:r>
            <a:r>
              <a:rPr lang="pt-pt" dirty="0">
                <a:latin typeface="+mj-lt"/>
              </a:rPr>
              <a:t> Esc </a:t>
            </a:r>
            <a:r>
              <a:rPr lang="pt-pt" dirty="0"/>
              <a:t>e seleciona </a:t>
            </a:r>
            <a:r>
              <a:rPr lang="pt-pt" dirty="0">
                <a:latin typeface="+mj-lt"/>
              </a:rPr>
              <a:t>Terminei</a:t>
            </a:r>
            <a:r>
              <a:rPr lang="pt-pt" dirty="0"/>
              <a:t> para conseguires o teu certificado de conclusão.</a:t>
            </a:r>
          </a:p>
        </p:txBody>
      </p:sp>
      <p:pic>
        <p:nvPicPr>
          <p:cNvPr id="8" name="Picture Placeholder 7" descr="Duas crianças a utilizar computadores Surface e a sorrir para a câmara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Certificado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pt-pt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Parabéns! </a:t>
            </a:r>
          </a:p>
          <a:p>
            <a:pPr lvl="1" algn="ctr"/>
            <a:r>
              <a:rPr lang="pt-pt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Ganhaste um certificado de conclusão.</a:t>
            </a:r>
          </a:p>
          <a:p>
            <a:pPr lvl="1" algn="ctr"/>
            <a:r>
              <a:rPr lang="pt-pt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Hora do Código 2021: TimeCraft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Imagem com um brinquedo&#10;&#10;Descrição gerada automaticamente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pt-pt"/>
              <a:t>A diversão não termina aqui!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Entra no </a:t>
            </a:r>
            <a:r>
              <a:rPr lang="pt-pt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pt-pt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 para descobrires novos desafios e lições e para continuares a programar!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cientista computacional do Instituto de Grandes Erros Temporais, o teu trabalho é corrigir as Falhas Temporais que aparecem ao longo da história e encontrar quem (ou o quê!) as causa.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Vais ajudar a corrigir as Falhas Temporais e salvar o futuro utilizando os teus superpoderes de programação?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Na tua missão TimeCraft, </a:t>
            </a:r>
          </a:p>
          <a:p>
            <a:r>
              <a:rPr lang="pt-pt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necessitarás:</a:t>
            </a:r>
          </a:p>
          <a:p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Viajar no tempo para momentos entusiasmantes da história mundial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Programar o Time Agent para corrigir as Falhas Temporais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Utilizar as pistas para identificar a Causa (quem ou o quê está a causar as Falhas Temporais)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 postos </a:t>
            </a:r>
          </a:p>
          <a:p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para uma aventura pelo tempo?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t-pt" dirty="0"/>
              <a:t>Vocabulário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algumas coisas importantes que devemos saber antes de começar a jogar – bora rever alguns conceitos primeiro!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Instituto de Grandes Erros Temporais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Falha Temporal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o robot que vamos programar para nos ajudar a resolver as falhas Temporais.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Como cientista computacional, trabalhas para o Instituto de Grandes Erros Temporais. Monitorizas e manténs a ordem do tempo.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um grande problema (ou alteração) que ocorreu na história da Linha Temporal da Terra. São apresentados no mainframe.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Imagem com texto, itens, escritório, desordenado&#10;&#10;Descrição gerada automa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