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10:05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10:01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pt-br"/>
              <a:t>Compartilharemos a apresentação ao fim da sessão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 EXPRESSAS, IMPLÍCITAS OU ESTATUTÁRIAS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10:01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 EXPRESSAS, IMPLÍCITAS OU ESTATUTÁRIAS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10:01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b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os direitos reservados. A MICROSOFT NÃO OFERECE GARANTIAS EXPRESSAS, IMPLÍCITAS OU ESTATUTÁRIAS QUANTO ÀS INFORMAÇÕES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10:01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ão em texto branco do logotipo da Microsoft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isão de cima de uma mulher sentada enquanto faz anotações no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Versão em texto cinza do logotipo da Microsoft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t-b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Todos os direitos reservados. </a:t>
            </a:r>
          </a:p>
        </p:txBody>
      </p:sp>
      <p:pic>
        <p:nvPicPr>
          <p:cNvPr id="5" name="MS logo white - EMF" descr="Versão em texto branco do logotipo da Microsoft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ão em texto branco do logotipo da Microsoft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Versão em texto cinza do logotipo da Microsoft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isão de cima de uma mulher sentada enquanto faz anotações no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Versão em texto branco do logotipo da Microsoft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isão de cima de uma mulher sentada enquanto faz anotações no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Versão em texto cinza do logotipo da Microsoft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Versão em texto branco do logotipo da Microsoft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Versão em texto cinza do logotipo da Microsoft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t-b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Todos os direitos reservados. </a:t>
            </a:r>
          </a:p>
        </p:txBody>
      </p:sp>
      <p:pic>
        <p:nvPicPr>
          <p:cNvPr id="6" name="MS logo gray - EMF" descr="Versão em texto cinza do logotipo da Microsoft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pt-br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pt-b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pt-br" TargetMode="External"/><Relationship Id="rId4" Type="http://schemas.openxmlformats.org/officeDocument/2006/relationships/hyperlink" Target="https://aka.ms/HOC21extensionactivities_pt-b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pt-b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pt-br" TargetMode="External"/><Relationship Id="rId4" Type="http://schemas.openxmlformats.org/officeDocument/2006/relationships/hyperlink" Target="https://aka.ms/HOC2021presentationslides_pt-b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pt-br" dirty="0"/>
              <a:t>Hora do Código 2021:</a:t>
            </a:r>
            <a:br/>
            <a:r>
              <a:rPr lang="pt-br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/>
              <a:t>Sessão Treine o Treinador</a:t>
            </a:r>
          </a:p>
        </p:txBody>
      </p:sp>
      <p:pic>
        <p:nvPicPr>
          <p:cNvPr id="13" name="Picture Placeholder 8" descr="Uma pessoa sentada à mesa usando um computador&#10;&#10;Descrição gerada automaticamente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pt-br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Teleportar, receber dicas e mais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br" sz="1600" dirty="0"/>
              <a:t>IARRAT é a IA (máquina de inteligência artificial) que guiará os estudantes durante o jogo.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br" sz="1600" dirty="0"/>
              <a:t>Os estudantes receberão um dispositivo de comunicação chamado A.L.E.R.T.A. (Auxílio Leal e Exato via Rádio de Time Agent)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br" sz="1600" dirty="0"/>
              <a:t>Para obter ajuda de I.A.R.R.A.T., receber uma dica, reiniciar ou resolver a atividade, ou teleportar de volta para o Computador da Linha do Tempo, os estudantes podem clicar com o botão direito do mouse no dispositivo.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pt-br" sz="3400" dirty="0"/>
              <a:t>Desafios de Programação (escolha apenas três; é possível jogar novamente!)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13118"/>
            <a:ext cx="5509610" cy="3631763"/>
          </a:xfrm>
        </p:spPr>
        <p:txBody>
          <a:bodyPr/>
          <a:lstStyle/>
          <a:p>
            <a:r>
              <a:rPr lang="pt-br" sz="2000" dirty="0"/>
              <a:t>Desafio 1: Jazz de Qualidade</a:t>
            </a:r>
          </a:p>
          <a:p>
            <a:r>
              <a:rPr lang="pt-br" sz="2000" dirty="0"/>
              <a:t>Desafio 2: A Grande Pirâmide de Gizé</a:t>
            </a:r>
          </a:p>
          <a:p>
            <a:r>
              <a:rPr lang="pt-br" sz="2000" dirty="0"/>
              <a:t>Desafio 3: Missão Lua</a:t>
            </a:r>
          </a:p>
          <a:p>
            <a:r>
              <a:rPr lang="pt-br" sz="2000" dirty="0"/>
              <a:t>Desafio 4: A Grande Muralha da China</a:t>
            </a:r>
          </a:p>
          <a:p>
            <a:r>
              <a:rPr lang="pt-br" sz="2000" dirty="0"/>
              <a:t>Desafio 5: Mona Lisa</a:t>
            </a:r>
          </a:p>
          <a:p>
            <a:r>
              <a:rPr lang="pt-br" sz="2000" dirty="0"/>
              <a:t>Desafio 6: Primeiros Voos</a:t>
            </a:r>
          </a:p>
          <a:p>
            <a:r>
              <a:rPr lang="pt-br" sz="2000" dirty="0"/>
              <a:t>Desafio 7: O Primeiro Programador</a:t>
            </a:r>
          </a:p>
          <a:p>
            <a:r>
              <a:rPr lang="pt-br" sz="2000" dirty="0"/>
              <a:t>Desafia 8: Melhores Amigos dos Humanos</a:t>
            </a:r>
          </a:p>
          <a:p>
            <a:r>
              <a:rPr lang="pt-br" sz="2000" dirty="0"/>
              <a:t>Desafio 9: Enigma da Paleontologia</a:t>
            </a:r>
          </a:p>
          <a:p>
            <a:r>
              <a:rPr lang="pt-br" sz="2000" dirty="0"/>
              <a:t>Desafio 10: O Elemento da Descoberta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o, logotipo&#10;&#10;Descrição gerada automaticamente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t-br">
                <a:solidFill>
                  <a:srgbClr val="D59DFF"/>
                </a:solidFill>
              </a:rPr>
              <a:t>Recapitulando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O que você fez hoje: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Aprendeu conceitos de programação, incluindo algoritmos, IA, sequenciamento, depuração e, talvez, até loops.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Aprendeu como a ciência da computação está em toda parte: em todas as nossas paixões, interesses e carreiras futuras.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Programou o Time Agent do Minecraft para salvar o futuro!</a:t>
            </a:r>
          </a:p>
        </p:txBody>
      </p:sp>
      <p:pic>
        <p:nvPicPr>
          <p:cNvPr id="7" name="Picture Placeholder 6" descr="Uma captura de tela de um jogo&#10;&#10;Descrição gerada automa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o, logotipo&#10;&#10;Descrição gerada automaticamente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Reflexão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sua parte favorita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parte mais desafiadora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você usou suas habilidades de ciência da computação hoje?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que você aprendeu de novo hoje?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Por que a ciência da computação é tão importante hoje em dia?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gostaria de jogar Minecraft: Education Edition novamente?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pt-br"/>
              <a:t>Certificado de Conclusão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o, logotipo&#10;&#10;Descrição gerada automaticamente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pt-br" sz="4000" dirty="0">
                <a:latin typeface="Torque Bold" panose="020B0803030202050203" pitchFamily="34" charset="0"/>
              </a:rPr>
              <a:t>Bem-vindo a </a:t>
            </a:r>
          </a:p>
          <a:p>
            <a:pPr algn="ctr"/>
            <a:r>
              <a:rPr lang="pt-br" sz="4000" dirty="0">
                <a:latin typeface="Torque Bold" panose="020B0803030202050203" pitchFamily="34" charset="0"/>
              </a:rPr>
              <a:t>Minecraft Hora do Código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Uma captura de tela de um jogo&#10;&#10;Descrição gerada automaticament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Como se preparar para a Semana da Educação de CC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Jogue Hora do Código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Baixe uma cópia do </a:t>
            </a:r>
            <a:r>
              <a:rPr lang="pt-br" dirty="0">
                <a:hlinkClick r:id="rId2"/>
              </a:rPr>
              <a:t>gabarito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Leia o </a:t>
            </a:r>
            <a:r>
              <a:rPr lang="pt-br" dirty="0">
                <a:hlinkClick r:id="rId3"/>
              </a:rPr>
              <a:t>Guia do Educador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Confira as Atividades de Extensão para os </a:t>
            </a:r>
            <a:r>
              <a:rPr lang="pt-br" dirty="0">
                <a:hlinkClick r:id="rId4"/>
              </a:rPr>
              <a:t>planos de aula integrados de CC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dirty="0"/>
              <a:t>Vá </a:t>
            </a:r>
            <a:r>
              <a:rPr lang="pt-br" dirty="0">
                <a:hlinkClick r:id="rId5"/>
              </a:rPr>
              <a:t>Além da Hora do Código </a:t>
            </a:r>
            <a:r>
              <a:rPr lang="pt-br" dirty="0"/>
              <a:t>com estes mundos emocionantes!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o, logotipo&#10;&#10;Descrição gerada automaticamente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Como iniciar sua sessão de uma hora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6891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b="1" dirty="0"/>
              <a:t>Apresente-se </a:t>
            </a:r>
            <a:r>
              <a:rPr lang="pt-br" sz="18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Apresente o </a:t>
            </a:r>
            <a:r>
              <a:rPr lang="pt-br" sz="1800" b="1" dirty="0"/>
              <a:t>Tema da lição </a:t>
            </a:r>
            <a:r>
              <a:rPr lang="pt-br" sz="1800" dirty="0"/>
              <a:t>— disponível no </a:t>
            </a:r>
            <a:r>
              <a:rPr lang="pt-br" sz="1800" dirty="0">
                <a:hlinkClick r:id="rId2"/>
              </a:rPr>
              <a:t>Guia do Educador </a:t>
            </a:r>
            <a:r>
              <a:rPr lang="pt-br" sz="18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Compartilhe sua tela e Assista ao </a:t>
            </a:r>
            <a:r>
              <a:rPr lang="pt-br" sz="1800" dirty="0">
                <a:hlinkClick r:id="rId3"/>
              </a:rPr>
              <a:t>vídeo tutorial</a:t>
            </a:r>
            <a:r>
              <a:rPr lang="pt-br" sz="1800" dirty="0"/>
              <a:t> (2 min) (não se esqueça de compartilhar o áudio!)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Apresente os </a:t>
            </a:r>
            <a:r>
              <a:rPr lang="pt-br" sz="1800" b="1" dirty="0"/>
              <a:t>Conceitos da Lição </a:t>
            </a:r>
            <a:r>
              <a:rPr lang="pt-br" sz="1800" dirty="0"/>
              <a:t>— disponíveis no Guia do Educador (e nos slides 5-8)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Repasse as </a:t>
            </a:r>
            <a:r>
              <a:rPr lang="pt-br" sz="1800" b="1" dirty="0"/>
              <a:t>Dicas e Truques </a:t>
            </a:r>
            <a:r>
              <a:rPr lang="pt-br" sz="1800" dirty="0"/>
              <a:t>(slide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Compartilhe sua tela, abra o mundo e </a:t>
            </a:r>
            <a:r>
              <a:rPr lang="pt-br" sz="1800" b="1" dirty="0"/>
              <a:t>jogue a primeira atividade </a:t>
            </a:r>
            <a:r>
              <a:rPr lang="pt-br" sz="1800" dirty="0"/>
              <a:t>(introdução + Jazz de Qualidade), garantindo que os estudantes estejam acompanhando (10-15 min) Use os </a:t>
            </a:r>
            <a:r>
              <a:rPr lang="pt-br" sz="1800" dirty="0">
                <a:hlinkClick r:id="rId4"/>
              </a:rPr>
              <a:t>slides</a:t>
            </a:r>
            <a:r>
              <a:rPr lang="pt-br" sz="1800" dirty="0"/>
              <a:t> de apresentação para mais informações.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Instrua os estudantes </a:t>
            </a:r>
            <a:r>
              <a:rPr lang="pt-br" sz="1800" b="1" dirty="0"/>
              <a:t>a concluírem mais duas atividades por conta própria</a:t>
            </a:r>
            <a:r>
              <a:rPr lang="pt-br" sz="1800" dirty="0"/>
              <a:t>, abra uma sessão de perguntas para que eles tirem dúvidas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br" sz="1400" dirty="0"/>
              <a:t>Tenha o </a:t>
            </a:r>
            <a:r>
              <a:rPr lang="pt-br" sz="1400" dirty="0">
                <a:hlinkClick r:id="rId5"/>
              </a:rPr>
              <a:t>gabarito</a:t>
            </a:r>
            <a:r>
              <a:rPr lang="pt-br" sz="1400" dirty="0"/>
              <a:t> em mãos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b="1" dirty="0"/>
              <a:t>Conclusão da Lição (slide 10)</a:t>
            </a:r>
            <a:r>
              <a:rPr lang="pt-br" sz="18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1800" dirty="0"/>
              <a:t>Tempo restante: rodada de perguntas e respostas com os estudantes </a:t>
            </a:r>
            <a:r>
              <a:rPr lang="pt-br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pic>
        <p:nvPicPr>
          <p:cNvPr id="8" name="Picture 7" descr="Texto, logotipo&#10;&#10;Descrição gerada automaticamente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pt-br" dirty="0"/>
              <a:t>Como a ciência da computação é usada em meus hobbies ou em diferentes trabalhos?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pt-br" sz="4000" dirty="0">
                <a:latin typeface="Torque Bold" panose="020B0803030202050203" pitchFamily="34" charset="0"/>
              </a:rPr>
              <a:t>A Ciência da Computação</a:t>
            </a:r>
            <a:br/>
            <a:r>
              <a:rPr lang="pt-br" sz="4000" dirty="0">
                <a:latin typeface="Torque Bold" panose="020B0803030202050203" pitchFamily="34" charset="0"/>
              </a:rPr>
              <a:t>está </a:t>
            </a:r>
            <a:br/>
            <a:r>
              <a:rPr lang="pt-br" sz="4000" dirty="0">
                <a:latin typeface="Torque Bold" panose="020B0803030202050203" pitchFamily="34" charset="0"/>
              </a:rPr>
              <a:t>em Todo Lugar </a:t>
            </a:r>
            <a:r>
              <a:rPr lang="pt-br" sz="4000" b="1" u="sng" dirty="0">
                <a:latin typeface="Torque Bold" panose="020B0803030202050203" pitchFamily="34" charset="0"/>
              </a:rPr>
              <a:t>e </a:t>
            </a:r>
            <a:br/>
            <a:r>
              <a:rPr lang="pt-br" sz="4000" dirty="0">
                <a:latin typeface="Torque Bold" panose="020B0803030202050203" pitchFamily="34" charset="0"/>
              </a:rPr>
              <a:t>É PARA TODOS!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Uma captura de tela de um jogo&#10;&#10;Descrição gerada automaticament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um cientista da computação do Instituto dos Grandes Erros Temporais, seu trabalho é o seguinte: corrigir as misteriosas Fendas Temporais que estão aparecendo na história e descobrir quem (ou o quê!) está por trás disso.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b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Você é capaz de corrigir as Fendas Temporais e salvar o futuro com seus superpoderes de programação?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Em sua missão de TimeCraft, </a:t>
            </a:r>
          </a:p>
          <a:p>
            <a:r>
              <a:rPr lang="pt-b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você precisará:</a:t>
            </a:r>
          </a:p>
          <a:p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Viajar de volta no tempo para momentos empolgantes na história do mundo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Programar seu Time Agent para corrigir três Fendas Temporais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Usar as pistas para identificar quem ou o que está causando as Fendas Temporais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Estão prontos </a:t>
            </a:r>
          </a:p>
          <a:p>
            <a:r>
              <a:rPr lang="pt-b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para uma aventura temporal?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t-br" dirty="0"/>
              <a:t>Vocabulário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algumas coisas importantes que devemos entender antes de começar a jogar: vamos revisar alguns conceitos primeiro!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Instituto dos Grandes Erros Temporais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Fenda Temporal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o robô que iremos programar para nos ajudar a resolver as Fendas Temporais.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Como cientista da computação, você trabalha para o Instituto dos Grandes Erros Temporais. Você monitora e mantém a ordem do tempo.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um grande problema (ou mudança) que ocorreu na Linha do Tempo da história da Terra. Eles são exibidos na estrutura principal.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596" y="420038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7913" y="4271866"/>
            <a:ext cx="3062514" cy="1275614"/>
          </a:xfrm>
          <a:prstGeom prst="rect">
            <a:avLst/>
          </a:prstGeom>
        </p:spPr>
      </p:pic>
      <p:pic>
        <p:nvPicPr>
          <p:cNvPr id="9" name="Picture 8" descr="Uma imagem contendo texto, itens, escritório, bagunça&#10;&#10;Descrição gerada automa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421179" y="342900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Dicas e Truques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pt-br" dirty="0"/>
              <a:t>Faça um desenho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br" dirty="0"/>
              <a:t>Incentive os estudantes a desenharem o caminho que idealizaram para o Agent, ajudando-os a planejar e ajustar suas variáveis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Leitura Avançada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br" dirty="0"/>
              <a:t>Os estudantes podem clicar no ícone da Leitura Avançada para que o texto seja lido em voz alta ou traduzido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o, logotipo&#10;&#10;Descrição gerada automaticamente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pt-b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 Leitura Avançada pode ser aberta no Minecraft para ler placas e diálogos de NPCs! Uma baita ajuda!</a:t>
            </a:r>
            <a:br/>
            <a:br/>
            <a:r>
              <a:rPr lang="pt-b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Ela é uma ótima ajudinha extra com a leitura, incluindo a tradução do texto e a leitura em voz alta.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pt-b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Aprenda a usar a Leitura Avançada no Minecraft: Education Edition aqui: </a:t>
            </a:r>
            <a:r>
              <a:rPr lang="pt-b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pt-b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3353</TotalTime>
  <Words>1021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Hora do Código 2021: TimeCraft</vt:lpstr>
      <vt:lpstr>PowerPoint Presentation</vt:lpstr>
      <vt:lpstr>Como se preparar para a Semana da Educação de CC </vt:lpstr>
      <vt:lpstr>Como iniciar sua sessão de uma hora </vt:lpstr>
      <vt:lpstr>PowerPoint Presentation</vt:lpstr>
      <vt:lpstr>A Ciência da Computação está  em Todo Lugar e  É PARA TODOS!</vt:lpstr>
      <vt:lpstr>PowerPoint Presentation</vt:lpstr>
      <vt:lpstr>Vocabulário Importante </vt:lpstr>
      <vt:lpstr>Dicas e Truques</vt:lpstr>
      <vt:lpstr>Teleportar, receber dicas e mais </vt:lpstr>
      <vt:lpstr>Desafios de Programação (escolha apenas três; é possível jogar novamente!)</vt:lpstr>
      <vt:lpstr>Recapitulando</vt:lpstr>
      <vt:lpstr>Reflexão</vt:lpstr>
      <vt:lpstr>Certificado de Conclusão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2021-11-15T18:06:55Z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