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Apresentador, atualize e cole a seguinte mensagem no chat no início da chamada: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Bem-vindos a(o) [Título da oficina]! Começaremos às [horário, incluir fuso horário].</a:t>
            </a:r>
            <a:r>
              <a:rPr lang="pt-b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 tiverem alguma dúvida ou algum problema técnico, avise-nos pelo chat. Se quiser saber mais sobre nossas outras oficinas virtuais, visite &lt;URL&gt;. Se ainda não fez isso, comece as atividades de hoje baixando o Minecraft: Education Edition em </a:t>
            </a:r>
            <a:r>
              <a:rPr lang="pt-br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Faça: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Cumprimente e dê as boas-vindas aos participantes: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Apresente o PowerPoint na reunião do Teams e mostre o primeiro slide.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Atualize e publique a abertura de chat sugerida acima.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Cumprimente os participantes quando eles chegarem e certifique-se de que todos estejam silenciados.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Avise os participantes que talvez eles precisem pegar um papel de rascunho e uma caneta/lápis para usar durante a oficina.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Decida com base no tamanho do seu grupo se você permitirá a participação em áudio ou se limitará ao chat.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Olá, pessoal! Obrigado(a) por participarem! Eu me chamo __________. Esse(a) é meu(minha) colíder,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Código é um conjunto de instruções feitas em uma ordem específica, como as que vocês acabaram de criar. É a linguagem usada por programas para dizer a um computador o que ele deve fazer. Programadores são pessoas que escrevem códigos. E é isso que somos hoje! É possível escrever código de várias maneiras diferentes.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As missões que estamos prestes a realizar usam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código baseado em bloco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uma ótima maneira de começar a codificar.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Com a programação baseada em blocos, você arrasta e solta blocos que representam comandos de programação e os conecta como peças de um quebra-cabeça.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código também pode ser escrito em texto, com palavras, números e pontuação. JavaScript é a linguagem de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código baseada em texto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mostrada nesta imagem.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Pergunte: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Essas imagens mostram o mesmo programa escrito em código baseado em bloco e código baseado em texto. O que vocês estão vendo de semelhante e o que é diferente? </a:t>
            </a:r>
          </a:p>
          <a:p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pt-b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As possíveis respostas incluem: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semelhanças: muitas palavras e números são iguais e estão na mesma ordem; diferenças: blocos coloridos vs. linhas numeradas de texto; no início vs. sem no início; apenas palavras e números vs. palavras, números e pontuação; blocos conectáveis vs. texto que deve ser digitado).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Faça: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Peça respostas no chat ou ative o som dos participantes que levantarem a mão.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Muito bem! Você completou suas primeiras missões para salvar a vila! Vamos verificar todos os desafios que você está enfrentando e recapitular alguns conceitos que surgiram.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Em uma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sequência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uma ação ou evento leva à próxima ação, na ordem.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Isso significa que a ordem em que você coloca os blocos de código é importante.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Agent se moverá na ordem que você sequenciou.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Este é um conceito de programação que começamos a aprender com os algoritmos de robô.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Pergunte: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Seu último programa funcionaria se você colocasse o bloco "analisar agent" antes do bloco "mover agent"? Por que ou por que não? </a:t>
            </a:r>
          </a:p>
          <a:p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pt-b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Resposta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não, porque o Agent precisava avançar para alcançar o arbusto seco antes de poder analisá-lo.)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Faça: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Peça respostas no chat ou ative o som dos participantes que levantarem a mão.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 uma sequência for um pouco complicada de planejar, escrever as etapas com lápis e papel facilita o processo. Escreva sua ideia e dê uma analisada nela. Se você tiver uma ideia melhor, escreva. Quando estiver satisfeito com seu plano, crie o código.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Muito bem! Você completou uma missão desafiadora para guiar o Agent pelo labirinto! Vamos verificar como foi o processo e falar sobre dicas para corrigir problemas em seu código.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 programação,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depurar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é encontrar e corrigir erros em seu código.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depuração também é chamada de "debugging" porque os erros de código às vezes são chamados de bugs.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Todo programador, não importa o quão experiente, comete erros. Quando seu código não faz o que você espera, tente ficar curioso em vez de chateado: é hora de caçar os erros!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Pergunte: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Seu código funcionou na primeira tentativa? Como você encontrou e corrigiu os erros em seu código?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Faça: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Peça respostas no chat ou ative o som dos participantes que levantarem a mão.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Uma maneira de detectar erros durante essas missões é observar o Agent com muito cuidado ao executar seu código.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Por exemplo, se em vez de virar à esquerda para seguir o caminho do labirinto, ele tentar continuar em frente, isso informa que há um erro em seu código e fornece uma pista sobre onde ele está.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Para depurar seu código, procure o ponto em seu código que corresponda onde o Agent foi para o lado errado.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Tente alterar o número no bloco "mover agent" e execute seu código novamente para ver se funciona.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Muito bem! Você completou a Hora do Código e salvou a vila!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Pergunte: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Qual foi sua missão ou desafio favorito?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Faça: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Peça respostas no chat ou ative o som dos participantes que levantarem a mão.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Lembre-se: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 o seu grupo não concluiu todas as missões, parabenize eles por terem feito tanto progresso.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Fizemos tanta coisa hoje!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Aprendemos conceitos de programação, incluindo algoritmos, IA, sequenciamento, depuração e condicionais.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Programou seu Agent do Minecraft para evitar incêndios florestais!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b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Questões opcionais para discussão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Qual o papel dos computadores na prevenção de incêndios florestais?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Que dados (informações) são importantes ao combater incêndios florestais?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Como podemos impedir que incêndios florestais aconteçam?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que é reflorestamento? E como se aborda o tema?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Diga: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Após o fim da oficina, há mais maneiras de continuar se divertindo com as atividades de programação de hoje: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Continue trabalhando na atividade bônus para restaurar a floresta e enchê-la de animais. Esta atividade ensina como usar o código para colocar blocos como flores e fazer criaturas surgirem como galinhas. É muito divertido e uma chance de ser ainda mais criativo com o código.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Depois de restaurar a floresta, fale com o Bombeiro para tirar uma foto de sua criação, que você pode salvar em seu computador ou dispositivo.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Você também pode ganhar um certificado personalizado que diz que você concluiu este desafio da Hora do Código! Pressione o botão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no seu teclado e selecione </a:t>
            </a: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Terminei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depois siga as instruções. É uma boa ideia pedir ajuda a um pai ou outro adulto.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pt-b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FAÇA: </a:t>
            </a:r>
            <a:r>
              <a:rPr lang="pt-b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Apresente os próximos eventos e adapte seus comentários para alinhá-los com os materiais de marketing selecionados.  </a:t>
            </a:r>
          </a:p>
          <a:p>
            <a:endParaRPr lang="en-US"/>
          </a:p>
          <a:p>
            <a:r>
              <a:rPr lang="pt-br"/>
              <a:t>Os educadores podem receber suporte personalizado sobre dispositivos, desenvolvimento profissional e outros recursos de treinamento de sua Equipe de Educação. Você pode entrar em contato com essa equipe mandando um e-mail para Annie em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GARANTIAS, EXPRESSAS, IMPLÍCITAS OU ESTATUTÁRIAS,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t-br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Copyright Microsoft Corporation. Todos os direitos reservados.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Uma pessoa sentada à mesa usando um computador&#10;&#10;Descrição gerada automaticamente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ma imagem contendo um brinquedo, LEGO, céu, mesa&#10;&#10;Descrição gerada com muita confiança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Estas são as cores da marca Microsoft. A barra de cores é colocada ao lado do tema mestre para que fique visível em todos os slides. Os usuários podem usar as ferramentas de cor 'conta-gotas' em Forma de Preenchimento de Cor, linha de Preenchimento de Cor etc. para selecionar facilmente as cores da Marca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pt-br" sz="4400" dirty="0">
                <a:latin typeface="Torque Bold" panose="020B0803030202050203" pitchFamily="34" charset="0"/>
              </a:rPr>
              <a:t>Hora do Código 2021 (TimeCraft)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Apresentação de Facilitação</a:t>
            </a:r>
          </a:p>
          <a:p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uso em ambientes de aprendizagem diretos, conduzidos por alunos e híbridos/à distância</a:t>
            </a:r>
          </a:p>
        </p:txBody>
      </p:sp>
      <p:pic>
        <p:nvPicPr>
          <p:cNvPr id="9" name="Picture Placeholder 7" descr="Uma captura de tela do Agent do Minecraft segurando uma planta verde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t-br" dirty="0"/>
              <a:t>Objetivo do dia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acabamos de ler, há algumas coisas malucas acontecendo na Linha do Tempo da história da Terra! </a:t>
            </a:r>
          </a:p>
          <a:p>
            <a:pPr algn="ctr"/>
            <a:r>
              <a:rPr lang="pt-br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Nosso objetivo do dia é usar nossas habilidades de programação para nos ajudar a resolver problemas. </a:t>
            </a:r>
          </a:p>
          <a:p>
            <a:pPr algn="ctr"/>
            <a:r>
              <a:rPr lang="pt-br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começar!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Se você tiver uma conta do Minecraft: Education Edition...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Se você não tiver uma conta do Minecraft: Education Edition...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Boas-vindas ao Timecraft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Este é o seu ponto de invocação, o local onde vocês começarão a jogar.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Vamos praticar o movimento...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Teclado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Controles de Toque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Vamos praticar o movimento...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Desenho de engenharia&#10;&#10;Descrição gerada automaticamente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Use seus controles para navegar por esses obstáculos e volte para o botão verde mostrado aqui.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Aperte o botão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Os botões serão uma parte MUITO importante do jogo.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apertar um botão, vá até o botão e clique com o botão direito do mouse no botão (se estiver usando um teclado) ou simplesmente toque no botão (se estiver usando controles de toque).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Passe pelo Portão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 é a vista que você verá depois de apertar o botão na porta da câmara de compressão.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Siga os brilhos pelo corredor até a próxima sala grande, agora você está no Instituto dos Grandes Erros Temporais. Você revisitará esta sala durante o jogo.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Conheça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Conheça I.A.R.R.A.T.!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Ela é um robô de inteligência artificial (I.A.). Ela é um robô de computador capaz de pensar e realizar tarefas como um humano. Ela será seu guia em todo o TimeCraft.</a:t>
            </a:r>
          </a:p>
        </p:txBody>
      </p:sp>
      <p:pic>
        <p:nvPicPr>
          <p:cNvPr id="9" name="Picture 8" descr="Uma imagem contendo texto, mesa, mesa de trabalho&#10;&#10;Descrição gerada automaticamente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Tela de Conversa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Uma tela como esta aparecerá quando I.A.R.R.A.T. precisa te dizer algo.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deve ler as informações na tela pop-up. Se está tendo dificuldade para ler as palavras sozinho, pode usar o botão de Leitura Avançada.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Leitura Avançada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Leitura Avançada </a:t>
            </a:r>
            <a:r>
              <a:rPr lang="pt-br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pode ser aberta </a:t>
            </a:r>
            <a:r>
              <a:rPr lang="pt-b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 Minecraft para ler placas e diálogos de NPCs</a:t>
            </a:r>
            <a:r>
              <a:rPr lang="pt-br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pt-b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É incrivelmente útil!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É ótima para uma ajuda extra com a leitura, incluindo a tradução do texto e a leitura em voz alta.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usar a Leitura Avançada no Minecraft: Education Edition </a:t>
            </a:r>
            <a:r>
              <a:rPr lang="pt-br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pt-br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pt-br" dirty="0"/>
              <a:t>O código é um conjunto de instruções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200" dirty="0">
                <a:latin typeface="+mj-lt"/>
              </a:rPr>
              <a:t>Essas instruções podem ser escritas de maneiras diferentes: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pt-br" sz="2200" dirty="0">
                <a:solidFill>
                  <a:srgbClr val="D59DFF"/>
                </a:solidFill>
                <a:latin typeface="+mj-lt"/>
              </a:rPr>
              <a:t>Em código baseado em blocos</a:t>
            </a:r>
          </a:p>
        </p:txBody>
      </p:sp>
      <p:pic>
        <p:nvPicPr>
          <p:cNvPr id="20" name="Picture Placeholder 19" descr="Uma captura de tela da área de trabalho de programação MakeCode com um programa simples baseado em blocos para mover o Agent do Minecraft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pt-br" sz="2200">
                <a:solidFill>
                  <a:srgbClr val="D59DFF"/>
                </a:solidFill>
                <a:latin typeface="+mj-lt"/>
              </a:rPr>
              <a:t>Em código baseado em texto</a:t>
            </a:r>
          </a:p>
        </p:txBody>
      </p:sp>
      <p:pic>
        <p:nvPicPr>
          <p:cNvPr id="14" name="Picture Placeholder 13" descr="Uma captura de tela da área de trabalho de programação MakeCode com um programa JavaScript simples para mover o Agent do Minecraft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pt-br" sz="3800" dirty="0"/>
              <a:t>Você precisará escolher entre Blocos ou Python.</a:t>
            </a:r>
            <a:br>
                    </a:br>
            <a:r>
              <a:rPr lang="pt-br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(Recomenda-se que iniciantes comecem com blocos)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pt-br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O que </a:t>
            </a:r>
            <a:br>
                    </a:br>
            <a:r>
              <a:rPr kumimoji="0" lang="pt-br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vamos </a:t>
            </a:r>
            <a:br>
                    </a:br>
            <a:r>
              <a:rPr kumimoji="0" lang="pt-br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aprender hoje?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pt-b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falar sobre os primeiros conceitos da programação.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analisar e resolver problemas usando o pensamento computacional.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pt-b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treinar meu Time Agent de Minecraft para corrigir problemas usando código.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mostrar conexões com a ciência da computação </a:t>
            </a:r>
            <a:r>
              <a:rPr lang="pt-b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 afetam todas as áreas da vida.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I.A.R.R.A.T. e NPC</a:t>
            </a:r>
            <a:r>
              <a:rPr lang="pt-br" sz="3200" dirty="0" err="1"/>
              <a:t>s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Durante o TimeCraft, você verá a I.A.R.R.A.T. e outros NPCs (personagens não jogáveis).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I.A.R.R.A.T. dirá informações importantes para ajudá-lo durante o jogo. Você verá telas pop-up da I.A.R.R.A.T. Elas ajudarão a guiá-lo pelo jogo.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Escolha um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É hora de escolher um Time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Existem cinco cores diferentes. Você pode escolher a cor que quiser!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Como escolher um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Aperte o botão para escolher o Time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Usar seu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Os Time Agents vão desaparecer. Você precisará pressionar o botão “C” para posicionar seu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Criador de Código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Depois de pressionar o botão “C”, você iniciará o Criador de Código.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Criador de Código é a paleta de programação que você usará para programar seu Time Agent e ajudá-lo a resolver problemas em todo o TimeCraft.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Pressione o “</a:t>
            </a:r>
            <a:r>
              <a:rPr lang="pt-br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no canto da tela para retornar ao jogo.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Usar seu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Seu Time Agent está pronto!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Ótima escolha!</a:t>
            </a: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Mova-se rapidamente em direção ao disjuntor para reconectar a energia. Não há tempo a perder!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Vá até o Disjuntor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Siga os brilhos para encontrar o disjuntor.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 rápido! Olhe! </a:t>
            </a: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Eu adicionei o dispositivo T.A.L.K. em seu inventário. Use o T.A.L.K. para chamar seu Time Agent ou quando precisar de mim.</a:t>
            </a: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Clique com o botão direito com o dispositivo em sua mão para ativá-lo.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agem da interface de usuário, aplicativo&#10;&#10;Descrição gerada automaticamente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Use seu dispositivo T.A.L.K.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Seu dispositivo T.A.L.K. está em sua barra rápida.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Selecione o dispositivo T.A.L.K. na barra rápida. Após selecionar o T.A.L.K., você verá um novo botão na tela:</a:t>
            </a:r>
          </a:p>
          <a:p>
            <a:pPr algn="ctr"/>
            <a:r>
              <a:rPr lang="pt-b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Use o dispositivo T.A.L.K.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Pressione este botão.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pt-br" dirty="0"/>
              <a:t>O que é </a:t>
            </a:r>
            <a:br>
                    </a:br>
            <a:r>
              <a:rPr lang="pt-br" dirty="0"/>
              <a:t>a ciência da computação?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ciência da computação é o estudo do uso do poder dos computadores para resolver problemas.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estou apenas há um clique de distância! Pressione "Iniciar" para começar!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Programe seu Time Agent para se mover 3 blocos para a frente e alimentar a Linha do Tempo.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pt-br" dirty="0">
                <a:solidFill>
                  <a:srgbClr val="D59DFF"/>
                </a:solidFill>
              </a:rPr>
              <a:t>Conceito de programação: </a:t>
            </a:r>
            <a:br>
                    </a:br>
            <a:r>
              <a:rPr lang="pt-br" sz="2400" dirty="0">
                <a:solidFill>
                  <a:srgbClr val="D59DFF"/>
                </a:solidFill>
              </a:rPr>
              <a:t>Sequenciamento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>
                <a:solidFill>
                  <a:srgbClr val="D59DFF"/>
                </a:solidFill>
                <a:latin typeface="+mj-lt"/>
              </a:rPr>
              <a:t>O que significa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 sz="2000">
                <a:solidFill>
                  <a:schemeClr val="bg1"/>
                </a:solidFill>
              </a:rPr>
              <a:t>O Agent se moverá na ordem que você sequenciou. Em uma estrutura de sequência, uma ação ou evento leva à próxima ação ordenada.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>
                <a:solidFill>
                  <a:srgbClr val="D59DFF"/>
                </a:solidFill>
                <a:latin typeface="+mj-lt"/>
              </a:rPr>
              <a:t>Vamos pensar nisso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 sz="2000">
                <a:solidFill>
                  <a:schemeClr val="bg1"/>
                </a:solidFill>
              </a:rPr>
              <a:t>Seu último programa funcionaria se você colocasse </a:t>
            </a:r>
            <a:r>
              <a:rPr lang="pt-br" sz="2000" b="1">
                <a:solidFill>
                  <a:schemeClr val="bg1"/>
                </a:solidFill>
                <a:latin typeface="Consolas" panose="020B0609020204030204" pitchFamily="49" charset="0"/>
              </a:rPr>
              <a:t>analisar</a:t>
            </a:r>
            <a:r>
              <a:rPr lang="pt-br" sz="2000" b="1">
                <a:solidFill>
                  <a:schemeClr val="bg1"/>
                </a:solidFill>
              </a:rPr>
              <a:t> </a:t>
            </a:r>
            <a:r>
              <a:rPr lang="pt-br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pt-br" sz="2000">
                <a:solidFill>
                  <a:schemeClr val="bg1"/>
                </a:solidFill>
              </a:rPr>
              <a:t> antes de </a:t>
            </a:r>
            <a:r>
              <a:rPr lang="pt-br" sz="2000" b="1">
                <a:solidFill>
                  <a:schemeClr val="bg1"/>
                </a:solidFill>
                <a:latin typeface="Consolas" panose="020B0609020204030204" pitchFamily="49" charset="0"/>
              </a:rPr>
              <a:t>mover</a:t>
            </a:r>
            <a:r>
              <a:rPr lang="pt-br" sz="2000" b="1">
                <a:solidFill>
                  <a:schemeClr val="bg1"/>
                </a:solidFill>
              </a:rPr>
              <a:t> </a:t>
            </a:r>
            <a:r>
              <a:rPr lang="pt-br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pt-br" sz="2000">
                <a:solidFill>
                  <a:schemeClr val="bg1"/>
                </a:solidFill>
              </a:rPr>
              <a:t>? Por que ou por que não?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>
                <a:solidFill>
                  <a:srgbClr val="D59DFF"/>
                </a:solidFill>
                <a:latin typeface="+mj-lt"/>
              </a:rPr>
              <a:t>Dica: </a:t>
            </a:r>
            <a:r>
              <a:rPr lang="pt-br" sz="2000">
                <a:solidFill>
                  <a:schemeClr val="bg1"/>
                </a:solidFill>
              </a:rPr>
              <a:t>Tente planejar no papel!</a:t>
            </a:r>
          </a:p>
        </p:txBody>
      </p:sp>
      <p:pic>
        <p:nvPicPr>
          <p:cNvPr id="7" name="Picture Placeholder 6" descr="Uma captura de tela de um videogame&#10;&#10;Descrição gerada automaticamente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Alimente o Circuito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Pressione "C" para abrir o Criador de Código.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Usar o criador de código (blocos)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1: Leia a tarefa de programação.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2: Use os blocos de palavras MakeCode da sua caixa de ferramentas. Você irá arrastá-los e soltá-los na tela de programação.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3: Pressione a seta verde de início para testar seu código.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Usar o criador de código (blocos)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a tarefa de programação for muito longa para caber na meia tela, você precisará apertar o botão de </a:t>
            </a:r>
            <a:r>
              <a:rPr lang="pt-br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expandir</a:t>
            </a:r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para fazer o Criador de Código caber na tela inteira.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precisar de ajuda adicional para resolver um desafio de programação, selecione o botão de </a:t>
            </a:r>
            <a:r>
              <a:rPr lang="pt-br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dica</a:t>
            </a:r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uma lâmpada com um ponto de interrogação. Essas dicas são muito úteis!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Usar o criador de código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1: Leia a tarefa de programação.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2: Digite seu código Python em Atividade.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Etapa 3: Pressione o botão “executar” na parte inferior da tela.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Bom trabalho! Você restaurou a energia e pode começar a nos ajudar a consertar as coisas que deram errado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Fendas temporais na estrutura principal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tentar resolver este problema. Pressione o botão para selecioná-lo no Computador da Linha do Tempo.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pt-br" dirty="0"/>
              <a:t>Como que a ciência da computação </a:t>
            </a:r>
            <a:r>
              <a:rPr lang="pt-br" sz="4000" dirty="0"/>
              <a:t>(ou habilidades de ciência da computação) </a:t>
            </a:r>
            <a:r>
              <a:rPr lang="pt-br" dirty="0"/>
              <a:t>é usada na escola?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Selecione a Fenda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Aperte o botão para escolher a Fenda Temporal.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selecionou uma Fenda Temporal. Agora você deve ir para a Cápsula Temporal para iniciar sua missão.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Vá para 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Cápsula Temporal é uma máquina que permite viajar no tempo!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vá em direção à Cápsula Temporal e pressione o botão à frente para abri-la e receber seu relatório de missão!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Saltos Temporais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terá que resolver 3 Fendas Temporais. Cada vez que você entrar na Cápsula Temporal, o número mostrado ao lado dirá quantos saltos temporais você precisa resolver.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Aperte o botão para abrir a Cápsula Temporal.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Abra 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Aperte o botão para abrir a Cápsula Temporal e receber o relatório da missão.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Relatório da Missão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ler o relatório da missão. </a:t>
            </a: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Lembre-se: você pode usar a Leitura Avançada se precisar de ajuda quando estiver jogando sozinho!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Entre na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Aperte o botão na Cápsula Temporal</a:t>
            </a:r>
            <a:r>
              <a:rPr lang="pt-br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Entre na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Depois de apertar o botão, você verá uma mensagem que diz “teletransportando”: isso significa que você está viajando no tempo!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Boas-vindas ao Jazz de Qualidade!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Este é o seu ponto de invocação neste mundo. Você verá exatamente esta imagem quando começar o jogo.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pt-br" dirty="0"/>
              <a:t>Como a ciência da computação é usada em meus hobbies ou em diferentes trabalhos?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Parece que o Músico de Jazz está muito chateado, vamos ver se podemos ajudá-lo!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Estou detectando algo escondido atrás da parede atrás do músico na sua frente. Use o seu dispositivo T.A.L.K. para enviar seu Agent para o local </a:t>
            </a: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detectado!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NPC Músico de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Fui vaiado em mais uma apresentação! Desde que perdi meu trompete, nada mais foi o mesmo! Será que fui amaldiçoado?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JAZZ DE QUALIDADE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Após ter o dispositivo T.A.L.K. em sua mão, você verá uma nova caixa cinza dizendo </a:t>
            </a:r>
          </a:p>
          <a:p>
            <a:pPr algn="ctr"/>
            <a:r>
              <a:rPr lang="pt-b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"Usar dispositivo T.A.L.K."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Pressione o botão para ver a próxima tela pop-up.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JAZZ DE QUALIDADE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Clique em "Iniciar"</a:t>
            </a: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começar sua missão!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Bom trabalho! </a:t>
            </a: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Use o seu T.A.L.K. para mover o Agent de volta ao ponto de partida a qualquer momento.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use o código para coletar o trompete!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Jazz de Qualidade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Seu Time Agent iniciará automaticamente na posição.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 final do labirinto, há um trompete.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Precisamos pegar o trompete para o músico!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Criação de algoritmo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usar um algoritmo para nos ajudar a resolver este desafio.</a:t>
            </a:r>
          </a:p>
          <a:p>
            <a:pPr algn="ctr"/>
            <a:r>
              <a:rPr lang="pt-br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podemos usar os comandos</a:t>
            </a:r>
          </a:p>
          <a:p>
            <a:pPr algn="ctr"/>
            <a:r>
              <a:rPr lang="pt-b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avançar</a:t>
            </a:r>
          </a:p>
          <a:p>
            <a:pPr algn="ctr"/>
            <a:r>
              <a:rPr lang="pt-b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voltar</a:t>
            </a:r>
          </a:p>
          <a:p>
            <a:pPr algn="ctr"/>
            <a:r>
              <a:rPr lang="pt-b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esquerda</a:t>
            </a:r>
          </a:p>
          <a:p>
            <a:pPr algn="ctr"/>
            <a:r>
              <a:rPr lang="pt-b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direita</a:t>
            </a:r>
          </a:p>
          <a:p>
            <a:pPr algn="ctr"/>
            <a:r>
              <a:rPr lang="pt-b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acima</a:t>
            </a:r>
          </a:p>
          <a:p>
            <a:pPr algn="ctr"/>
            <a:r>
              <a:rPr lang="pt-b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abaixo</a:t>
            </a:r>
          </a:p>
          <a:p>
            <a:pPr algn="ctr"/>
            <a:r>
              <a:rPr lang="pt-br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fazer nosso Time Agent chegar ao trompete?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Programação de Algoritmo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vamos programar nosso Time Agent para seguir o algoritmo.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abrir o Criador de Código pressionando o botão “C”.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Depois que o Criador de Código estiver aberto, você verá as instruções, a caixa de ferramentas e as dicas.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pt-br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Blocos MakeCode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REDEFINIR ATIVIDADE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desejar reiniciar a atividade para recomeçar, use seu T.A.L.K.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Pressione o botão </a:t>
            </a:r>
          </a:p>
          <a:p>
            <a:pPr algn="ctr"/>
            <a:r>
              <a:rPr lang="pt-b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Redefinir Atividade </a:t>
            </a:r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 você começará do seu ponto de invocação.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pt-br">
                <a:solidFill>
                  <a:srgbClr val="D59DFF"/>
                </a:solidFill>
              </a:rPr>
              <a:t>Conceito de programação: </a:t>
            </a:r>
            <a:br>
                    </a:br>
            <a:r>
              <a:rPr lang="pt-br" sz="2400">
                <a:solidFill>
                  <a:srgbClr val="D59DFF"/>
                </a:solidFill>
              </a:rPr>
              <a:t>Depuração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>
                <a:solidFill>
                  <a:srgbClr val="D59DFF"/>
                </a:solidFill>
                <a:latin typeface="+mj-lt"/>
              </a:rPr>
              <a:t>O que significa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 sz="2000">
                <a:solidFill>
                  <a:schemeClr val="bg1"/>
                </a:solidFill>
              </a:rPr>
              <a:t>Depurar é encontrar e corrigir erros em seu código.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>
                <a:solidFill>
                  <a:srgbClr val="D59DFF"/>
                </a:solidFill>
                <a:latin typeface="+mj-lt"/>
              </a:rPr>
              <a:t>Vamos pensar nisso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 sz="2000">
                <a:solidFill>
                  <a:schemeClr val="bg1"/>
                </a:solidFill>
              </a:rPr>
              <a:t>Seu código funcionou na primeira tentativa?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 sz="2000">
                <a:solidFill>
                  <a:schemeClr val="bg1"/>
                </a:solidFill>
              </a:rPr>
              <a:t>Como você encontrou e corrigiu os erros em seu código?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br">
                <a:solidFill>
                  <a:srgbClr val="D59DFF"/>
                </a:solidFill>
                <a:latin typeface="+mj-lt"/>
              </a:rPr>
              <a:t>Dica: </a:t>
            </a:r>
            <a:r>
              <a:rPr lang="pt-br" sz="2000">
                <a:solidFill>
                  <a:schemeClr val="bg1"/>
                </a:solidFill>
              </a:rPr>
              <a:t>Ao executar seu código, observe o Agent cuidadosamente para identificar onde os problemas acontecem.</a:t>
            </a:r>
          </a:p>
        </p:txBody>
      </p:sp>
      <p:pic>
        <p:nvPicPr>
          <p:cNvPr id="6" name="Picture Placeholder 5" descr="Uma captura de tela do Agent do Minecraft no labirinto da missão 4 da Hora do Código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/>
              <a:t>A Ciência da Computação</a:t>
            </a:r>
            <a:br>
                    </a:br>
            <a:r>
              <a:rPr lang="pt-br" sz="4000" dirty="0"/>
              <a:t>Está </a:t>
            </a:r>
            <a:br>
                    </a:br>
            <a:r>
              <a:rPr lang="pt-br" sz="4000" dirty="0"/>
              <a:t>Em Todo Lugar </a:t>
            </a:r>
            <a:r>
              <a:rPr lang="pt-br" sz="4000" b="1" u="sng" dirty="0"/>
              <a:t>e </a:t>
            </a:r>
            <a:br>
                    </a:br>
            <a:r>
              <a:rPr lang="pt-br" sz="4000" dirty="0"/>
              <a:t>É PARA TODOS!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Usar o botão "dica"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chemeClr val="accent5"/>
                          </a:solidFill>
                        </a:rPr>
                        <a:t>Dica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2800" b="0" dirty="0">
                          <a:solidFill>
                            <a:schemeClr val="accent5"/>
                          </a:solidFill>
                        </a:rPr>
                        <a:t>Você receberá uma imagem da solução. Use isso para ajudá-lo a planejar sua solução de programação.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chemeClr val="accent5"/>
                          </a:solidFill>
                        </a:rPr>
                        <a:t>Dica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solidFill>
                            <a:schemeClr val="accent5"/>
                          </a:solidFill>
                        </a:rPr>
                        <a:t>Você verá o código inicial no Criador de Código com alguns valores errados. Você precisará depurar (corrigir os erros de programação) o código inicial para encontrar a solução correta.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chemeClr val="accent5"/>
                          </a:solidFill>
                        </a:rPr>
                        <a:t>Dica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solidFill>
                            <a:schemeClr val="accent5"/>
                          </a:solidFill>
                        </a:rPr>
                        <a:t>Você verá a solução de programação completa no Criador de Código e será teletransportado de volta para o Instituto dos Grandes Erros Temporais. </a:t>
                      </a:r>
                    </a:p>
                    <a:p>
                      <a:pPr algn="ctr"/>
                      <a:r>
                        <a:rPr lang="pt-br" sz="2800" b="1" dirty="0">
                          <a:solidFill>
                            <a:srgbClr val="FF0000"/>
                          </a:solidFill>
                        </a:rPr>
                        <a:t>Se você usar todas as 3 dicas, NÃO será capaz de procurar o botão secreto para encontrar pistas.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 trabalho incrível! Você consertou este momento no tempo, e agora o futuro do jazz está salvo!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Espere... essa não! Estou detectando outra coisa que não deveria estar aqui. Vou fazer uma verificação completa da área em busca de dispositivos ocultos.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Botão Secreto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Depois que I.A.R.R.A.T. verificou a sala, o botão secreto foi revelado!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Minha análise revelou um botão oculto em algum lugar desta área!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Vasculhe a área de cima para baixo e pressione o botão para obter mais informações!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Botão Secreto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um botão secreto escondido nesta Fenda Temporal. Siga os brilhos até o botão secreto.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Botão Secreto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 é a localização do botão secreto.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Depois de clicar neste botão, ele abrirá as portas brancas à esquerda.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Mensagem da I.A.R.R.A.T.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encontrou o botão secreto!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Parece que uma sala secreta foi aberta nesta área.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Entre na sala e procure mais informações!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Pistas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Dentro das portas, você encontrará pistas sobre qual Time Agent pode ser o Culpado (aquele que está causando as Fendas Temporais!).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Retornar ao IGET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começar a analisar qual Time Agent pode ser o Culpado.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 base nas evidências que você coletou, qual você acha que está causando todas as Fendas Temporais?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pt-br" dirty="0"/>
              <a:t>Boas-vindas à Hora do Código 2021 (TimeCraft)!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accent2">
                    <a:alpha val="99000"/>
                  </a:schemeClr>
                </a:solidFill>
              </a:rPr>
              <a:t>Marcador para o trailer de HDC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Votação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Após cada Fenda Temporal, você terá a oportunidade de votar em quem você acha que é o Culpado do Tempo.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Sucesso!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ANTES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DEPOIS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Sua vez de jogar!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selecionará a próxima Fenda Temporal para ser resolvida. Preste atenção na tela. Isso o levará para a próxima Fenda Temporal!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 seguida, volta à Cápsula Temporal para obter o próximo resumo da sua missão.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b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Seu objetivo é tentar completar com sucesso mais 2 Fendas Temporais.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pt-br"/>
              <a:t>Ótimo trabalho!</a:t>
            </a:r>
          </a:p>
        </p:txBody>
      </p:sp>
      <p:pic>
        <p:nvPicPr>
          <p:cNvPr id="7" name="Picture Placeholder 10" descr="O Agent do Minecraft e personagens trabalhando no reflorestamento após um incêndio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t-br">
                <a:solidFill>
                  <a:srgbClr val="D59DFF"/>
                </a:solidFill>
              </a:rPr>
              <a:t>Recapitulando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O que você fez hoje: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Aprendeu conceitos de programação, incluindo algoritmos, IA, sequenciamento, depuração e talvez até loops.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Aprendeu como a ciência da computação está em toda parte: em todas as nossas paixões, interesses e carreiras futuras.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Programou o Time Agent do Minecraft para salvar o futuro!</a:t>
            </a:r>
          </a:p>
        </p:txBody>
      </p:sp>
      <p:pic>
        <p:nvPicPr>
          <p:cNvPr id="7" name="Picture Placeholder 6" descr="Uma captura de tela de um videogame&#10;&#10;Descrição gerada automa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Reflexão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sua parte favorita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parte mais desafiadora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você usou suas habilidades de ciência da computação hoje?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que você aprendeu de novo hoje?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Por que a ciência da computação é tão importante hoje em dia?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gostaria de jogar Minecraft: Education Edition novamente?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t-br"/>
              <a:t>Mais diversão de programação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Após a Hora do Código 2021 (TimeCraft)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/>
              <a:t>Continue trabalhando no código para corrigir outras Fendas Temporais!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/>
              <a:t>Visite a sala de troféus secreta embaixo do centro de controle!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/>
              <a:t>Pressione</a:t>
            </a:r>
            <a:r>
              <a:rPr lang="pt-br" dirty="0">
                <a:latin typeface="+mj-lt"/>
              </a:rPr>
              <a:t> Esc </a:t>
            </a:r>
            <a:r>
              <a:rPr lang="pt-br" dirty="0"/>
              <a:t>e selecione </a:t>
            </a:r>
            <a:r>
              <a:rPr lang="pt-br" dirty="0">
                <a:latin typeface="+mj-lt"/>
              </a:rPr>
              <a:t>Terminei</a:t>
            </a:r>
            <a:r>
              <a:rPr lang="pt-br" dirty="0"/>
              <a:t> para obter o seu certificado de conclusão.</a:t>
            </a:r>
          </a:p>
        </p:txBody>
      </p:sp>
      <p:pic>
        <p:nvPicPr>
          <p:cNvPr id="8" name="Picture Placeholder 7" descr="Duas crianças usando computadores Surface e sorrindo para a câmera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Certificado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pt-br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Parabéns! </a:t>
            </a:r>
          </a:p>
          <a:p>
            <a:pPr lvl="1" algn="ctr"/>
            <a:r>
              <a:rPr lang="pt-br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recebeu um certificado de conclusão.</a:t>
            </a:r>
          </a:p>
          <a:p>
            <a:pPr lvl="1" algn="ctr"/>
            <a:r>
              <a:rPr lang="pt-br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Hora do Código 2021: TimeCraft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Uma imagem contendo um brinquedo&#10;&#10;Descrição gerada automaticamente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pt-br"/>
              <a:t>A diversão não acaba aqui!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Vá para o </a:t>
            </a:r>
            <a:r>
              <a:rPr lang="pt-br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pt-br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 para descobrir novos desafios e lições e continuar programando!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um cientista da computação do Instituto dos Grandes Erros Temporais, o seu trabalho é o seguinte: corrigir as misteriosas Fendas Temporais que estão aparecendo na história e descobrir o culpado por trás disso.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é capaz de corrigir as Fendas Temporais e salvar o futuro com seus superpoderes de programação?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Em sua missão de TimeCraft, </a:t>
            </a:r>
          </a:p>
          <a:p>
            <a:r>
              <a:rPr lang="pt-b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você precisará:</a:t>
            </a:r>
          </a:p>
          <a:p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Viajar de volta no tempo, para momentos empolgantes na história do mundo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Programar seu Time Agent para corrigir as Fendas Temporais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Usar as pistas para identificar quem ou o que está causando as Fendas Temporais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Estão prontos </a:t>
            </a:r>
          </a:p>
          <a:p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para uma aventura temporal?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t-br" dirty="0"/>
              <a:t>Vocabulário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algumas coisas importantes que devemos entender antes de começar a jogar: vamos revisar alguns conceitos primeiro!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Instituto dos Grandes Erros Temporais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Fenda Temporal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o robô que iremos programar para nos ajudar a resolver as Fendas Temporais.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Como cientista da computação, você trabalha para o Instituto dos Grandes Erros Temporais. Você monitora e mantém a ordem do tempo.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um grande problema (ou mudança) que ocorreu na Linha do Tempo da história da Terra. Eles são exibidos na estrutura principal.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Uma imagem contendo texto, itens, escritório, bagunça&#10;&#10;Descrição gerada automa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