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9:58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9:58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pl-pl"/>
              <a:t>Wszelkie dostępne materiały udostępnimy po zakończeniu sesji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pl-pl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Wszelkie prawa zastrzeżone. FIRMA MICROSOFT NIE UDZIELA ŻADNYCH WYRAŹNYCH, DOROZUMIANYCH ANI USTAWOWYCH GWARANCJI DOTYCZĄCYCH INFORMACJI ZAWARTYCH W TEJ PREZENTACJI.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9:58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l-pl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Wszelkie prawa zastrzeżone. FIRMA MICROSOFT NIE UDZIELA ŻADNYCH WYRAŹNYCH, DOROZUMIANYCH ANI USTAWOWYCH GWARANCJI DOTYCZĄCYCH INFORMACJI ZAWARTYCH W TEJ PREZENTACJI.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9:58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l-pl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Wszelkie prawa zastrzeżone. FIRMA MICROSOFT NIE UDZIELA ŻADNYCH WYRAŹNYCH, DOROZUMIANYCH ANI USTAWOWYCH GWARANCJI DOTYCZĄCYCH INFORMACJI ZAWARTYCH W TEJ PREZENTACJI.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9:58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Logo Microsoft, wersja z białym tekstem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Widok z lotu ptaka na siedzącą kobietę sporządzającą notatki w programie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Logo Microsoft, wersja z szarym tekstem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pl-pl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Wszelkie prawa zastrzeżone. </a:t>
            </a:r>
          </a:p>
        </p:txBody>
      </p:sp>
      <p:pic>
        <p:nvPicPr>
          <p:cNvPr id="5" name="MS logo white - EMF" descr="Logo Microsoft, wersja z białym tekstem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Logo Microsoft, wersja z białym tekstem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Logo Microsoft, wersja z szarym tekstem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Widok z lotu ptaka na siedzącą kobietę sporządzającą notatki w programie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Logo Microsoft, wersja z białym tekstem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Widok z lotu ptaka na siedzącą kobietę sporządzającą notatki w programie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Logo Microsoft, wersja z szarym tekstem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Logo Microsoft, wersja z białym tekstem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Logo Microsoft, wersja z szarym tekstem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pl-pl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Wszelkie prawa zastrzeżone. </a:t>
            </a:r>
          </a:p>
        </p:txBody>
      </p:sp>
      <p:pic>
        <p:nvPicPr>
          <p:cNvPr id="6" name="MS logo gray - EMF" descr="Logo Microsoft, wersja z szarym tekstem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pl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pl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pl" TargetMode="External"/><Relationship Id="rId4" Type="http://schemas.openxmlformats.org/officeDocument/2006/relationships/hyperlink" Target="https://aka.ms/HOC21extensionactivities_p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pl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pl" TargetMode="External"/><Relationship Id="rId4" Type="http://schemas.openxmlformats.org/officeDocument/2006/relationships/hyperlink" Target="https://aka.ms/HOC2021presentationslides_p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1561171"/>
            <a:ext cx="4649439" cy="1972605"/>
          </a:xfrm>
        </p:spPr>
        <p:txBody>
          <a:bodyPr/>
          <a:lstStyle/>
          <a:p>
            <a:r>
              <a:rPr lang="pl-pl" dirty="0"/>
              <a:t>Godzina kodowania 2021:</a:t>
            </a:r>
            <a:br>
              <a:rPr dirty="0"/>
            </a:br>
            <a:r>
              <a:rPr lang="pl-pl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/>
              <a:t>Sesja szkolenia trenerów</a:t>
            </a:r>
          </a:p>
        </p:txBody>
      </p:sp>
      <p:pic>
        <p:nvPicPr>
          <p:cNvPr id="13" name="Picture Placeholder 8" descr="Osoba siedząca przy stole i korzystająca z komputera&#10;&#10;Automatycznie wygenerowany opis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pl-pl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Teleport, wskazówki i nie tylko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72793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l-pl" sz="1600" dirty="0"/>
              <a:t>TARRA to maszyna korzystająca z technologii SI (czyli sztucznej inteligencji) — będzie ona pełnić dla uczniów rolę przewodnika po grze.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l-pl" sz="1600" dirty="0"/>
              <a:t>Uczniowie otrzymają urządzenie komunikacyjne o nazwie T.A.L.K. (Twój Agent leci kodować)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l-pl" sz="1600" dirty="0"/>
              <a:t>Aby uzyskać od maszyny T.A.R.R.A. pomoc lub wskazówkę, zresetować lub rozwiązać ćwiczenie albo teleportować się do komputera osi czasu, uczniowie muszą kliknąć urządzenie prawym przyciskiem myszy.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pl-pl" sz="3400" dirty="0"/>
              <a:t>Wyzwania z zakresu programowania (wybierz tylko 3 — w każdej chwili możesz zagrać ponownie!)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726873"/>
            <a:ext cx="5509610" cy="4001095"/>
          </a:xfrm>
        </p:spPr>
        <p:txBody>
          <a:bodyPr/>
          <a:lstStyle/>
          <a:p>
            <a:r>
              <a:rPr lang="pl-pl" sz="2000" dirty="0"/>
              <a:t>Wyzwanie 1: Jazzowe brzmienie big bandów</a:t>
            </a:r>
          </a:p>
          <a:p>
            <a:r>
              <a:rPr lang="pl-pl" sz="2000" dirty="0"/>
              <a:t>Wyzwanie 2: Wielkie piramidy w Gizie</a:t>
            </a:r>
          </a:p>
          <a:p>
            <a:r>
              <a:rPr lang="pl-pl" sz="2000" dirty="0"/>
              <a:t>Wyzwanie 3: Misja na Księżycu</a:t>
            </a:r>
          </a:p>
          <a:p>
            <a:r>
              <a:rPr lang="pl-pl" sz="2000" dirty="0"/>
              <a:t>Wyzwanie 4: Wielki Mur Chiński</a:t>
            </a:r>
          </a:p>
          <a:p>
            <a:r>
              <a:rPr lang="pl-pl" sz="2000" dirty="0"/>
              <a:t>Wyzwanie 5: Mona Lisa</a:t>
            </a:r>
          </a:p>
          <a:p>
            <a:r>
              <a:rPr lang="pl-pl" sz="2000" dirty="0"/>
              <a:t>Wyzwanie 6: Pierwsze loty</a:t>
            </a:r>
          </a:p>
          <a:p>
            <a:r>
              <a:rPr lang="pl-pl" sz="2000" dirty="0"/>
              <a:t>Wyzwanie 7: Pierwszy programista</a:t>
            </a:r>
          </a:p>
          <a:p>
            <a:r>
              <a:rPr lang="pl-pl" sz="2000" dirty="0"/>
              <a:t>Wyzwanie 8: Najlepsi przyjaciele człowieka</a:t>
            </a:r>
          </a:p>
          <a:p>
            <a:r>
              <a:rPr lang="pl-pl" sz="2000" dirty="0"/>
              <a:t>Wyzwanie 9: Zagadka paleontologiczna</a:t>
            </a:r>
          </a:p>
          <a:p>
            <a:r>
              <a:rPr lang="pl-pl" sz="2000" dirty="0"/>
              <a:t>Wyzwanie 10: Elementy odkrycia</a:t>
            </a:r>
          </a:p>
          <a:p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kst, logo&#10;&#10;Automatycznie wygenerowany opis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pl-pl">
                <a:solidFill>
                  <a:srgbClr val="D59DFF"/>
                </a:solidFill>
              </a:rPr>
              <a:t>Podsumowanie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456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l-pl" sz="1800" dirty="0">
                <a:solidFill>
                  <a:schemeClr val="bg1"/>
                </a:solidFill>
              </a:rPr>
              <a:t>Co dzisiaj zrobiliśmy: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sz="1800" dirty="0">
                <a:solidFill>
                  <a:schemeClr val="bg1"/>
                </a:solidFill>
              </a:rPr>
              <a:t>Nauczyliśmy się kilku pojęć z zakresu kodowania, takich jak algorytmy, sekwencjonowanie, debugowanie, a może nawet pętle.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sz="1800" dirty="0">
                <a:solidFill>
                  <a:schemeClr val="bg1"/>
                </a:solidFill>
              </a:rPr>
              <a:t>Dowiedzieliśmy się, że informatykę można znaleźć wszędzie – we wszystkich naszych pasjach, zainteresowaniach i przyszłych karierach.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sz="1800" dirty="0">
                <a:solidFill>
                  <a:schemeClr val="bg1"/>
                </a:solidFill>
              </a:rPr>
              <a:t>Zaprogramowaliśmy Agenta Czasu z Minecrafta, aby uratować przyszłość!</a:t>
            </a:r>
          </a:p>
        </p:txBody>
      </p:sp>
      <p:pic>
        <p:nvPicPr>
          <p:cNvPr id="7" name="Picture Placeholder 6" descr="Zrzut ekranu z grą wideo&#10;&#10;Opis wygenerowany automatycznie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kst, logo&#10;&#10;Automatycznie wygenerowany opis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Zastanów się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Która część zajęć w ramach Godziny kodowania podobała Ci się najbardziej?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Która część zajęć w ramach Godziny kodowania wydała Ci się najtrudniejsza?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 jaki sposób udało Ci się dziś wykorzystać Twoje umiejętności z zakresu informatyki?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Czego nowego udało Ci się dziś nauczyć?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Dlaczego informatyka jest tak ważna dla wszystkich ludzi?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l-pl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Czy chcesz ponownie zagrać w Minecraft: Education Edition?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pl-pl"/>
              <a:t>Certyfikat ukończenia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kst, logo&#10;&#10;Automatycznie wygenerowany opis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pl-pl" sz="4000" dirty="0">
                <a:latin typeface="Torque Bold" panose="020B0803030202050203" pitchFamily="34" charset="0"/>
              </a:rPr>
              <a:t>Witamy w </a:t>
            </a:r>
          </a:p>
          <a:p>
            <a:pPr algn="ctr"/>
            <a:r>
              <a:rPr lang="pl-pl" sz="4000" dirty="0">
                <a:latin typeface="Torque Bold" panose="020B0803030202050203" pitchFamily="34" charset="0"/>
              </a:rPr>
              <a:t>Minecraft — Godzina kodowania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Zrzut ekranu z grą wideo&#10;&#10;Opis wygenerowany automatycznie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przygotować się na Tydzień informatyki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534300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dirty="0"/>
              <a:t>Rozegraj cały scenariusz, jaki uwzględnia program Godzina kodowania 2021: TimeCraft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dirty="0"/>
              <a:t>Pobierz kopię </a:t>
            </a:r>
            <a:r>
              <a:rPr lang="pl-pl" dirty="0">
                <a:hlinkClick r:id="rId2"/>
              </a:rPr>
              <a:t>arkusza odpowiedzi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dirty="0"/>
              <a:t>Przeczytaj </a:t>
            </a:r>
            <a:r>
              <a:rPr lang="pl-pl" dirty="0">
                <a:hlinkClick r:id="rId3"/>
              </a:rPr>
              <a:t>Przewodnik dla nauczyciela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dirty="0"/>
              <a:t>Zapoznaj się z ćwiczeniami dodatkowymi do </a:t>
            </a:r>
            <a:r>
              <a:rPr lang="pl-pl" dirty="0">
                <a:hlinkClick r:id="rId4"/>
              </a:rPr>
              <a:t>zintegrowanych konspektów dotyczących lekcji informatyki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dirty="0"/>
              <a:t>Skorzystaj z zasobów z sekcji </a:t>
            </a:r>
            <a:r>
              <a:rPr lang="pl-pl" dirty="0">
                <a:hlinkClick r:id="rId5"/>
              </a:rPr>
              <a:t>Po godzinie kodowania </a:t>
            </a:r>
            <a:r>
              <a:rPr lang="pl-pl" dirty="0"/>
              <a:t>i przekonaj się, ile zabawy czeka Was w dostępnych światach!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kst, logo&#10;&#10;Automatycznie wygenerowany opis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 przeprowadzić godzinną sesję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93058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1800" b="1" dirty="0"/>
              <a:t>Przedstaw się </a:t>
            </a:r>
            <a:r>
              <a:rPr lang="pl-pl" sz="1800" dirty="0"/>
              <a:t>(2 minuty)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1800" dirty="0"/>
              <a:t>Wprowadź </a:t>
            </a:r>
            <a:r>
              <a:rPr lang="pl-pl" sz="1800" b="1" dirty="0"/>
              <a:t>temat lekcji </a:t>
            </a:r>
            <a:r>
              <a:rPr lang="pl-pl" sz="1800" dirty="0"/>
              <a:t>— znajdziesz go w </a:t>
            </a:r>
            <a:r>
              <a:rPr lang="pl-pl" sz="1800" dirty="0">
                <a:hlinkClick r:id="rId2"/>
              </a:rPr>
              <a:t>Przewodniku dla nauczyciela </a:t>
            </a:r>
            <a:r>
              <a:rPr lang="pl-pl" sz="1800" dirty="0"/>
              <a:t>(1 minuta)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1800" dirty="0"/>
              <a:t>Udostępnij uczniom swój ekran i odtwórz im </a:t>
            </a:r>
            <a:r>
              <a:rPr lang="pl-pl" sz="1800" dirty="0">
                <a:hlinkClick r:id="rId3"/>
              </a:rPr>
              <a:t>film instruktażowy</a:t>
            </a:r>
            <a:r>
              <a:rPr lang="pl-pl" sz="1800" dirty="0"/>
              <a:t> (2 minuty) (upewnij się, że udostępniasz też dźwięk!)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1800" dirty="0"/>
              <a:t>Wprowadź </a:t>
            </a:r>
            <a:r>
              <a:rPr lang="pl-pl" sz="1800" b="1" dirty="0"/>
              <a:t>pojęcia do omówienia </a:t>
            </a:r>
            <a:r>
              <a:rPr lang="pl-pl" sz="1800" dirty="0"/>
              <a:t>— znajdziesz je w Przewodniku dla nauczyciela (oraz na slajdach 5–8) (5 minut)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1800" dirty="0"/>
              <a:t>Zaprezentuj uczniom </a:t>
            </a:r>
            <a:r>
              <a:rPr lang="pl-pl" sz="1800" b="1" dirty="0"/>
              <a:t>Wskazówki i porady </a:t>
            </a:r>
            <a:r>
              <a:rPr lang="pl-pl" sz="1800" dirty="0"/>
              <a:t>(slajd 7) (3 minuty)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1800" dirty="0"/>
              <a:t>Udostępnij swój ekran, otwórz świat i </a:t>
            </a:r>
            <a:r>
              <a:rPr lang="pl-pl" sz="1800" b="1" dirty="0"/>
              <a:t>wykonaj pierwsze ćwiczenie </a:t>
            </a:r>
            <a:r>
              <a:rPr lang="pl-pl" sz="1800" dirty="0"/>
              <a:t>(wprowadzenie + Jazzowe brzmienie big bandów) i poproś uczniów, aby oni także je wykonali za Twoim przykładem (10–15 minut). Wykorzystaj </a:t>
            </a:r>
            <a:r>
              <a:rPr lang="pl-pl" sz="1800" dirty="0">
                <a:hlinkClick r:id="rId4"/>
              </a:rPr>
              <a:t>slajdy</a:t>
            </a:r>
            <a:r>
              <a:rPr lang="pl-pl" sz="1800" dirty="0"/>
              <a:t> przeznaczone do zaprezentowania uczniom w celu zapewnienia dodatkowego wsparcia.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1800" dirty="0"/>
              <a:t>Poproś uczniów </a:t>
            </a:r>
            <a:r>
              <a:rPr lang="pl-pl" sz="1800" b="1" dirty="0"/>
              <a:t>o wykonanie 2 kolejnych ćwiczeń </a:t>
            </a:r>
            <a:r>
              <a:rPr lang="pl-pl" sz="1800" dirty="0"/>
              <a:t>. Zachęć ich do zadawania pytań (20 minut)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l-pl" sz="1400" dirty="0"/>
              <a:t>Przygotuj sobie </a:t>
            </a:r>
            <a:r>
              <a:rPr lang="pl-pl" sz="1400" dirty="0">
                <a:hlinkClick r:id="rId5"/>
              </a:rPr>
              <a:t>arkusz odpowiedzi</a:t>
            </a:r>
            <a:r>
              <a:rPr lang="pl-pl" sz="14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1800" b="1" dirty="0"/>
              <a:t>Podsumowanie lekcji (slajd 10)</a:t>
            </a:r>
            <a:r>
              <a:rPr lang="pl-pl" sz="1800" dirty="0"/>
              <a:t> (5 minut)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1800" dirty="0"/>
              <a:t>Przez resztę czasu uczniowie mogą zadawać ewentualne pytania </a:t>
            </a:r>
            <a:r>
              <a:rPr lang="pl-pl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pic>
        <p:nvPicPr>
          <p:cNvPr id="8" name="Picture 7" descr="Tekst, logo&#10;&#10;Automatycznie wygenerowany opis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pl-pl" dirty="0"/>
              <a:t>W jaki sposób informatyka jest wykorzystywana w moim hobby lub w różnych zawodach?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pl-pl" sz="4000" dirty="0">
                <a:latin typeface="Torque Bold" panose="020B0803030202050203" pitchFamily="34" charset="0"/>
              </a:rPr>
              <a:t>Informatyka</a:t>
            </a:r>
            <a:br/>
            <a:r>
              <a:rPr lang="pl-pl" sz="4000" dirty="0">
                <a:latin typeface="Torque Bold" panose="020B0803030202050203" pitchFamily="34" charset="0"/>
              </a:rPr>
              <a:t>jest </a:t>
            </a:r>
            <a:br/>
            <a:r>
              <a:rPr lang="pl-pl" sz="4000" dirty="0">
                <a:latin typeface="Torque Bold" panose="020B0803030202050203" pitchFamily="34" charset="0"/>
              </a:rPr>
              <a:t>wszędzie </a:t>
            </a:r>
            <a:r>
              <a:rPr lang="pl-pl" sz="4000" b="1" u="sng" dirty="0">
                <a:latin typeface="Torque Bold" panose="020B0803030202050203" pitchFamily="34" charset="0"/>
              </a:rPr>
              <a:t>i </a:t>
            </a:r>
            <a:br/>
            <a:r>
              <a:rPr lang="pl-pl" sz="4000" dirty="0">
                <a:latin typeface="Torque Bold" panose="020B0803030202050203" pitchFamily="34" charset="0"/>
              </a:rPr>
              <a:t>DLA KAŻDEGO!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Zrzut ekranu z grą wideo&#10;&#10;Opis wygenerowany automatycznie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68796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Jako spec od informatyki w Instytucie Poważnych Błędów Czasowych będziesz mieć za zadanie rozwiązanie problemu tajemniczych pęknięć w czasoprzestrzeni pojawiających się w historii oraz odkrycie, kto (lub co!) za nimi stoi.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l-pl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Czy zdołasz pomóc rozwiązać problem z pęknięciami w czasoprzestrzeni i uratować przyszłość, korzystając przy tym ze swoich supermocy z dziedziny programowania?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W ramach swojej misji w świecie TimeCraft </a:t>
            </a:r>
          </a:p>
          <a:p>
            <a:r>
              <a:rPr lang="pl-pl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musisz wykonać następujące czynności:</a:t>
            </a:r>
          </a:p>
          <a:p>
            <a:r>
              <a:rPr lang="pl-pl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Przenieść się w czasie do ekscytujących momentów w historii świata.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Zakodować Agenta Czasu w taki sposób, by naprawił trzy pęknięcia w czasoprzestrzeni.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Wykorzystać wskazówki, by zidentyfikować sprawcę kłopotów — dowiedz się, kto lub co wywołuje powstawanie pęknięć w czasoprzestrzeni.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Jesteś gotowy(a) </a:t>
            </a:r>
          </a:p>
          <a:p>
            <a:r>
              <a:rPr lang="pl-pl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na przygodę w czasie?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pl-pl" dirty="0"/>
              <a:t>Najważniejsze pojęcia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Przed rozpoczęciem tej przygody musimy dowiedzieć się pewnych ważnych rzeczy – zapoznajmy się najpierw z kilkoma pojęciami!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Czasu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Instytut Poważnych Błędów Czasowych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Pęknięcie w czasoprzestrzeni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Jest to robot, którego będziemy programować, żeby pomagał nam naprawiać pęknięcia w czasoprzestrzeni.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Pracujesz na stanowisku informatyka w Instytucie Poważnych Błędów Czasowych. Monitorujesz upływu czasu i utrzymujesz jego porządek.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Jest to duży problem (lub anomalia), który wystąpił na osi czasu historii Ziemi. Są one wyświetlane na komputerze głównym.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0" y="4230339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02781" y="4373214"/>
            <a:ext cx="3062514" cy="1275614"/>
          </a:xfrm>
          <a:prstGeom prst="rect">
            <a:avLst/>
          </a:prstGeom>
        </p:spPr>
      </p:pic>
      <p:pic>
        <p:nvPicPr>
          <p:cNvPr id="9" name="Picture 8" descr="Ilustracja przedstawiająca tekst, przedmioty, biuro, bałagan&#10;&#10;Opis wygenerowany automatycznie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3637310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Wskazówki i porady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040832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pl-pl" dirty="0"/>
              <a:t>Narysuj obrazek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l-pl" dirty="0"/>
              <a:t>Zachęć uczniów do rozrysowania ścieżki, jaką będzie poruszać się ich Agent — w ten sposób pomożesz im rozplanować i dostosować zmienne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Czytnik immersyjny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l-pl" dirty="0"/>
              <a:t>Uczniowie mogą kliknąć ikonę czytnika immersyjnego, aby tekst został dla nich odczytany lub przetłumaczony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kst, logo&#10;&#10;Automatycznie wygenerowany opis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pl-pl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Czytnik immersyjny można otwierać wewnątrz gry Minecraft w celu odczytywania napisów na tabliczkach i dialogów z BN-ami! To bardzo przydatna funkcja!</a:t>
            </a:r>
            <a:br/>
            <a:br/>
            <a:r>
              <a:rPr lang="pl-pl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To świetna pomoc w czytaniu, a także w tłumaczeniu tekstu i czytaniu go na głos.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pl-pl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Dowiedz się, jak korzystać z czytnika immersyjnego w grze Minecraft: Education Edition, tutaj: </a:t>
            </a:r>
            <a:r>
              <a:rPr lang="pl-pl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pl-pl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989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Godzina kodowania 2021: TimeCraft</vt:lpstr>
      <vt:lpstr>PowerPoint Presentation</vt:lpstr>
      <vt:lpstr>Jak przygotować się na Tydzień informatyki </vt:lpstr>
      <vt:lpstr>Jak przeprowadzić godzinną sesję </vt:lpstr>
      <vt:lpstr>PowerPoint Presentation</vt:lpstr>
      <vt:lpstr>Informatyka jest  wszędzie i  DLA KAŻDEGO!</vt:lpstr>
      <vt:lpstr>PowerPoint Presentation</vt:lpstr>
      <vt:lpstr>Najważniejsze pojęcia </vt:lpstr>
      <vt:lpstr>Wskazówki i porady</vt:lpstr>
      <vt:lpstr>Teleport, wskazówki i nie tylko </vt:lpstr>
      <vt:lpstr>Wyzwania z zakresu programowania (wybierz tylko 3 — w każdej chwili możesz zagrać ponownie!)</vt:lpstr>
      <vt:lpstr>Podsumowanie</vt:lpstr>
      <vt:lpstr>Zastanów się</vt:lpstr>
      <vt:lpstr>Certyfikat ukończenia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2021-11-15T18:00:32Z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