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882" b="1" kern="1200">
                <a:solidFill>
                  <a:schemeClr val="tx1"/>
                </a:solidFill>
                <a:effectLst/>
                <a:latin typeface="Segoe UI" panose="020B0502040204020203" pitchFamily="34" charset="0"/>
                <a:ea typeface="+mn-ea"/>
                <a:cs typeface="+mn-cs"/>
              </a:rPr>
              <a:t>Prowadzący – zaktualizuj i wklej następujące informacje do czatu na początku rozmowy:</a:t>
            </a:r>
          </a:p>
          <a:p>
            <a:endParaRPr lang="en-US" sz="882" kern="1200">
              <a:solidFill>
                <a:schemeClr val="tx1"/>
              </a:solidFill>
              <a:effectLst/>
              <a:latin typeface="Segoe UI" panose="020B0502040204020203" pitchFamily="34" charset="0"/>
              <a:ea typeface="+mn-ea"/>
              <a:cs typeface="+mn-cs"/>
            </a:endParaRPr>
          </a:p>
          <a:p>
            <a:r>
              <a:rPr lang="pl-pl" sz="882" kern="1200">
                <a:solidFill>
                  <a:schemeClr val="tx1"/>
                </a:solidFill>
                <a:effectLst/>
                <a:latin typeface="Segoe UI" panose="020B0502040204020203" pitchFamily="34" charset="0"/>
                <a:ea typeface="+mn-ea"/>
                <a:cs typeface="+mn-cs"/>
              </a:rPr>
              <a:t>Witamy na zajęciach [Tytuł warsztatu]! Zaczniemy o [godzina, uwzględnij strefę czasową].</a:t>
            </a:r>
            <a:r>
              <a:rPr lang="pl-pl" sz="882" i="1" kern="1200">
                <a:solidFill>
                  <a:schemeClr val="tx1"/>
                </a:solidFill>
                <a:effectLst/>
                <a:latin typeface="Segoe UI" panose="020B0502040204020203" pitchFamily="34" charset="0"/>
                <a:ea typeface="+mn-ea"/>
                <a:cs typeface="+mn-cs"/>
              </a:rPr>
              <a:t> </a:t>
            </a:r>
            <a:r>
              <a:rPr lang="pl-pl" sz="882" kern="1200">
                <a:solidFill>
                  <a:schemeClr val="tx1"/>
                </a:solidFill>
                <a:effectLst/>
                <a:latin typeface="Segoe UI" panose="020B0502040204020203" pitchFamily="34" charset="0"/>
                <a:ea typeface="+mn-ea"/>
                <a:cs typeface="+mn-cs"/>
              </a:rPr>
              <a:t>Jeśli masz jakieś pytania lub problemy techniczne, poinformuj o nich na czacie. Jeśli chcesz dowiedzieć się więcej o naszych innych wirtualnych warsztatach, odwiedź stronę &lt;URL&gt;. Jeśli jeszcze nie wszystko masz przygotowane do dzisiejszych zajęć, pobierz Minecraft: Education Edition ze strony </a:t>
            </a:r>
            <a:r>
              <a:rPr lang="pl-pl" sz="882" u="sng" kern="1200">
                <a:solidFill>
                  <a:schemeClr val="tx1"/>
                </a:solidFill>
                <a:effectLst/>
                <a:latin typeface="Segoe UI" panose="020B0502040204020203" pitchFamily="34" charset="0"/>
                <a:ea typeface="+mn-ea"/>
                <a:cs typeface="+mn-cs"/>
                <a:hlinkClick r:id="rId3"/>
              </a:rPr>
              <a:t>https://education.minecraft.net/hour-of-code</a:t>
            </a:r>
            <a:r>
              <a:rPr lang="pl-pl"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Zrób:</a:t>
            </a:r>
            <a:r>
              <a:rPr lang="pl-pl" sz="882" kern="1200">
                <a:solidFill>
                  <a:schemeClr val="tx1"/>
                </a:solidFill>
                <a:effectLst/>
                <a:latin typeface="Segoe UI" panose="020B0502040204020203" pitchFamily="34" charset="0"/>
                <a:ea typeface="+mn-ea"/>
                <a:cs typeface="+mn-cs"/>
              </a:rPr>
              <a:t> </a:t>
            </a:r>
            <a:r>
              <a:rPr lang="pl-pl" sz="882" b="1" kern="1200">
                <a:solidFill>
                  <a:schemeClr val="tx1"/>
                </a:solidFill>
                <a:effectLst/>
                <a:latin typeface="Segoe UI" panose="020B0502040204020203" pitchFamily="34" charset="0"/>
                <a:ea typeface="+mn-ea"/>
                <a:cs typeface="+mn-cs"/>
              </a:rPr>
              <a:t>Pozdrów i powitaj uczestników: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Włącz prezentację PowerPointa na spotkaniu w aplikacji Teams i pokaż pierwszy slajd.</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Zaktualizuj i zamieść sugerowany powyżej sposób rozpoczęcia czatu.</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Powitaj uczestników w miarę ich przybywania i upewnij się, że wszyscy mają wyciszony dźwięk.</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Przekaż uczestnikom, żeby wzięli kartkę i długopis/ołówek do używania podczas warsztatów.</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Na podstawie wielkości grupy zdecyduj, czy zezwolisz na udział głosowy, czy tylko na czacie.</a:t>
            </a:r>
          </a:p>
          <a:p>
            <a:endParaRPr lang="en-US" sz="882" b="1"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Powiedz:</a:t>
            </a:r>
            <a:r>
              <a:rPr lang="pl-pl" sz="882" kern="1200">
                <a:solidFill>
                  <a:schemeClr val="tx1"/>
                </a:solidFill>
                <a:effectLst/>
                <a:latin typeface="Segoe UI" panose="020B0502040204020203" pitchFamily="34" charset="0"/>
                <a:ea typeface="+mn-ea"/>
                <a:cs typeface="+mn-cs"/>
              </a:rPr>
              <a:t> Cześć wszystkim, dziękuję za dołączenie do nas! Nazywam się __________. To jest mój współprowadzący(a),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pl-p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Wszelkie prawa zastrzeżone. FIRMA MICROSOFT NIE UDZIELA ŻADNYCH WYRAŹNYCH, DOROZUMIANYCH ANI USTAWOWYCH GWARANCJI DOTYCZĄCYCH INFORMACJI ZAWARTYCH W TEJ PREZENTACJI.</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pl-pl" sz="882" b="1" kern="1200">
                <a:solidFill>
                  <a:schemeClr val="tx1"/>
                </a:solidFill>
                <a:effectLst/>
                <a:latin typeface="Segoe UI" panose="020B0502040204020203" pitchFamily="34" charset="0"/>
                <a:ea typeface="+mn-ea"/>
                <a:cs typeface="+mn-cs"/>
              </a:rPr>
              <a:t>Powiedz: </a:t>
            </a:r>
            <a:r>
              <a:rPr lang="pl-pl" sz="882" kern="1200">
                <a:solidFill>
                  <a:schemeClr val="tx1"/>
                </a:solidFill>
                <a:effectLst/>
                <a:latin typeface="Segoe UI" panose="020B0502040204020203" pitchFamily="34" charset="0"/>
                <a:ea typeface="+mn-ea"/>
                <a:cs typeface="+mn-cs"/>
              </a:rPr>
              <a:t>Kod to zestaw instrukcji takich jak te, które właśnie utworzyliście, wykonywanych w określonej kolejności. Jest to język używany przez programy do poinstruowania komputera, aby coś zrobił. Ludzie, którzy piszą kod, to programiści. Dzisiaj my będziemy programistami! Kod można pisać na wiele różnych sposobów. </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Zadania, które będziemy wykonywać, używają </a:t>
            </a:r>
            <a:r>
              <a:rPr lang="pl-pl" sz="882" b="1" kern="1200">
                <a:solidFill>
                  <a:schemeClr val="tx1"/>
                </a:solidFill>
                <a:effectLst/>
                <a:latin typeface="Segoe UI" panose="020B0502040204020203" pitchFamily="34" charset="0"/>
                <a:ea typeface="+mn-ea"/>
                <a:cs typeface="+mn-cs"/>
              </a:rPr>
              <a:t>kodu opartego na blokach</a:t>
            </a:r>
            <a:r>
              <a:rPr lang="pl-pl" sz="882" kern="1200">
                <a:solidFill>
                  <a:schemeClr val="tx1"/>
                </a:solidFill>
                <a:effectLst/>
                <a:latin typeface="Segoe UI" panose="020B0502040204020203" pitchFamily="34" charset="0"/>
                <a:ea typeface="+mn-ea"/>
                <a:cs typeface="+mn-cs"/>
              </a:rPr>
              <a:t>, które są świetnym sposobem na rozpoczęcie przygody z kodowaniem. </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Dzięki kodowaniu blokowemu można przeciągać i upuszczać bloki reprezentujące polecenia programistyczne i łączyć je ze sobą jak puzzle.</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Kod można również pisać tekstowo, używając słów, cyfr i interpunkcji. JavaScript to </a:t>
            </a:r>
            <a:r>
              <a:rPr lang="pl-pl" sz="882" b="1" kern="1200">
                <a:solidFill>
                  <a:schemeClr val="tx1"/>
                </a:solidFill>
                <a:effectLst/>
                <a:latin typeface="Segoe UI" panose="020B0502040204020203" pitchFamily="34" charset="0"/>
                <a:ea typeface="+mn-ea"/>
                <a:cs typeface="+mn-cs"/>
              </a:rPr>
              <a:t>tekstowy język kodu</a:t>
            </a:r>
            <a:r>
              <a:rPr lang="pl-pl" sz="882" kern="1200">
                <a:solidFill>
                  <a:schemeClr val="tx1"/>
                </a:solidFill>
                <a:effectLst/>
                <a:latin typeface="Segoe UI" panose="020B0502040204020203" pitchFamily="34" charset="0"/>
                <a:ea typeface="+mn-ea"/>
                <a:cs typeface="+mn-cs"/>
              </a:rPr>
              <a:t> pokazany na tej ilustracji.</a:t>
            </a:r>
          </a:p>
          <a:p>
            <a:endParaRPr lang="en-US" sz="882" b="1"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Zapytaj: </a:t>
            </a:r>
            <a:r>
              <a:rPr lang="pl-pl" sz="882" kern="1200">
                <a:solidFill>
                  <a:schemeClr val="tx1"/>
                </a:solidFill>
                <a:effectLst/>
                <a:latin typeface="Segoe UI" panose="020B0502040204020203" pitchFamily="34" charset="0"/>
                <a:ea typeface="+mn-ea"/>
                <a:cs typeface="+mn-cs"/>
              </a:rPr>
              <a:t>Te ilustracje pokazują ten sam program napisany w kodzie blokowym i kodzie tekstowym. Jakie są widoczne podobieństwa, a jakie różnice? </a:t>
            </a:r>
          </a:p>
          <a:p>
            <a:r>
              <a:rPr lang="pl-pl" sz="882" kern="1200">
                <a:solidFill>
                  <a:schemeClr val="tx1"/>
                </a:solidFill>
                <a:effectLst/>
                <a:latin typeface="Segoe UI" panose="020B0502040204020203" pitchFamily="34" charset="0"/>
                <a:ea typeface="+mn-ea"/>
                <a:cs typeface="+mn-cs"/>
              </a:rPr>
              <a:t>(</a:t>
            </a:r>
            <a:r>
              <a:rPr lang="pl-pl" sz="882" i="1" kern="1200">
                <a:solidFill>
                  <a:schemeClr val="tx1"/>
                </a:solidFill>
                <a:effectLst/>
                <a:latin typeface="Segoe UI" panose="020B0502040204020203" pitchFamily="34" charset="0"/>
                <a:ea typeface="+mn-ea"/>
                <a:cs typeface="+mn-cs"/>
              </a:rPr>
              <a:t>Możliwe odpowiedzi to: </a:t>
            </a:r>
            <a:r>
              <a:rPr lang="pl-pl" sz="882" kern="1200">
                <a:solidFill>
                  <a:schemeClr val="tx1"/>
                </a:solidFill>
                <a:effectLst/>
                <a:latin typeface="Segoe UI" panose="020B0502040204020203" pitchFamily="34" charset="0"/>
                <a:ea typeface="+mn-ea"/>
                <a:cs typeface="+mn-cs"/>
              </a:rPr>
              <a:t>podobieństwa: wiele słów i liczb jest takich samych i w tej samej kolejności; różnice: kolorowe bloki – ponumerowane wiersze tekstu; z początkiem – brak początku; tylko słowa i liczby – słowa i liczby plus interpunkcja; bloki, które można połączyć – tekst, który należy wpisać).</a:t>
            </a:r>
          </a:p>
          <a:p>
            <a:endParaRPr lang="en-US" sz="882" b="1"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Zrób: </a:t>
            </a:r>
            <a:r>
              <a:rPr lang="pl-pl" sz="882" kern="1200">
                <a:solidFill>
                  <a:schemeClr val="tx1"/>
                </a:solidFill>
                <a:effectLst/>
                <a:latin typeface="Segoe UI" panose="020B0502040204020203" pitchFamily="34" charset="0"/>
                <a:ea typeface="+mn-ea"/>
                <a:cs typeface="+mn-cs"/>
              </a:rPr>
              <a:t>Poproś o odpowiedzi na czacie lub wyłącz wyciszenie uczestników, którzy podnoszą rękę.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pl-p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Wszelkie prawa zastrzeżone. FIRMA MICROSOFT NIE UDZIELA ŻADNYCH WYRAŹNYCH, DOROZUMIANYCH ANI USTAWOWYCH GWARANCJI DOTYCZĄCYCH INFORMACJI ZAWARTYCH W TEJ PREZENTACJI.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882" b="1" kern="1200">
                <a:solidFill>
                  <a:schemeClr val="tx1"/>
                </a:solidFill>
                <a:effectLst/>
                <a:latin typeface="Segoe UI" panose="020B0502040204020203" pitchFamily="34" charset="0"/>
                <a:ea typeface="+mn-ea"/>
                <a:cs typeface="+mn-cs"/>
              </a:rPr>
              <a:t>Powiedz: </a:t>
            </a:r>
            <a:r>
              <a:rPr lang="pl-pl" sz="882" kern="1200">
                <a:solidFill>
                  <a:schemeClr val="tx1"/>
                </a:solidFill>
                <a:effectLst/>
                <a:latin typeface="Segoe UI" panose="020B0502040204020203" pitchFamily="34" charset="0"/>
                <a:ea typeface="+mn-ea"/>
                <a:cs typeface="+mn-cs"/>
              </a:rPr>
              <a:t>Świetnie! Ukończyliście swoją pierwszą misję ratowania wioski! Przyjrzyjmy się teraz napotkanym wyzwaniom i przypomnijmy kilka pojęć, które się pojawiły.</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W </a:t>
            </a:r>
            <a:r>
              <a:rPr lang="pl-pl" sz="882" b="1" kern="1200">
                <a:solidFill>
                  <a:schemeClr val="tx1"/>
                </a:solidFill>
                <a:effectLst/>
                <a:latin typeface="Segoe UI" panose="020B0502040204020203" pitchFamily="34" charset="0"/>
                <a:ea typeface="+mn-ea"/>
                <a:cs typeface="+mn-cs"/>
              </a:rPr>
              <a:t>sekwencji</a:t>
            </a:r>
            <a:r>
              <a:rPr lang="pl-pl" sz="882" kern="1200">
                <a:solidFill>
                  <a:schemeClr val="tx1"/>
                </a:solidFill>
                <a:effectLst/>
                <a:latin typeface="Segoe UI" panose="020B0502040204020203" pitchFamily="34" charset="0"/>
                <a:ea typeface="+mn-ea"/>
                <a:cs typeface="+mn-cs"/>
              </a:rPr>
              <a:t>, jakieś działanie lub zdarzenie prowadzi do następnej czynności, w ustalonej kolejności.</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Oznacza to, że ważna jest kolejność, w jakiej umieszczamy bloki kodu.</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Agent będzie wykonywał ruchy zgodnie z ustaloną przez was kolejnością. </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Jest to pojęcie z zakresu kodowania, o którym zaczęliśmy się uczyć dzięki algorytmom robotów. </a:t>
            </a:r>
          </a:p>
          <a:p>
            <a:endParaRPr lang="en-US" sz="882" b="1"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Zapytaj: </a:t>
            </a:r>
            <a:r>
              <a:rPr lang="pl-pl" sz="882" kern="1200">
                <a:solidFill>
                  <a:schemeClr val="tx1"/>
                </a:solidFill>
                <a:effectLst/>
                <a:latin typeface="Segoe UI" panose="020B0502040204020203" pitchFamily="34" charset="0"/>
                <a:ea typeface="+mn-ea"/>
                <a:cs typeface="+mn-cs"/>
              </a:rPr>
              <a:t>Czy twój ostatni program zadziała, jeśli umieścisz blok „agent: analiza” przed blokiem „ruch agenta”? Dlaczego tak lub dlaczego nie? </a:t>
            </a:r>
          </a:p>
          <a:p>
            <a:r>
              <a:rPr lang="pl-pl" sz="882" kern="1200">
                <a:solidFill>
                  <a:schemeClr val="tx1"/>
                </a:solidFill>
                <a:effectLst/>
                <a:latin typeface="Segoe UI" panose="020B0502040204020203" pitchFamily="34" charset="0"/>
                <a:ea typeface="+mn-ea"/>
                <a:cs typeface="+mn-cs"/>
              </a:rPr>
              <a:t>(</a:t>
            </a:r>
            <a:r>
              <a:rPr lang="pl-pl" sz="882" i="1" kern="1200">
                <a:solidFill>
                  <a:schemeClr val="tx1"/>
                </a:solidFill>
                <a:effectLst/>
                <a:latin typeface="Segoe UI" panose="020B0502040204020203" pitchFamily="34" charset="0"/>
                <a:ea typeface="+mn-ea"/>
                <a:cs typeface="+mn-cs"/>
              </a:rPr>
              <a:t>Odpowiedź</a:t>
            </a:r>
            <a:r>
              <a:rPr lang="pl-pl" sz="882" kern="1200">
                <a:solidFill>
                  <a:schemeClr val="tx1"/>
                </a:solidFill>
                <a:effectLst/>
                <a:latin typeface="Segoe UI" panose="020B0502040204020203" pitchFamily="34" charset="0"/>
                <a:ea typeface="+mn-ea"/>
                <a:cs typeface="+mn-cs"/>
              </a:rPr>
              <a:t>: nie, ponieważ agent musiał przejść do przodu, aby dotrzeć do suchego pędzla, zanim mógł go przeanalizować).</a:t>
            </a:r>
          </a:p>
          <a:p>
            <a:endParaRPr lang="en-US" sz="882" b="1"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Zrób: </a:t>
            </a:r>
            <a:r>
              <a:rPr lang="pl-pl" sz="882" kern="1200">
                <a:solidFill>
                  <a:schemeClr val="tx1"/>
                </a:solidFill>
                <a:effectLst/>
                <a:latin typeface="Segoe UI" panose="020B0502040204020203" pitchFamily="34" charset="0"/>
                <a:ea typeface="+mn-ea"/>
                <a:cs typeface="+mn-cs"/>
              </a:rPr>
              <a:t>Poproś o odpowiedzi na czacie lub wyłącz wyciszenie uczestników, którzy podnoszą rękę.</a:t>
            </a:r>
          </a:p>
          <a:p>
            <a:endParaRPr lang="en-US" sz="882" b="1"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Powiedz: </a:t>
            </a:r>
            <a:r>
              <a:rPr lang="pl-pl" sz="882" kern="1200">
                <a:solidFill>
                  <a:schemeClr val="tx1"/>
                </a:solidFill>
                <a:effectLst/>
                <a:latin typeface="Segoe UI" panose="020B0502040204020203" pitchFamily="34" charset="0"/>
                <a:ea typeface="+mn-ea"/>
                <a:cs typeface="+mn-cs"/>
              </a:rPr>
              <a:t>Jeśli sekwencja jest trochę trudna do zaplanowania, świetnym podejściem jest zapisanie poszczególnych kroków ołówkiem na papierze. Zapisz swój pomysł, a następnie przyjrzyj mu się. Jeśli wpadnie ci do głowy lepszy pomysł, zapisz go. Gdy już będziesz zadowolony(a) ze swojego planu, skompiluj kod.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pl-p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Wszelkie prawa zastrzeżone. FIRMA MICROSOFT NIE UDZIELA ŻADNYCH WYRAŹNYCH, DOROZUMIANYCH ANI USTAWOWYCH GWARANCJI DOTYCZĄCYCH INFORMACJI ZAWARTYCH W TEJ PREZENTACJI.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882" b="1" kern="1200">
                <a:solidFill>
                  <a:schemeClr val="tx1"/>
                </a:solidFill>
                <a:effectLst/>
                <a:latin typeface="Segoe UI" panose="020B0502040204020203" pitchFamily="34" charset="0"/>
                <a:ea typeface="+mn-ea"/>
                <a:cs typeface="+mn-cs"/>
              </a:rPr>
              <a:t>Powiedz: </a:t>
            </a:r>
            <a:r>
              <a:rPr lang="pl-pl" sz="882" kern="1200">
                <a:solidFill>
                  <a:schemeClr val="tx1"/>
                </a:solidFill>
                <a:effectLst/>
                <a:latin typeface="Segoe UI" panose="020B0502040204020203" pitchFamily="34" charset="0"/>
                <a:ea typeface="+mn-ea"/>
                <a:cs typeface="+mn-cs"/>
              </a:rPr>
              <a:t>Świetnie! Udało ci się ukończyłeś trudną misję przeprowadzenia Agenta przez labirynt! Sprawdźmy, jak to wyszło i porozmawiajmy o wskazówkach dotyczących rozwiązywania problemów w kodzie.</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W kodowaniu proces </a:t>
            </a:r>
            <a:r>
              <a:rPr lang="pl-pl" sz="882" b="1" kern="1200">
                <a:solidFill>
                  <a:schemeClr val="tx1"/>
                </a:solidFill>
                <a:effectLst/>
                <a:latin typeface="Segoe UI" panose="020B0502040204020203" pitchFamily="34" charset="0"/>
                <a:ea typeface="+mn-ea"/>
                <a:cs typeface="+mn-cs"/>
              </a:rPr>
              <a:t>debugowania </a:t>
            </a:r>
            <a:r>
              <a:rPr lang="pl-pl" sz="882" kern="1200">
                <a:solidFill>
                  <a:schemeClr val="tx1"/>
                </a:solidFill>
                <a:effectLst/>
                <a:latin typeface="Segoe UI" panose="020B0502040204020203" pitchFamily="34" charset="0"/>
                <a:ea typeface="+mn-ea"/>
                <a:cs typeface="+mn-cs"/>
              </a:rPr>
              <a:t>polega na znajdowaniu i naprawianiu błędów w kodzie. </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Nazywa się to debugowaniem, ponieważ błędy kodu są czasami nazywane z angielskiego „bugami”. </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Każdy programista, nieważne jak bardzo doświadczony, popełnia błędy. Gdy twój kod nie działa zgodnie z oczekiwaniami, spróbuj raczej zaciekawić się niż zdenerwować – nadszedł czas na polowanie na błędy!</a:t>
            </a:r>
          </a:p>
          <a:p>
            <a:endParaRPr lang="en-US" sz="882" b="1"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Zapytaj: </a:t>
            </a:r>
            <a:r>
              <a:rPr lang="pl-pl" sz="882" kern="1200">
                <a:solidFill>
                  <a:schemeClr val="tx1"/>
                </a:solidFill>
                <a:effectLst/>
                <a:latin typeface="Segoe UI" panose="020B0502040204020203" pitchFamily="34" charset="0"/>
                <a:ea typeface="+mn-ea"/>
                <a:cs typeface="+mn-cs"/>
              </a:rPr>
              <a:t>Czy twój kod zadziałał przy pierwszej próbie uruchomienia? Jak udało ci się znaleźć i naprawić błędy w kodzie?</a:t>
            </a:r>
          </a:p>
          <a:p>
            <a:endParaRPr lang="en-US" sz="882" b="1"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Zrób: </a:t>
            </a:r>
            <a:r>
              <a:rPr lang="pl-pl" sz="882" kern="1200">
                <a:solidFill>
                  <a:schemeClr val="tx1"/>
                </a:solidFill>
                <a:effectLst/>
                <a:latin typeface="Segoe UI" panose="020B0502040204020203" pitchFamily="34" charset="0"/>
                <a:ea typeface="+mn-ea"/>
                <a:cs typeface="+mn-cs"/>
              </a:rPr>
              <a:t>Poproś o odpowiedzi na czacie lub wyłącz wyciszenie uczestników, którzy podnoszą rękę.</a:t>
            </a:r>
          </a:p>
          <a:p>
            <a:endParaRPr lang="en-US" sz="882" b="1"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Powiedz: </a:t>
            </a:r>
            <a:r>
              <a:rPr lang="pl-pl" sz="882" kern="1200">
                <a:solidFill>
                  <a:schemeClr val="tx1"/>
                </a:solidFill>
                <a:effectLst/>
                <a:latin typeface="Segoe UI" panose="020B0502040204020203" pitchFamily="34" charset="0"/>
                <a:ea typeface="+mn-ea"/>
                <a:cs typeface="+mn-cs"/>
              </a:rPr>
              <a:t>Jednym ze sposobów na wykrycie błędów podczas tych zadań jest bardzo uważne obserwowanie Agenta podczas wykonywania kodu.</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Na przykład, jeśli zamiast skręcić w lewo, aby podążać ścieżką labiryntu, spróbuje kontynuować marsz do przodu, oznacza to, że w twoim kodzie jest błąd i da wskazówkę, gdzie on się znajduje. </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Aby poprawić kod, poszukaj miejsca w kodzie, które pasuje do miejsca, w którym agent poszedł w niewłaściwą stronę.</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Spróbuj zmienić numer w bloku „ruch agenta” i ponownie uruchom kod, aby sprawdzić, czy działa.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pl-p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Wszelkie prawa zastrzeżone. FIRMA MICROSOFT NIE UDZIELA ŻADNYCH WYRAŹNYCH, DOROZUMIANYCH ANI USTAWOWYCH GWARANCJI DOTYCZĄCYCH INFORMACJI ZAWARTYCH W TEJ PREZENTACJI.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882" b="1" kern="1200">
                <a:solidFill>
                  <a:schemeClr val="tx1"/>
                </a:solidFill>
                <a:effectLst/>
                <a:latin typeface="Segoe UI" panose="020B0502040204020203" pitchFamily="34" charset="0"/>
                <a:ea typeface="+mn-ea"/>
                <a:cs typeface="+mn-cs"/>
              </a:rPr>
              <a:t>Powiedz: </a:t>
            </a:r>
            <a:r>
              <a:rPr lang="pl-pl" sz="882" kern="1200">
                <a:solidFill>
                  <a:schemeClr val="tx1"/>
                </a:solidFill>
                <a:effectLst/>
                <a:latin typeface="Segoe UI" panose="020B0502040204020203" pitchFamily="34" charset="0"/>
                <a:ea typeface="+mn-ea"/>
                <a:cs typeface="+mn-cs"/>
              </a:rPr>
              <a:t>Świetnie! Udało ci się ukończyć Godzinę kodowania i uratować wioskę!</a:t>
            </a:r>
          </a:p>
          <a:p>
            <a:endParaRPr lang="en-US" sz="882"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Zapytaj: </a:t>
            </a:r>
            <a:r>
              <a:rPr lang="pl-pl" sz="882" kern="1200">
                <a:solidFill>
                  <a:schemeClr val="tx1"/>
                </a:solidFill>
                <a:effectLst/>
                <a:latin typeface="Segoe UI" panose="020B0502040204020203" pitchFamily="34" charset="0"/>
                <a:ea typeface="+mn-ea"/>
                <a:cs typeface="+mn-cs"/>
              </a:rPr>
              <a:t>Które zadanie lub wyzwanie było twoim ulubionym?</a:t>
            </a:r>
          </a:p>
          <a:p>
            <a:endParaRPr lang="en-US" sz="882"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Zrób: </a:t>
            </a:r>
            <a:r>
              <a:rPr lang="pl-pl" sz="882" kern="1200">
                <a:solidFill>
                  <a:schemeClr val="tx1"/>
                </a:solidFill>
                <a:effectLst/>
                <a:latin typeface="Segoe UI" panose="020B0502040204020203" pitchFamily="34" charset="0"/>
                <a:ea typeface="+mn-ea"/>
                <a:cs typeface="+mn-cs"/>
              </a:rPr>
              <a:t>Poproś o odpowiedzi na czacie lub wyłącz wyciszenie uczestników, którzy podnoszą rękę.</a:t>
            </a:r>
          </a:p>
          <a:p>
            <a:endParaRPr lang="en-US" sz="882" kern="1200">
              <a:solidFill>
                <a:schemeClr val="tx1"/>
              </a:solidFill>
              <a:effectLst/>
              <a:latin typeface="Segoe UI" panose="020B0502040204020203" pitchFamily="34" charset="0"/>
              <a:ea typeface="+mn-ea"/>
              <a:cs typeface="+mn-cs"/>
            </a:endParaRPr>
          </a:p>
          <a:p>
            <a:r>
              <a:rPr lang="pl-pl" sz="882" b="1" kern="1200">
                <a:solidFill>
                  <a:schemeClr val="tx1"/>
                </a:solidFill>
                <a:effectLst/>
                <a:latin typeface="Segoe UI" panose="020B0502040204020203" pitchFamily="34" charset="0"/>
                <a:ea typeface="+mn-ea"/>
                <a:cs typeface="+mn-cs"/>
              </a:rPr>
              <a:t>Uwaga: </a:t>
            </a:r>
            <a:r>
              <a:rPr lang="pl-pl" sz="882" kern="1200">
                <a:solidFill>
                  <a:schemeClr val="tx1"/>
                </a:solidFill>
                <a:effectLst/>
                <a:latin typeface="Segoe UI" panose="020B0502040204020203" pitchFamily="34" charset="0"/>
                <a:ea typeface="+mn-ea"/>
                <a:cs typeface="+mn-cs"/>
              </a:rPr>
              <a:t>Jeśli twojej grupie nie udało się ukończyć wszystkich zadań, pogratuluj jej osiągniętego dużego postępu.</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pl-pl"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Wszelkie prawa zastrzeżone. FIRMA MICROSOFT NIE UDZIELA ŻADNYCH WYRAŹNYCH, DOROZUMIANYCH ANI USTAWOWYCH GWARANCJI DOTYCZĄCYCH INFORMACJI ZAWARTYCH W TEJ PREZENTACJI.</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882" b="1" kern="1200">
                <a:solidFill>
                  <a:schemeClr val="tx1"/>
                </a:solidFill>
                <a:effectLst/>
                <a:latin typeface="Segoe UI" panose="020B0502040204020203" pitchFamily="34" charset="0"/>
                <a:ea typeface="+mn-ea"/>
                <a:cs typeface="+mn-cs"/>
              </a:rPr>
              <a:t>Powiedz: </a:t>
            </a:r>
            <a:r>
              <a:rPr lang="pl-pl" sz="882" kern="1200">
                <a:solidFill>
                  <a:schemeClr val="tx1"/>
                </a:solidFill>
                <a:effectLst/>
                <a:latin typeface="Segoe UI" panose="020B0502040204020203" pitchFamily="34" charset="0"/>
                <a:ea typeface="+mn-ea"/>
                <a:cs typeface="+mn-cs"/>
              </a:rPr>
              <a:t>Osiągnęliśmy dziś bardzo dużo!</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Nauczyliśmy się kilku pojęć z zakresu kodowania, takich jak algorytmy, SI, sekwencjonowanie, debugowanie i instrukcje warunkowe.</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Zaprogramowaliśmy naszego Agenta z Minecrafta, aby zapobiegał pożarom lasów!</a:t>
            </a:r>
          </a:p>
          <a:p>
            <a:endParaRPr lang="en-US" sz="882" i="1" kern="1200">
              <a:solidFill>
                <a:schemeClr val="tx1"/>
              </a:solidFill>
              <a:effectLst/>
              <a:latin typeface="Segoe UI" panose="020B0502040204020203" pitchFamily="34" charset="0"/>
              <a:ea typeface="+mn-ea"/>
              <a:cs typeface="+mn-cs"/>
            </a:endParaRPr>
          </a:p>
          <a:p>
            <a:r>
              <a:rPr lang="pl-pl" sz="882" i="1" kern="1200">
                <a:solidFill>
                  <a:schemeClr val="tx1"/>
                </a:solidFill>
                <a:effectLst/>
                <a:latin typeface="Segoe UI" panose="020B0502040204020203" pitchFamily="34" charset="0"/>
                <a:ea typeface="+mn-ea"/>
                <a:cs typeface="+mn-cs"/>
              </a:rPr>
              <a:t>Opcjonalne pytania do dyskusji</a:t>
            </a:r>
            <a:r>
              <a:rPr lang="pl-pl"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Jaką rolę w zapobieganiu pożarom lasów odgrywają komputery?</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Jakie dane (informacje) są ważne przy gaszeniu pożarów lasów?</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W jaki sposób możemy zapobiegać pożarom lasów? </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Czym jest ponowne zalesianie? Jak się je przeprowadza?</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pl-p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Wszelkie prawa zastrzeżone. FIRMA MICROSOFT NIE UDZIELA ŻADNYCH WYRAŹNYCH, DOROZUMIANYCH ANI USTAWOWYCH GWARANCJI DOTYCZĄCYCH INFORMACJI ZAWARTYCH W TEJ PREZENTACJI.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sz="882" b="1" kern="1200">
                <a:solidFill>
                  <a:schemeClr val="tx1"/>
                </a:solidFill>
                <a:effectLst/>
                <a:latin typeface="Segoe UI" panose="020B0502040204020203" pitchFamily="34" charset="0"/>
                <a:ea typeface="+mn-ea"/>
                <a:cs typeface="+mn-cs"/>
              </a:rPr>
              <a:t>Powiedz: </a:t>
            </a:r>
            <a:r>
              <a:rPr lang="pl-pl" sz="882" kern="1200">
                <a:solidFill>
                  <a:schemeClr val="tx1"/>
                </a:solidFill>
                <a:effectLst/>
                <a:latin typeface="Segoe UI" panose="020B0502040204020203" pitchFamily="34" charset="0"/>
                <a:ea typeface="+mn-ea"/>
                <a:cs typeface="+mn-cs"/>
              </a:rPr>
              <a:t>Po dzisiejszych zajęciach z kodowania nadal będziemy mogli dobrze się bawić: </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Pracujcie dalej nad dodatkową aktywnością, aby zregenerować las i wypełnić go zwierzętami. To ćwiczenie uczy, jak używać kodu do umieszczania bloków, np. kwiatów i odradzania mobów, np. kurczaków. To świetna zabawa i szansa na jeszcze większą kreatywność z użyciem kodu.</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Po uratowaniu lasu porozmawiaj ze strażakiem, aby zrobić zdjęcie swojego dzieła, które możesz zapisać na komputerze lub innym urządzeniu. </a:t>
            </a:r>
          </a:p>
          <a:p>
            <a:pPr marL="171450" lvl="0" indent="-171450">
              <a:buFont typeface="Arial" panose="020B0604020202020204" pitchFamily="34" charset="0"/>
              <a:buChar char="•"/>
            </a:pPr>
            <a:r>
              <a:rPr lang="pl-pl" sz="882" kern="1200">
                <a:solidFill>
                  <a:schemeClr val="tx1"/>
                </a:solidFill>
                <a:effectLst/>
                <a:latin typeface="Segoe UI" panose="020B0502040204020203" pitchFamily="34" charset="0"/>
                <a:ea typeface="+mn-ea"/>
                <a:cs typeface="+mn-cs"/>
              </a:rPr>
              <a:t>Możesz również otrzymać spersonalizowany certyfikat potwierdzający ukończenie tej Godziny kodowania! Naciśnij klawisz </a:t>
            </a:r>
            <a:r>
              <a:rPr lang="pl-pl" sz="882" b="1" kern="1200">
                <a:solidFill>
                  <a:schemeClr val="tx1"/>
                </a:solidFill>
                <a:effectLst/>
                <a:latin typeface="Segoe UI" panose="020B0502040204020203" pitchFamily="34" charset="0"/>
                <a:ea typeface="+mn-ea"/>
                <a:cs typeface="+mn-cs"/>
              </a:rPr>
              <a:t>Esc</a:t>
            </a:r>
            <a:r>
              <a:rPr lang="pl-pl" sz="882" kern="1200">
                <a:solidFill>
                  <a:schemeClr val="tx1"/>
                </a:solidFill>
                <a:effectLst/>
                <a:latin typeface="Segoe UI" panose="020B0502040204020203" pitchFamily="34" charset="0"/>
                <a:ea typeface="+mn-ea"/>
                <a:cs typeface="+mn-cs"/>
              </a:rPr>
              <a:t> na klawiaturze i wybierz </a:t>
            </a:r>
            <a:r>
              <a:rPr lang="pl-pl" sz="882" b="1" kern="1200">
                <a:solidFill>
                  <a:schemeClr val="tx1"/>
                </a:solidFill>
                <a:effectLst/>
                <a:latin typeface="Segoe UI" panose="020B0502040204020203" pitchFamily="34" charset="0"/>
                <a:ea typeface="+mn-ea"/>
                <a:cs typeface="+mn-cs"/>
              </a:rPr>
              <a:t>Gotowe</a:t>
            </a:r>
            <a:r>
              <a:rPr lang="pl-pl" sz="882" kern="1200">
                <a:solidFill>
                  <a:schemeClr val="tx1"/>
                </a:solidFill>
                <a:effectLst/>
                <a:latin typeface="Segoe UI" panose="020B0502040204020203" pitchFamily="34" charset="0"/>
                <a:ea typeface="+mn-ea"/>
                <a:cs typeface="+mn-cs"/>
              </a:rPr>
              <a:t>, a następnie postępuj zgodnie z instrukcjami. Warto poprosić o pomoc rodzica lub inną dorosłą osobę.</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pl-p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Wszelkie prawa zastrzeżone. FIRMA MICROSOFT NIE UDZIELA ŻADNYCH WYRAŹNYCH, DOROZUMIANYCH ANI USTAWOWYCH GWARANCJI DOTYCZĄCYCH INFORMACJI ZAWARTYCH W TEJ PREZENTACJI.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pl-pl" sz="882" b="1" kern="1200">
                <a:solidFill>
                  <a:schemeClr val="tx1"/>
                </a:solidFill>
                <a:effectLst/>
                <a:latin typeface="Segoe UI" panose="020B0502040204020203" pitchFamily="34" charset="0"/>
                <a:ea typeface="+mn-ea"/>
                <a:cs typeface="+mn-cs"/>
              </a:rPr>
              <a:t>Zrób: </a:t>
            </a:r>
            <a:r>
              <a:rPr lang="pl-pl" sz="882" kern="1200">
                <a:solidFill>
                  <a:schemeClr val="tx1"/>
                </a:solidFill>
                <a:effectLst/>
                <a:latin typeface="Segoe UI" panose="020B0502040204020203" pitchFamily="34" charset="0"/>
                <a:ea typeface="+mn-ea"/>
                <a:cs typeface="+mn-cs"/>
              </a:rPr>
              <a:t>Przedstaw nadchodzące wydarzenia i dostosuj swoje komentarze do wybranych materiałów marketingowych.  </a:t>
            </a:r>
          </a:p>
          <a:p>
            <a:endParaRPr lang="en-US"/>
          </a:p>
          <a:p>
            <a:r>
              <a:rPr lang="pl-pl"/>
              <a:t>Nauczyciele mogą otrzymać dostosowane do potrzeb wsparcie dotyczące urządzeń, rozwoju zawodowego i innych zasobów szkoleniowych od dedykowanego zespołu edukacyjnego. Możesz skontaktować się z tym zespołem, wysyłając wiadomość e-mail do Annie na adres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pl-pl"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Wszelkie prawa zastrzeżone. FIRMA MICROSOFT NIE UDZIELA ŻADNYCH WYRAŹNYCH, DOROZUMIANYCH ANI USTAWOWYCH GWARANCJI DOTYCZĄCYCH INFORMACJI ZAWARTYCH W TEJ PREZENTACJI.</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pl-pl"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Wszelkie prawa zastrzeżone.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Osoba siedząca przy stole i korzystająca z komputera&#10;&#10;Opis wygenerowany automatycznie">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Ilustracja przedstawiająca zabawkę, LEGO, niebo, stół&#10;&#10;Opis wygenerowany automatycznie">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o są kolory marki Microsoft. Pasek kolorów jest umieszczony z boku wzorca motywu, dzięki czemu będzie widoczny na wszystkich slajdach. Użytkownicy mogą korzystać z pipety do wyboru koloru kształtu, wypełnienia, linii itp. w celu łatwego wyboru kolorów marki.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pl-pl" sz="4400" dirty="0">
                <a:latin typeface="Torque Bold" panose="020B0803030202050203" pitchFamily="34" charset="0"/>
              </a:rPr>
              <a:t>Godzina kodowania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pl-pl"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Prezentacja wprowadzająca</a:t>
            </a:r>
          </a:p>
          <a:p>
            <a:r>
              <a:rPr lang="pl-pl"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Do użytku w środowiskach nauczania bezpośredniego, prowadzonego przez uczniów i hybrydowego/zdalnego</a:t>
            </a:r>
          </a:p>
        </p:txBody>
      </p:sp>
      <p:pic>
        <p:nvPicPr>
          <p:cNvPr id="9" name="Picture Placeholder 7" descr="Zrzut ekranu przedstawiający Agenta w grze Minecraft trzymającego zieloną roślinę">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pl-pl" dirty="0"/>
              <a:t>Cel na dziś</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pl-pl"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Jak właśnie przeczytaliśmy, na osi czasu historii Ziemi dzieją się szalone rzeczy! </a:t>
            </a:r>
          </a:p>
          <a:p>
            <a:pPr algn="ctr"/>
            <a:r>
              <a:rPr lang="pl-pl"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Naszym celem na dziś jest wykorzystanie posiadanych umiejętności kodowania do rozwiązania tych problemów. </a:t>
            </a:r>
          </a:p>
          <a:p>
            <a:pPr algn="ctr"/>
            <a:r>
              <a:rPr lang="pl-pl"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Zaczynajmy!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pl-pl" dirty="0">
                          <a:solidFill>
                            <a:schemeClr val="accent5"/>
                          </a:solidFill>
                          <a:latin typeface="Noto Sans" panose="020B0502040504020204" pitchFamily="34" charset="0"/>
                          <a:ea typeface="Noto Sans" panose="020B0502040504020204" pitchFamily="34" charset="0"/>
                          <a:cs typeface="Noto Sans" panose="020B0502040504020204" pitchFamily="34" charset="0"/>
                        </a:rPr>
                        <a:t>Jeśli masz konto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pl-pl" dirty="0">
                          <a:solidFill>
                            <a:schemeClr val="accent5"/>
                          </a:solidFill>
                          <a:latin typeface="Noto Sans" panose="020B0502040504020204" pitchFamily="34" charset="0"/>
                          <a:ea typeface="Noto Sans" panose="020B0502040504020204" pitchFamily="34" charset="0"/>
                          <a:cs typeface="Noto Sans" panose="020B0502040504020204" pitchFamily="34" charset="0"/>
                        </a:rPr>
                        <a:t>Jeśli nie masz konta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Witamy w grze TimeCraft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 twój punkt odrodzenia, czyli miejsce, w którym rozpoczynasz grę.</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Poćwiczmy poruszanie się…</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pl-pl"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Klawiatura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pl-pl"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Sterowanie dotykowe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Poćwiczmy poruszanie się…</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Ilustracja inżynierii&#10;&#10;Opis wygenerowany automatycznie">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Użyj swojego sposobu sterowania, aby ominąć przeszkody i wrócić do pokazanego tutaj zielonego przycisku.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Naciskanie przycisku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Przyciski są BARDZO ważną częścią rozgrywki.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Aby nacisnąć przycisk, podejdź do niego i kliknij go prawym przyciskiem myszy (jeśli używasz klawiatury i myszy) lub po prostu dotknij przycisku (jeśli używasz sterowania dotykowego).</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Przejście przez korytarz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pl-p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Oto widok, który zobaczysz po naciśnięciu przycisku na drzwiach śluzy.</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Podążaj za iskierkami, idąc korytarzem do następnego dużego pomieszczenia – znajdujesz się teraz w Instytucie Poważnych Błędów Czasowych. W trakcie gry będziesz często wracać do tego miejsca.</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a:t>Poznaj T.A.R.R.Ę.</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Poznaj T.A.R.R.Ę.!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Jest ona robotem ze sztuczną inteligencją (SI). To zrobotyzowany komputer, który potrafi myśleć i wykonywać zadania tak, jak człowiek. Będzie twoim przewodnikiem w grze TimeCraft.</a:t>
            </a:r>
          </a:p>
        </p:txBody>
      </p:sp>
      <p:pic>
        <p:nvPicPr>
          <p:cNvPr id="9" name="Picture 8" descr="Ilustracja przedstawiająca tekst, stół, stół do pracy&#10;&#10;Opis wygenerowany automatycznie">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Ekran rozmowy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Taki ekran pojawi się, gdy T.A.R.R.A. będzie chciała ci coś powiedzieć.</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Należy przeczytać informacje, które pojawią się na wyświetlonym ekranie. Jeśli masz trudności z samodzielnym odczytaniem słów, możesz użyć przycisku Czytnik immersyjny.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Czytnik immersyjny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pl-pl"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Czytnik immersyjny </a:t>
            </a:r>
            <a:r>
              <a:rPr lang="pl-pl" dirty="0">
                <a:solidFill>
                  <a:srgbClr val="000000"/>
                </a:solidFill>
                <a:latin typeface="Noto Sans" panose="020B0502040504020204" pitchFamily="34" charset="0"/>
                <a:ea typeface="Noto Sans" panose="020B0502040504020204" pitchFamily="34" charset="0"/>
                <a:cs typeface="Noto Sans" panose="020B0502040504020204" pitchFamily="34" charset="0"/>
              </a:rPr>
              <a:t>można otwierać </a:t>
            </a:r>
            <a:r>
              <a:rPr lang="pl-pl"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wewnątrz gry Minecraft, aby można było odczytać napisy na tablicach i dialogi BN</a:t>
            </a:r>
            <a:r>
              <a:rPr lang="pl-pl"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pl-pl"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Jest on niezwykle użyteczny!</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pl-pl"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To świetna pomoc w czytaniu, a także w tłumaczeniu tekstu i czytaniu go na głos.</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pl-pl"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Jak korzystać z czytnika immersyjnego w grze Minecraft: Education Edition </a:t>
            </a:r>
            <a:r>
              <a:rPr lang="pl-pl"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pl-pl"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pl-pl" dirty="0"/>
              <a:t>Kod to zestaw instrukcji</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pl-pl" sz="2200" dirty="0">
                <a:latin typeface="+mj-lt"/>
              </a:rPr>
              <a:t>Instrukcje te można zapisać na wiele różnych sposobów:</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pl-pl" sz="2200" dirty="0">
                <a:solidFill>
                  <a:srgbClr val="D59DFF"/>
                </a:solidFill>
                <a:latin typeface="+mj-lt"/>
              </a:rPr>
              <a:t>Kod oparty na blokach</a:t>
            </a:r>
          </a:p>
        </p:txBody>
      </p:sp>
      <p:pic>
        <p:nvPicPr>
          <p:cNvPr id="20" name="Picture Placeholder 19" descr="Zrzut ekranu obszaru roboczego kodowania MakeCode z prostym programem opartym na blokach, pozwalającym na poruszanie Agentem z Minecrafta.">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pl-pl" sz="2200">
                <a:solidFill>
                  <a:srgbClr val="D59DFF"/>
                </a:solidFill>
                <a:latin typeface="+mj-lt"/>
              </a:rPr>
              <a:t>Kod tekstowy</a:t>
            </a:r>
          </a:p>
        </p:txBody>
      </p:sp>
      <p:pic>
        <p:nvPicPr>
          <p:cNvPr id="14" name="Picture Placeholder 13" descr="Zrzut ekranu obszaru roboczego kodowania MakeCode z prostym programem w języku JavaScript, pozwalającym na poruszanie Agentem z Minecrafta.">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pl-pl" sz="3800" dirty="0"/>
              <a:t>Użytkownik będzie musiał dokonać wyboru między kodowaniem blokowym a kodowaniem w Pythonie.</a:t>
            </a:r>
            <a:br>
                    </a:br>
            <a:r>
              <a:rPr lang="pl-pl" sz="2700" dirty="0">
                <a:latin typeface="Noto Sans" panose="020B0502040504020204" pitchFamily="34" charset="0"/>
                <a:ea typeface="Noto Sans" panose="020B0502040504020204" pitchFamily="34" charset="0"/>
                <a:cs typeface="Noto Sans" panose="020B0502040504020204" pitchFamily="34" charset="0"/>
              </a:rPr>
              <a:t>(początkującym zaleca się zacząć od bloków).</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pl-pl" sz="4800" b="0" i="0" u="none" strike="noStrike" kern="1200" cap="all" spc="-100" normalizeH="0" baseline="0" noProof="0" dirty="0">
                <a:ln>
                  <a:noFill/>
                </a:ln>
                <a:solidFill>
                  <a:srgbClr val="FFFFFF">
                    <a:alpha val="99000"/>
                  </a:srgbClr>
                </a:solidFill>
                <a:effectLst/>
                <a:uLnTx/>
                <a:uFillTx/>
                <a:latin typeface="Torque Bold"/>
                <a:ea typeface="+mn-ea"/>
                <a:cs typeface="+mn-cs"/>
              </a:rPr>
              <a:t>Czego się </a:t>
            </a:r>
            <a:br>
                    </a:br>
            <a:r>
              <a:rPr kumimoji="0" lang="pl-pl" sz="4800" b="0" i="0" u="none" strike="noStrike" kern="1200" cap="all" spc="-100" normalizeH="0" baseline="0" noProof="0" dirty="0">
                <a:ln>
                  <a:noFill/>
                </a:ln>
                <a:solidFill>
                  <a:srgbClr val="FFFFFF">
                    <a:alpha val="99000"/>
                  </a:srgbClr>
                </a:solidFill>
                <a:effectLst/>
                <a:uLnTx/>
                <a:uFillTx/>
                <a:latin typeface="Torque Bold"/>
                <a:ea typeface="+mn-ea"/>
                <a:cs typeface="+mn-cs"/>
              </a:rPr>
              <a:t>dzisiaj </a:t>
            </a:r>
            <a:br>
                    </a:br>
            <a:r>
              <a:rPr kumimoji="0" lang="pl-pl" sz="4800" b="0" i="0" u="none" strike="noStrike" kern="1200" cap="all" spc="-100" normalizeH="0" baseline="0" noProof="0" dirty="0">
                <a:ln>
                  <a:noFill/>
                </a:ln>
                <a:solidFill>
                  <a:srgbClr val="FFFFFF">
                    <a:alpha val="99000"/>
                  </a:srgbClr>
                </a:solidFill>
                <a:effectLst/>
                <a:uLnTx/>
                <a:uFillTx/>
                <a:latin typeface="Torque Bold"/>
                <a:ea typeface="+mn-ea"/>
                <a:cs typeface="+mn-cs"/>
              </a:rPr>
              <a:t>nauczymy?</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pl-pl"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Poznam podstawowe pojęcia dotyczące kodowania.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pl-pl"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Będę analizować i rozwiązywać problemy z wykorzystaniem technik informatycznych.</a:t>
            </a:r>
          </a:p>
          <a:p>
            <a:pPr>
              <a:lnSpc>
                <a:spcPct val="100000"/>
              </a:lnSpc>
              <a:spcBef>
                <a:spcPts val="1200"/>
              </a:spcBef>
              <a:spcAft>
                <a:spcPts val="1200"/>
              </a:spcAft>
              <a:defRPr/>
            </a:pPr>
            <a:r>
              <a:rPr lang="pl-pl"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Wyszkolę mojego Agenta Czasu z Minecrafta do rozwiązywania problemów za pomocą kodu.</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pl-pl"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Odkryję powiązania z informatyką, </a:t>
            </a:r>
            <a:r>
              <a:rPr lang="pl-pl"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które mają wpływ na wszystkie dziedziny życia.</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a:t>T.A.R.R.A. i BN</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Podczas grania w TimeCraft będziesz spotykać T.A.R.R.Ę. i innych BN (bohaterów niezależnych).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będzie przekazywać ważne informacje, które pomogą ci podczas gry. Zobaczysz też wyskakujące ekrany od T.A.R.R.Y. – pomogą ci one przejść przez grę.</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Wybór Agenta Czasu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Nadszedł moment, aby wybrać Agenta Czasu.</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Mają oni pięć różnych kolorów. Możesz wybrać dowolny, jaki tylko chcesz!</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Jak wybrać Agenta Czasu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 celu wybrania Agenta Czasu naciśnij przycisk.</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Używanie Agenta Czasu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Agenci Czasu będą znikać. Aby uruchomić agenta, musisz nacisnąć przycisk „C”.</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Konstruktor kodów</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Naciśnięcie przycisku „C” powoduje uruchomienie Konstruktora kodów.</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Konstruktor kodów to paleta służąca do kodowania, której będziesz używać do programowania swojego Agenta Czasu, aby pomógł ci rozwiązywać problemy w TimeCraft.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Naciśnij „</a:t>
            </a:r>
            <a:r>
              <a:rPr lang="pl-pl"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w rogu ekranu, aby powrócić do gry.</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Używanie Agenta Czasu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Twój Agent Czasu jest gotowy!</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Świetny wybór!</a:t>
            </a:r>
          </a:p>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Podejdź szybko do wyłącznika, aby ponownie podłączyć zasilanie. Nie ma chwili do stracenia!</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Podejdź do wyłącznika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Podążaj za iskierkami, żeby znaleźć wyłącznik.</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Szybko ci to poszło! Spójrz! </a:t>
            </a:r>
          </a:p>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Do twojego ekwipunku dodano urządzenie M.O.W.A. Użyj M.O.W.Y., aby skontaktować się ze swoim Agentem Czasu lub kiedy będziesz mnie potrzebować.</a:t>
            </a:r>
          </a:p>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Aby aktywować urządzenie należy trzymać je w dłoni i kliknąć prawym przyciskiem myszy.</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ficzny interfejs użytkownika, aplikacja&#10;&#10;Opis wygenerowany automatycznie">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pl-pl" dirty="0"/>
              <a:t>Użycie urządzenia M.O.W.A. Urządzenie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Twoje urządzenie M.O.W.A. znajduje się na pasku narzędzi.</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Wybierz urządzenie M.O.W.A. na pasku narzędzi. Po wybraniu go na ekranie pojawi się nowy przycisk:</a:t>
            </a:r>
          </a:p>
          <a:p>
            <a:pPr algn="ctr"/>
            <a:r>
              <a:rPr lang="pl-pl"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Użyj urządzenia M.O.W.A.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Naciśnij ten przycisk.</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pl-pl" dirty="0"/>
              <a:t>Czym jest </a:t>
            </a:r>
            <a:br>
                    </a:br>
            <a:r>
              <a:rPr lang="pl-pl" dirty="0"/>
              <a:t>informatyka?</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pl-pl"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Informatyka to nauka o wykorzystaniu mocy komputerów do rozwiązywania problemów.</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Teraz wystarczy tylko jedno kliknięcie! Aby rozpocząć, naciśnij „Rozpocznij aktywność”!</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Zaprogramuj swojego Agenta Czasu tak, aby przesunął się o 3 bloki do przodu w celu przywrócenia zasilania na osi czasu.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pl-pl" dirty="0">
                <a:solidFill>
                  <a:srgbClr val="D59DFF"/>
                </a:solidFill>
              </a:rPr>
              <a:t>Pojęcie z zakresu kodowania: </a:t>
            </a:r>
            <a:br>
                    </a:br>
            <a:r>
              <a:rPr lang="pl-pl" sz="2400" dirty="0">
                <a:solidFill>
                  <a:srgbClr val="D59DFF"/>
                </a:solidFill>
              </a:rPr>
              <a:t>sekwencjonowanie</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pl-pl">
                <a:solidFill>
                  <a:srgbClr val="D59DFF"/>
                </a:solidFill>
                <a:latin typeface="+mj-lt"/>
              </a:rPr>
              <a:t>Co to znaczy</a:t>
            </a:r>
          </a:p>
          <a:p>
            <a:pPr>
              <a:lnSpc>
                <a:spcPct val="108000"/>
              </a:lnSpc>
              <a:spcBef>
                <a:spcPts val="1200"/>
              </a:spcBef>
            </a:pPr>
            <a:r>
              <a:rPr lang="pl-pl" sz="2000">
                <a:solidFill>
                  <a:schemeClr val="bg1"/>
                </a:solidFill>
              </a:rPr>
              <a:t>Agent będzie wykonywał ruchy zgodnie z ustaloną przez was kolejnością. W sekwencji, jakieś działanie lub zdarzenie prowadzi do następnego zaplanowanego działania.</a:t>
            </a:r>
            <a:endParaRPr lang="en-US">
              <a:solidFill>
                <a:schemeClr val="bg1"/>
              </a:solidFill>
            </a:endParaRPr>
          </a:p>
          <a:p>
            <a:pPr>
              <a:lnSpc>
                <a:spcPct val="108000"/>
              </a:lnSpc>
              <a:spcBef>
                <a:spcPts val="1200"/>
              </a:spcBef>
            </a:pPr>
            <a:r>
              <a:rPr lang="pl-pl">
                <a:solidFill>
                  <a:srgbClr val="D59DFF"/>
                </a:solidFill>
                <a:latin typeface="+mj-lt"/>
              </a:rPr>
              <a:t>Zobaczmy, na czym to polega.</a:t>
            </a:r>
          </a:p>
          <a:p>
            <a:pPr>
              <a:lnSpc>
                <a:spcPct val="108000"/>
              </a:lnSpc>
              <a:spcBef>
                <a:spcPts val="1200"/>
              </a:spcBef>
            </a:pPr>
            <a:r>
              <a:rPr lang="pl-pl" sz="2000">
                <a:solidFill>
                  <a:schemeClr val="bg1"/>
                </a:solidFill>
              </a:rPr>
              <a:t>Czy twój ostatni program zadziała, jeśli umieścisz blok </a:t>
            </a:r>
            <a:r>
              <a:rPr lang="pl-pl" sz="2000" b="1">
                <a:solidFill>
                  <a:schemeClr val="bg1"/>
                </a:solidFill>
                <a:latin typeface="Consolas" panose="020B0609020204030204" pitchFamily="49" charset="0"/>
              </a:rPr>
              <a:t>„agent:</a:t>
            </a:r>
            <a:r>
              <a:rPr lang="pl-pl" sz="2000" b="1">
                <a:solidFill>
                  <a:schemeClr val="bg1"/>
                </a:solidFill>
              </a:rPr>
              <a:t> </a:t>
            </a:r>
            <a:r>
              <a:rPr lang="pl-pl" sz="2000" b="1">
                <a:solidFill>
                  <a:schemeClr val="bg1"/>
                </a:solidFill>
                <a:latin typeface="Consolas" panose="020B0609020204030204" pitchFamily="49" charset="0"/>
              </a:rPr>
              <a:t>analiza”</a:t>
            </a:r>
            <a:r>
              <a:rPr lang="pl-pl" sz="2000">
                <a:solidFill>
                  <a:schemeClr val="bg1"/>
                </a:solidFill>
              </a:rPr>
              <a:t> przed blokiem </a:t>
            </a:r>
            <a:r>
              <a:rPr lang="pl-pl" sz="2000" b="1">
                <a:solidFill>
                  <a:schemeClr val="bg1"/>
                </a:solidFill>
                <a:latin typeface="Consolas" panose="020B0609020204030204" pitchFamily="49" charset="0"/>
              </a:rPr>
              <a:t>„ruch</a:t>
            </a:r>
            <a:r>
              <a:rPr lang="pl-pl" sz="2000" b="1">
                <a:solidFill>
                  <a:schemeClr val="bg1"/>
                </a:solidFill>
              </a:rPr>
              <a:t> </a:t>
            </a:r>
            <a:r>
              <a:rPr lang="pl-pl" sz="2000" b="1">
                <a:solidFill>
                  <a:schemeClr val="bg1"/>
                </a:solidFill>
                <a:latin typeface="Consolas" panose="020B0609020204030204" pitchFamily="49" charset="0"/>
              </a:rPr>
              <a:t>agenta”</a:t>
            </a:r>
            <a:r>
              <a:rPr lang="pl-pl" sz="2000">
                <a:solidFill>
                  <a:schemeClr val="bg1"/>
                </a:solidFill>
              </a:rPr>
              <a:t>? Dlaczego tak lub dlaczego nie?</a:t>
            </a:r>
          </a:p>
          <a:p>
            <a:pPr>
              <a:lnSpc>
                <a:spcPct val="108000"/>
              </a:lnSpc>
              <a:spcBef>
                <a:spcPts val="1200"/>
              </a:spcBef>
            </a:pPr>
            <a:r>
              <a:rPr lang="pl-pl">
                <a:solidFill>
                  <a:srgbClr val="D59DFF"/>
                </a:solidFill>
                <a:latin typeface="+mj-lt"/>
              </a:rPr>
              <a:t>Wskazówka: </a:t>
            </a:r>
            <a:r>
              <a:rPr lang="pl-pl" sz="2000">
                <a:solidFill>
                  <a:schemeClr val="bg1"/>
                </a:solidFill>
              </a:rPr>
              <a:t>Spróbuj zaplanować to wszystko na kartce!</a:t>
            </a:r>
          </a:p>
        </p:txBody>
      </p:sp>
      <p:pic>
        <p:nvPicPr>
          <p:cNvPr id="7" name="Picture Placeholder 6" descr="Zrzut ekranu z grą wideo&#10;&#10;Opis wygenerowany automatycznie">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Zasilanie obwodu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Naciśnij „C”, aby otworzyć Konstruktora kodów.</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Korzystanie z Konstruktora kodów (bloki)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1: Przeczytaj opis zadania kodowania.</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2: Użyj bloków z poleceniami tekstowymi MakeCode z przybornika. Możesz je przeciągnąć i umieścić w polu tworzenia kodu.</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3: Naciśnij zieloną strzałkę, aby rozpocząć testowanie kodu.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Korzystanie z Konstruktora kodów (bloki)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pl-p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Jeśli zadanie kodowania jest zbyt długie i nie mieści się na połowie ekranu, należy nacisnąć ten przycisk </a:t>
            </a:r>
            <a:r>
              <a:rPr lang="pl-pl"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rozwijania</a:t>
            </a:r>
            <a:r>
              <a:rPr lang="pl-p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aby powiększyć Konstruktora kodów na cały ekran.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pl-p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Jeśli potrzebujesz dodatkowej pomocy podczas rozwiązywania wyzwania z zakresu programowania, wybierz przycisk </a:t>
            </a:r>
            <a:r>
              <a:rPr lang="pl-pl"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podpowiedzi </a:t>
            </a:r>
            <a:r>
              <a:rPr lang="pl-p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żarówkę ze znakiem zapytania. Podpowiedzi te są bardzo użyteczne!</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Korzystanie z Konstruktora kodów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1: Przeczytaj opis zadania kodowania.</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2: Wpisz swój kod w języku Python w sekcji Aktywność.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3: Naciśnij przycisk „Uruchom” na dole ekranu.</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Świetna robota! Udało ci się przywrócić zasilanie i możesz zacząć pomagać nam naprawiać rzeczy, które poszły nie tak</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Pęknięcia w czasoprzestrzeni na głównym komputerze – przegląd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Spróbujmy rozwiązać ten problem. Naciśnij przycisk, aby wybrać go na komputerze osi czasu.</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pl-pl" dirty="0"/>
              <a:t>W jaki sposób informatyka </a:t>
            </a:r>
            <a:r>
              <a:rPr lang="pl-pl" sz="4000" dirty="0"/>
              <a:t>(lub umiejętności informatyczne) </a:t>
            </a:r>
            <a:r>
              <a:rPr lang="pl-pl" dirty="0"/>
              <a:t>jest wykorzystywana w szkole?</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Wybierz pęknięcie w czasoprzestrzeni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Naciśnij przycisk, aby wybrać pęknięcie w czasoprzestrzeni.</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Pęknięcie w czasoprzestrzeni zostało wybrane. Teraz przenieś się do Kapsuły czasu, aby rozpocząć misję.</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Przejdź do Kapsuły czasu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Kapsuła czasu to maszyna, która pozwala podróżować w czasie!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Teraz podejdź do Kapsuły czasu i naciśnij przycisk przed sobą, aby ją otworzyć i otrzymać podsumowanie misji!</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Skoki w czasie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Do naprawienia masz trzy pęknięcia w czasoprzestrzeni. Za każdym razem, gdy wejdziesz do Kapsuły czasu, liczba pokazana z boku powie ci, ile pęknięć w czasoprzestrzeni musisz rozwiązać.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Naciśnij przycisk, aby otworzyć Kapsułę czasu.</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Otwórz Kapsułę czasu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Naciśnij przycisk, aby otworzyć Kapsułę czasu i otrzymać podsumowanie misji.</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Podsumowanie misji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Przeczytajmy podsumowanie misji. </a:t>
            </a: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Pamiętaj, że jeśli grasz w pojedynkę i potrzebujesz pomocy, możesz użyć czytnika immersyjnego!</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Wejdź do Kapsuły czasu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Naciśnij przycisk na Kapsule czasu</a:t>
            </a:r>
            <a:r>
              <a:rPr lang="pl-pl"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Wejdź do Kapsuły czasu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 naciśnięciu przycisku zobaczysz komunikat „teleportacja” – oznacza to, że podróżujesz w czasie!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Big Band JAZZ zaprasza!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pl-p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 jest twój punkt odrodzenia na tym świecie. Po rozpoczęciu gry zobaczysz dokładnie taki sam obraz.</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pl-pl" dirty="0"/>
              <a:t>W jaki sposób informatyka jest wykorzystywana w moim hobby lub w różnych zawodach?</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Wygląda na to, że ten muzyk jazzowy jest bardzo zdenerwowany. Zobaczmy, czy możemy mu pomóc!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Wykrywam coś ukrytego za ścianą znajdującą się za muzykiem przed tobą. Użyj urządzenia M.O.W.A., aby wysłać agenta do wykrytego </a:t>
            </a:r>
          </a:p>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miejsca!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BN – muzyk jazzowy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Wygwizdany na kolejnej scenie! Wszystko zmieniło się w chwili, kiedy straciłem trąbkę! Czy padła na mnie jakaś klątwa?</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Gdy już będziesz mieć urządzenie M.O.W.A. w dłoni, zobaczysz nowe szare pole z napisem: </a:t>
            </a:r>
          </a:p>
          <a:p>
            <a:pPr algn="ctr"/>
            <a:r>
              <a:rPr lang="pl-pl"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„Użyj urządzenia M.O.W.A.”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Naciśnij przycisk, aby wyświetlić następne okienko.</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pl-pl"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Kliknij „Rozpocznij aktywność”</a:t>
            </a: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 celu rozpoczęcia misji!</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Dobra robota! </a:t>
            </a:r>
          </a:p>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Użyj urządzenia M.O.W.A., aby w dowolnym momencie przenieść agenta do punktu początkowego.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Teraz użyj kodu, aby wziąć trąbkę!</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Twój Agent Czasu automatycznie rozpocznie w odpowiednim miejscu.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Trąbka znajduje się na końcu labiryntu.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Musimy odzyskać trąbkę dla muzyka!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Tworzenie algorytmu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pl-pl"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Wykorzystajmy algorytm, który pomoże nam rozwiązać to wyzwanie.</a:t>
            </a:r>
          </a:p>
          <a:p>
            <a:pPr algn="ctr"/>
            <a:r>
              <a:rPr lang="pl-pl"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Jak możemy użyć poleceń:</a:t>
            </a:r>
          </a:p>
          <a:p>
            <a:pPr algn="ctr"/>
            <a:r>
              <a:rPr lang="pl-p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do przodu</a:t>
            </a:r>
          </a:p>
          <a:p>
            <a:pPr algn="ctr"/>
            <a:r>
              <a:rPr lang="pl-p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wstecz</a:t>
            </a:r>
          </a:p>
          <a:p>
            <a:pPr algn="ctr"/>
            <a:r>
              <a:rPr lang="pl-p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w lewo</a:t>
            </a:r>
          </a:p>
          <a:p>
            <a:pPr algn="ctr"/>
            <a:r>
              <a:rPr lang="pl-p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w prawo</a:t>
            </a:r>
          </a:p>
          <a:p>
            <a:pPr algn="ctr"/>
            <a:r>
              <a:rPr lang="pl-p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w górę</a:t>
            </a:r>
          </a:p>
          <a:p>
            <a:pPr algn="ctr"/>
            <a:r>
              <a:rPr lang="pl-p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w dół</a:t>
            </a:r>
          </a:p>
          <a:p>
            <a:pPr algn="ctr"/>
            <a:r>
              <a:rPr lang="pl-pl"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by doprowadzić naszego Agenta Czasu do trąbki?</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Kodowanie algorytmu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Teraz zakodujmy naszego Agenta Czasu, aby wykonywał algorytm.</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Otwórzmy Konstruktora kodów, naciskając przycisk „C”.</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 otwarciu Konstruktora kodów zobaczysz wskazówki, zestaw narzędzi i podpowiedzi.</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pl-pl"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Bloki MakeCode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pl-pl"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RESETOWANIE AKTYWNOŚCI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Jeśli chcesz zresetować aktywność, aby zacząć od nowa, użyj urządzenia M.O.W.A.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Naciśnij przycisk </a:t>
            </a:r>
          </a:p>
          <a:p>
            <a:pPr algn="ctr"/>
            <a:r>
              <a:rPr lang="pl-pl"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Zresetuj aktywność</a:t>
            </a: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a zaczniesz od nowa w punkcie odrodzenia.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pl-pl">
                <a:solidFill>
                  <a:srgbClr val="D59DFF"/>
                </a:solidFill>
              </a:rPr>
              <a:t>Pojęcie z zakresu kodowania: </a:t>
            </a:r>
            <a:br>
                    </a:br>
            <a:r>
              <a:rPr lang="pl-pl" sz="2400">
                <a:solidFill>
                  <a:srgbClr val="D59DFF"/>
                </a:solidFill>
              </a:rPr>
              <a:t>debugowanie</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pl-pl">
                <a:solidFill>
                  <a:srgbClr val="D59DFF"/>
                </a:solidFill>
                <a:latin typeface="+mj-lt"/>
              </a:rPr>
              <a:t>Co to znaczy</a:t>
            </a:r>
          </a:p>
          <a:p>
            <a:pPr>
              <a:lnSpc>
                <a:spcPct val="108000"/>
              </a:lnSpc>
              <a:spcBef>
                <a:spcPts val="1200"/>
              </a:spcBef>
            </a:pPr>
            <a:r>
              <a:rPr lang="pl-pl" sz="2000">
                <a:solidFill>
                  <a:schemeClr val="bg1"/>
                </a:solidFill>
              </a:rPr>
              <a:t>Debugowanie to znajdowanie i naprawianie błędów (bugów) w kodzie.</a:t>
            </a:r>
          </a:p>
          <a:p>
            <a:pPr>
              <a:lnSpc>
                <a:spcPct val="108000"/>
              </a:lnSpc>
              <a:spcBef>
                <a:spcPts val="1200"/>
              </a:spcBef>
            </a:pPr>
            <a:r>
              <a:rPr lang="pl-pl">
                <a:solidFill>
                  <a:srgbClr val="D59DFF"/>
                </a:solidFill>
                <a:latin typeface="+mj-lt"/>
              </a:rPr>
              <a:t>Zobaczmy, na czym to polega.</a:t>
            </a:r>
          </a:p>
          <a:p>
            <a:pPr>
              <a:lnSpc>
                <a:spcPct val="108000"/>
              </a:lnSpc>
              <a:spcBef>
                <a:spcPts val="1200"/>
              </a:spcBef>
            </a:pPr>
            <a:r>
              <a:rPr lang="pl-pl" sz="2000">
                <a:solidFill>
                  <a:schemeClr val="bg1"/>
                </a:solidFill>
              </a:rPr>
              <a:t>Czy twój kod zadziałał przy pierwszej próbie uruchomienia?</a:t>
            </a:r>
          </a:p>
          <a:p>
            <a:pPr>
              <a:lnSpc>
                <a:spcPct val="108000"/>
              </a:lnSpc>
              <a:spcBef>
                <a:spcPts val="1200"/>
              </a:spcBef>
            </a:pPr>
            <a:r>
              <a:rPr lang="pl-pl" sz="2000">
                <a:solidFill>
                  <a:schemeClr val="bg1"/>
                </a:solidFill>
              </a:rPr>
              <a:t>Jak udało ci się znaleźć i naprawić błędy w kodzie?</a:t>
            </a:r>
          </a:p>
          <a:p>
            <a:pPr>
              <a:lnSpc>
                <a:spcPct val="108000"/>
              </a:lnSpc>
              <a:spcBef>
                <a:spcPts val="1200"/>
              </a:spcBef>
            </a:pPr>
            <a:r>
              <a:rPr lang="pl-pl">
                <a:solidFill>
                  <a:srgbClr val="D59DFF"/>
                </a:solidFill>
                <a:latin typeface="+mj-lt"/>
              </a:rPr>
              <a:t>Wskazówka: </a:t>
            </a:r>
            <a:r>
              <a:rPr lang="pl-pl" sz="2000">
                <a:solidFill>
                  <a:schemeClr val="bg1"/>
                </a:solidFill>
              </a:rPr>
              <a:t>Po uruchomieniu kodu uważnie obserwuj Agenta, aby wykryć, gdzie występują problemy.</a:t>
            </a:r>
          </a:p>
        </p:txBody>
      </p:sp>
      <p:pic>
        <p:nvPicPr>
          <p:cNvPr id="6" name="Picture Placeholder 5" descr="Zrzut ekranu przedstawiający Agenta w grze Minecraft podczas wyzwania w labiryncie w trakcie Godziny kodowania">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pl-pl" sz="4000" dirty="0"/>
              <a:t>Informatyka</a:t>
            </a:r>
            <a:br>
                    </a:br>
            <a:r>
              <a:rPr lang="pl-pl" sz="4000" dirty="0"/>
              <a:t>jest </a:t>
            </a:r>
            <a:br>
                    </a:br>
            <a:r>
              <a:rPr lang="pl-pl" sz="4000" dirty="0"/>
              <a:t>wszędzie </a:t>
            </a:r>
            <a:r>
              <a:rPr lang="pl-pl" sz="4000" b="1" u="sng" dirty="0"/>
              <a:t>i </a:t>
            </a:r>
            <a:br>
                    </a:br>
            <a:r>
              <a:rPr lang="pl-pl" sz="4000" dirty="0"/>
              <a:t>DLA KAŻDEGO!</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Korzystanie z przycisku „podpowiedź”</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pl-pl" sz="2800" b="1" dirty="0">
                          <a:solidFill>
                            <a:schemeClr val="accent5"/>
                          </a:solidFill>
                        </a:rPr>
                        <a:t>Podpowiedź nr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pl-pl" sz="2800" b="0" dirty="0">
                          <a:solidFill>
                            <a:schemeClr val="accent5"/>
                          </a:solidFill>
                        </a:rPr>
                        <a:t>Wyświetlimy ci ilustrację rozwiązania. Użyj jej, aby zaplanować sposób, w jaki zaprogramujesz rozwiązanie.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pl-pl" sz="2800" b="1" dirty="0">
                          <a:solidFill>
                            <a:schemeClr val="accent5"/>
                          </a:solidFill>
                        </a:rPr>
                        <a:t>Podpowiedź nr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pl-pl" sz="2800" dirty="0">
                          <a:solidFill>
                            <a:schemeClr val="accent5"/>
                          </a:solidFill>
                        </a:rPr>
                        <a:t>W Konstruktorze kodów wyświetlimy wstępną wersję kodu z kilkoma błędnymi wartościami. Do ciebie będzie należeć przeprowadzenie debugowania (naprawienia błędów kodowania) wstępnej wersji kodu i znalezienie poprawnego rozwiązania.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pl-pl" sz="2800" b="1" dirty="0">
                          <a:solidFill>
                            <a:schemeClr val="accent5"/>
                          </a:solidFill>
                        </a:rPr>
                        <a:t>Podpowiedź nr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pl-pl" sz="2800" dirty="0">
                          <a:solidFill>
                            <a:schemeClr val="accent5"/>
                          </a:solidFill>
                        </a:rPr>
                        <a:t>W Konstruktorze kodów wyświetlimy pełną, poprawną wersję kodu, po czym teleportujemy cię z powrotem do Instytutu Poważnych Błędów Czasowych. </a:t>
                      </a:r>
                    </a:p>
                    <a:p>
                      <a:pPr algn="ctr"/>
                      <a:r>
                        <a:rPr lang="pl-pl" sz="2800" b="1" dirty="0">
                          <a:solidFill>
                            <a:srgbClr val="FF0000"/>
                          </a:solidFill>
                        </a:rPr>
                        <a:t>Jeśli wykorzystasz wszystkie trzy podpowiedzi, NIE będziesz mieć możliwości poszukania tajnego przycisku, aby znaleźć wskazówki.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Wspaniale! Udało ci się naprawić ten moment w czasie – teraz przyszłość muzyki jazzowej jest ocalona!</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Czekaj – och, nie! Wykrywam coś, czego nie powinno tu być. Wykonam pełne skanowanie obszaru w poszukiwaniu ukrytych urządzeń.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Tajny przycisk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pl-pl"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Podczas skanowania pomieszczenia T.A.R.R.A. znalazła tajny przycisk!</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Moje skanowanie ujawniło przycisk ukryty gdzieś w tym obszarze!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Przeszukaj obszar od góry do dołu, a następnie naciśnij przycisk, aby uzyskać więcej informacji!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Tajny przycisk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 tym pęknięciu w czasoprzestrzeni ukryty jest tajny przycisk. Podążaj za iskierkami do tajnego przycisku.</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Tajny przycisk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Oto lokalizacja tajnego przycisku.</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 kliknięciu tego przycisku otworzą się białe drzwi po lewej stronie.</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Wiadomość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Udało ci się znaleźć ukryty przycisk!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Wygląda na to, że na tym obszarze otworzyło się tajne pomieszczenie.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Wejdź do niego i znajdź więcej informacji!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Wskazówki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 drzwiami znajdziesz wskazówki dotyczące tego, który Agent Czasu może być sprawcą kłopotów (tym, który wywołuje pęknięcia w czasoprzestrzeni!)</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Powrót do IPBC</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Zacznijmy od zawężenia podejrzeń, który Agent Czasu może być sprawcą.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Jak sądzisz – opierając się na zebranych dowodach – który z nich jest przyczyną wszystkich pęknięć w czasoprzestrzeni?</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pl-pl" dirty="0"/>
              <a:t>Witamy w Godzinie kodowania 2021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pl-pl" sz="4400" b="1" dirty="0">
                <a:solidFill>
                  <a:schemeClr val="accent2">
                    <a:alpha val="99000"/>
                  </a:schemeClr>
                </a:solidFill>
              </a:rPr>
              <a:t>Symbol zastępczy zwiastuna Godziny kodowania</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Głosowanie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 każdym pęknięciu w czasoprzestrzeni będziesz mieć możliwość zagłosowania, kto twoim zdaniem jest sprawcą.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Udało się!</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pl-pl" dirty="0">
                          <a:solidFill>
                            <a:schemeClr val="accent5"/>
                          </a:solidFill>
                          <a:latin typeface="Noto Sans" panose="020B0502040504020204" pitchFamily="34" charset="0"/>
                          <a:ea typeface="Noto Sans" panose="020B0502040504020204" pitchFamily="34" charset="0"/>
                          <a:cs typeface="Noto Sans" panose="020B0502040504020204" pitchFamily="34" charset="0"/>
                        </a:rPr>
                        <a:t>PRZED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pl-pl" dirty="0">
                          <a:solidFill>
                            <a:schemeClr val="accent5"/>
                          </a:solidFill>
                          <a:latin typeface="Noto Sans" panose="020B0502040504020204" pitchFamily="34" charset="0"/>
                          <a:ea typeface="Noto Sans" panose="020B0502040504020204" pitchFamily="34" charset="0"/>
                          <a:cs typeface="Noto Sans" panose="020B0502040504020204" pitchFamily="34" charset="0"/>
                        </a:rPr>
                        <a:t>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Twoja kolej na zabawę!</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Wybierzesz teraz następne pęknięcie w czasoprzestrzeni do naprawienia. Zwróć uwagę na wyświetlacz. Nakieruje cię on na następne pęknięcie w czasoprzestrzeni!</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Następnie zgłoś się z powrotem do Kapsuły czasu, aby zapoznać się z podsumowaniem następnej misji.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pl-pl"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Twoim celem jest pomyślne naprawienie dwóch kolejnych pęknięć w czasoprzestrzeni.</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pl-pl"/>
              <a:t>Świetnie!</a:t>
            </a:r>
          </a:p>
        </p:txBody>
      </p:sp>
      <p:pic>
        <p:nvPicPr>
          <p:cNvPr id="7" name="Picture Placeholder 10" descr="Agent z Minecrafta i inne postacie pracujące nad ponownym zalesieniem terenu po pożarze">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pl-pl">
                <a:solidFill>
                  <a:srgbClr val="D59DFF"/>
                </a:solidFill>
              </a:rPr>
              <a:t>Podsumowanie</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pl-pl" dirty="0">
                <a:solidFill>
                  <a:schemeClr val="bg1"/>
                </a:solidFill>
              </a:rPr>
              <a:t>Co dzisiaj zrobiliśmy:</a:t>
            </a:r>
          </a:p>
          <a:p>
            <a:pPr marL="342900" indent="-342900">
              <a:lnSpc>
                <a:spcPct val="108000"/>
              </a:lnSpc>
              <a:spcBef>
                <a:spcPts val="1200"/>
              </a:spcBef>
              <a:buFont typeface="Arial" panose="020B0604020202020204" pitchFamily="34" charset="0"/>
              <a:buChar char="•"/>
            </a:pPr>
            <a:r>
              <a:rPr lang="pl-pl" dirty="0">
                <a:solidFill>
                  <a:schemeClr val="bg1"/>
                </a:solidFill>
              </a:rPr>
              <a:t>Nauczyliśmy się kilku pojęć z zakresu kodowania, takich jak algorytmy, sekwencjonowanie, debugowanie, a może nawet pętle.</a:t>
            </a:r>
          </a:p>
          <a:p>
            <a:pPr marL="342900" indent="-342900">
              <a:lnSpc>
                <a:spcPct val="108000"/>
              </a:lnSpc>
              <a:spcBef>
                <a:spcPts val="1200"/>
              </a:spcBef>
              <a:buFont typeface="Arial" panose="020B0604020202020204" pitchFamily="34" charset="0"/>
              <a:buChar char="•"/>
            </a:pPr>
            <a:r>
              <a:rPr lang="pl-pl" dirty="0">
                <a:solidFill>
                  <a:schemeClr val="bg1"/>
                </a:solidFill>
              </a:rPr>
              <a:t>Dowiedzieliśmy się, że informatykę można znaleźć wszędzie – we wszystkich naszych pasjach, zainteresowaniach i przyszłych karierach.</a:t>
            </a:r>
          </a:p>
          <a:p>
            <a:pPr marL="342900" indent="-342900">
              <a:lnSpc>
                <a:spcPct val="108000"/>
              </a:lnSpc>
              <a:spcBef>
                <a:spcPts val="1200"/>
              </a:spcBef>
              <a:buFont typeface="Arial" panose="020B0604020202020204" pitchFamily="34" charset="0"/>
              <a:buChar char="•"/>
            </a:pPr>
            <a:r>
              <a:rPr lang="pl-pl" dirty="0">
                <a:solidFill>
                  <a:schemeClr val="bg1"/>
                </a:solidFill>
              </a:rPr>
              <a:t>Zaprogramowaliśmy Agenta Czasu z Minecrafta, aby uratować przyszłość!</a:t>
            </a:r>
          </a:p>
        </p:txBody>
      </p:sp>
      <p:pic>
        <p:nvPicPr>
          <p:cNvPr id="7" name="Picture Placeholder 6" descr="Zrzut ekranu z grą wideo&#10;&#10;Opis wygenerowany automatycznie">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Zastanów się</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pl-p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Która część zajęć w ramach Godziny kodowania podobała Ci się najbardziej?</a:t>
            </a:r>
          </a:p>
          <a:p>
            <a:pPr marL="914400" lvl="1" indent="-457200">
              <a:buFont typeface="Arial" panose="020B0604020202020204" pitchFamily="34" charset="0"/>
              <a:buChar char="•"/>
            </a:pPr>
            <a:r>
              <a:rPr lang="pl-p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Która część zajęć w ramach Godziny kodowania wydała Ci się najtrudniejsza?</a:t>
            </a:r>
          </a:p>
          <a:p>
            <a:pPr marL="914400" lvl="1" indent="-457200">
              <a:buFont typeface="Arial" panose="020B0604020202020204" pitchFamily="34" charset="0"/>
              <a:buChar char="•"/>
            </a:pPr>
            <a:r>
              <a:rPr lang="pl-p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 jaki sposób udało Ci się dziś wykorzystać Twoje umiejętności z zakresu informatyki?</a:t>
            </a:r>
          </a:p>
          <a:p>
            <a:pPr marL="914400" lvl="1" indent="-457200">
              <a:buFont typeface="Arial" panose="020B0604020202020204" pitchFamily="34" charset="0"/>
              <a:buChar char="•"/>
            </a:pPr>
            <a:r>
              <a:rPr lang="pl-p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Czego nowego udało Ci się dziś nauczyć?</a:t>
            </a:r>
          </a:p>
          <a:p>
            <a:pPr marL="914400" lvl="1" indent="-457200">
              <a:buFont typeface="Arial" panose="020B0604020202020204" pitchFamily="34" charset="0"/>
              <a:buChar char="•"/>
            </a:pPr>
            <a:r>
              <a:rPr lang="pl-p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Dlaczego informatyka jest tak ważna dla wszystkich ludzi?</a:t>
            </a:r>
          </a:p>
          <a:p>
            <a:pPr marL="914400" lvl="1" indent="-457200">
              <a:buFont typeface="Arial" panose="020B0604020202020204" pitchFamily="34" charset="0"/>
              <a:buChar char="•"/>
            </a:pPr>
            <a:r>
              <a:rPr lang="pl-p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Czy chcesz ponownie zagrać w Minecraft: Education Edition?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pl-pl"/>
              <a:t>Więcej zabawy w kodowanie</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pl-pl" dirty="0"/>
              <a:t>Po Godzinie kodowania 2021 (TimeCraft)</a:t>
            </a:r>
          </a:p>
          <a:p>
            <a:pPr marL="342900" indent="-342900">
              <a:lnSpc>
                <a:spcPct val="108000"/>
              </a:lnSpc>
              <a:spcBef>
                <a:spcPts val="1200"/>
              </a:spcBef>
              <a:buFont typeface="Arial" panose="020B0604020202020204" pitchFamily="34" charset="0"/>
              <a:buChar char="•"/>
            </a:pPr>
            <a:r>
              <a:rPr lang="pl-pl" dirty="0"/>
              <a:t>Pracuj dalej nad swoimi umiejętnościami kodowania, aby naprawić następne pęknięcia w czasoprzestrzeni!</a:t>
            </a:r>
          </a:p>
          <a:p>
            <a:pPr marL="342900" indent="-342900">
              <a:lnSpc>
                <a:spcPct val="108000"/>
              </a:lnSpc>
              <a:spcBef>
                <a:spcPts val="1200"/>
              </a:spcBef>
              <a:buFont typeface="Arial" panose="020B0604020202020204" pitchFamily="34" charset="0"/>
              <a:buChar char="•"/>
            </a:pPr>
            <a:r>
              <a:rPr lang="pl-pl" dirty="0"/>
              <a:t>Odwiedź sekretny pokój z trofeami, znajdujący się pod centrum kontroli!</a:t>
            </a:r>
          </a:p>
          <a:p>
            <a:pPr marL="342900" indent="-342900">
              <a:lnSpc>
                <a:spcPct val="108000"/>
              </a:lnSpc>
              <a:spcBef>
                <a:spcPts val="1200"/>
              </a:spcBef>
              <a:buFont typeface="Arial" panose="020B0604020202020204" pitchFamily="34" charset="0"/>
              <a:buChar char="•"/>
            </a:pPr>
            <a:r>
              <a:rPr lang="pl-pl" dirty="0"/>
              <a:t>Naciśnij klawisz</a:t>
            </a:r>
            <a:r>
              <a:rPr lang="pl-pl" dirty="0">
                <a:latin typeface="+mj-lt"/>
              </a:rPr>
              <a:t> Esc </a:t>
            </a:r>
            <a:r>
              <a:rPr lang="pl-pl" dirty="0"/>
              <a:t>i wybierz opcję </a:t>
            </a:r>
            <a:r>
              <a:rPr lang="pl-pl" dirty="0">
                <a:latin typeface="+mj-lt"/>
              </a:rPr>
              <a:t>Koniec</a:t>
            </a:r>
            <a:r>
              <a:rPr lang="pl-pl" dirty="0"/>
              <a:t>, aby odebrać swój certyfikat ukończenia kursu.</a:t>
            </a:r>
          </a:p>
        </p:txBody>
      </p:sp>
      <p:pic>
        <p:nvPicPr>
          <p:cNvPr id="8" name="Picture Placeholder 7" descr="Dwoje dzieci korzystających z komputerów Surface i uśmiechających się do kamery">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pl-pl" dirty="0"/>
              <a:t>Certyfikat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pl-pl"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Gratulacje! </a:t>
            </a:r>
          </a:p>
          <a:p>
            <a:pPr lvl="1" algn="ctr"/>
            <a:r>
              <a:rPr lang="pl-pl"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Zdobywasz certyfikat ukończenia kursu:</a:t>
            </a:r>
          </a:p>
          <a:p>
            <a:pPr lvl="1" algn="ctr"/>
            <a:r>
              <a:rPr lang="pl-pl"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Godzina kodowania 2021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Ilustracja przedstawiająca zabawkę&#10;&#10;Opis wygenerowany automatycznie">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pl-pl"/>
              <a:t>Zabawa na tym się nie kończy!</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pl-pl" dirty="0">
                <a:solidFill>
                  <a:srgbClr val="3B2E58"/>
                </a:solidFill>
                <a:latin typeface="Segoe UI" panose="020B0502040204020203" pitchFamily="34" charset="0"/>
                <a:ea typeface="+mj-ea"/>
              </a:rPr>
              <a:t>Wskocz do gry </a:t>
            </a:r>
            <a:r>
              <a:rPr lang="pl-pl" u="sng" dirty="0">
                <a:solidFill>
                  <a:srgbClr val="3B2E58"/>
                </a:solidFill>
                <a:latin typeface="Segoe UI" panose="020B0502040204020203" pitchFamily="34" charset="0"/>
                <a:ea typeface="+mj-ea"/>
              </a:rPr>
              <a:t>Minecraft: Education Edition</a:t>
            </a:r>
            <a:r>
              <a:rPr lang="pl-pl" dirty="0">
                <a:solidFill>
                  <a:srgbClr val="3B2E58"/>
                </a:solidFill>
                <a:latin typeface="Segoe UI" panose="020B0502040204020203" pitchFamily="34" charset="0"/>
                <a:ea typeface="+mj-ea"/>
              </a:rPr>
              <a:t>, aby odkryć nowe wyzwania i lekcje oraz kontynuować przygodę z programowaniem!</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pl-pl"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Jako spec od informatyki w Instytucie Poważnych Błędów Czasowych będziesz mieć za zadanie rozwiązanie problemu tajemniczych pęknięć w czasoprzestrzeni pojawiających się w historii oraz odkrycie, kto (lub co!) za nimi stoi.</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pl-pl"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Czy zdołasz pomóc rozwiązać problem z pęknięciami w czasoprzestrzeni i uratować przyszłość, korzystając przy tym ze swoich supermocy z dziedziny programowania?</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pl-pl" sz="2400" b="1" dirty="0">
                <a:solidFill>
                  <a:schemeClr val="tx1">
                    <a:alpha val="99000"/>
                  </a:schemeClr>
                </a:solidFill>
                <a:latin typeface="+mj-lt"/>
                <a:ea typeface="Noto Sans" panose="020B0502040504020204" pitchFamily="34" charset="0"/>
                <a:cs typeface="Noto Sans" panose="020B0502040504020204" pitchFamily="34" charset="0"/>
              </a:rPr>
              <a:t>W ramach swojej misji w świecie TimeCraft </a:t>
            </a:r>
          </a:p>
          <a:p>
            <a:r>
              <a:rPr lang="pl-pl" sz="2400" b="1" dirty="0">
                <a:solidFill>
                  <a:schemeClr val="tx1">
                    <a:alpha val="99000"/>
                  </a:schemeClr>
                </a:solidFill>
                <a:latin typeface="+mj-lt"/>
                <a:ea typeface="Noto Sans" panose="020B0502040504020204" pitchFamily="34" charset="0"/>
                <a:cs typeface="Noto Sans" panose="020B0502040504020204" pitchFamily="34" charset="0"/>
              </a:rPr>
              <a:t>musisz wykonać następujące czynności:</a:t>
            </a:r>
          </a:p>
          <a:p>
            <a:r>
              <a:rPr lang="pl-p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pl-p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Przenieść się w czasie do ekscytujących momentów w historii świata.</a:t>
            </a:r>
          </a:p>
          <a:p>
            <a:pPr marL="800100" lvl="1" indent="-342900">
              <a:spcBef>
                <a:spcPts val="600"/>
              </a:spcBef>
              <a:spcAft>
                <a:spcPts val="600"/>
              </a:spcAft>
              <a:buFont typeface="Arial" panose="020B0604020202020204" pitchFamily="34" charset="0"/>
              <a:buChar char="•"/>
            </a:pPr>
            <a:r>
              <a:rPr lang="pl-p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Zakodować Agenta Czasu w taki sposób, by naprawił pęknięcia w czasoprzestrzeni.</a:t>
            </a:r>
          </a:p>
          <a:p>
            <a:pPr marL="800100" lvl="1" indent="-342900">
              <a:spcBef>
                <a:spcPts val="600"/>
              </a:spcBef>
              <a:spcAft>
                <a:spcPts val="600"/>
              </a:spcAft>
              <a:buFont typeface="Arial" panose="020B0604020202020204" pitchFamily="34" charset="0"/>
              <a:buChar char="•"/>
            </a:pPr>
            <a:r>
              <a:rPr lang="pl-p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Wykorzystać wskazówki, by zidentyfikować sprawcę kłopotów — dowiedz się, kto lub co wywołuje powstawanie pęknięć w czasoprzestrzeni.</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pl-pl" sz="2400" dirty="0">
                <a:solidFill>
                  <a:schemeClr val="accent5">
                    <a:alpha val="99000"/>
                  </a:schemeClr>
                </a:solidFill>
                <a:latin typeface="+mj-lt"/>
                <a:ea typeface="Noto Sans" panose="020B0502040504020204" pitchFamily="34" charset="0"/>
                <a:cs typeface="Noto Sans" panose="020B0502040504020204" pitchFamily="34" charset="0"/>
              </a:rPr>
              <a:t>Jesteś gotowy(a) </a:t>
            </a:r>
          </a:p>
          <a:p>
            <a:r>
              <a:rPr lang="pl-pl" sz="2400" dirty="0">
                <a:solidFill>
                  <a:schemeClr val="accent5">
                    <a:alpha val="99000"/>
                  </a:schemeClr>
                </a:solidFill>
                <a:latin typeface="+mj-lt"/>
                <a:ea typeface="Noto Sans" panose="020B0502040504020204" pitchFamily="34" charset="0"/>
                <a:cs typeface="Noto Sans" panose="020B0502040504020204" pitchFamily="34" charset="0"/>
              </a:rPr>
              <a:t>na przygodę w czasie?</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pl-pl" dirty="0"/>
              <a:t>Najważniejsze pojęcia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pl-pl"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Przed rozpoczęciem tej przygody musimy dowiedzieć się pewnych ważnych rzeczy – zapoznajmy się najpierw z kilkoma pojęciami!</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pl-pl"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Agent Czasu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pl-pl"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Instytut Poważnych Błędów Czasowych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pl-pl"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Pęknięcie w czasoprzestrzeni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pl-pl" sz="1800" dirty="0">
                          <a:latin typeface="Noto Sans" panose="020B0502040504020204" pitchFamily="34" charset="0"/>
                          <a:ea typeface="Noto Sans" panose="020B0502040504020204" pitchFamily="34" charset="0"/>
                          <a:cs typeface="Noto Sans" panose="020B0502040504020204" pitchFamily="34" charset="0"/>
                        </a:rPr>
                        <a:t>Jest to robot, którego będziemy programować, żeby pomagał nam naprawiać pęknięcia w czasoprzestrzeni.</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pl-pl" sz="1800" dirty="0">
                          <a:latin typeface="Noto Sans" panose="020B0502040504020204" pitchFamily="34" charset="0"/>
                          <a:ea typeface="Noto Sans" panose="020B0502040504020204" pitchFamily="34" charset="0"/>
                          <a:cs typeface="Noto Sans" panose="020B0502040504020204" pitchFamily="34" charset="0"/>
                        </a:rPr>
                        <a:t>Pracujesz na stanowisku informatyka w Instytucie Poważnych Błędów Czasowych. Monitorujesz upływu czasu i utrzymujesz jego porządek.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pl-pl" sz="1800" dirty="0">
                          <a:latin typeface="Noto Sans" panose="020B0502040504020204" pitchFamily="34" charset="0"/>
                          <a:ea typeface="Noto Sans" panose="020B0502040504020204" pitchFamily="34" charset="0"/>
                          <a:cs typeface="Noto Sans" panose="020B0502040504020204" pitchFamily="34" charset="0"/>
                        </a:rPr>
                        <a:t>Jest to duży problem (lub anomalia), który wystąpił na osi czasu historii Ziemi. Są one wyświetlane na komputerze głównym.</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Ilustracja przedstawiająca tekst, przedmioty, biuro, bałagan&#10;&#10;Opis wygenerowany automatycznie">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