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Presentatør – oppdater og lim inn følgende i chatten i begynnelsen av samtalen:</a:t>
            </a:r>
          </a:p>
          <a:p>
            <a:endParaRPr lang="en-US" sz="882" kern="1200">
              <a:solidFill>
                <a:schemeClr val="tx1"/>
              </a:solidFill>
              <a:effectLst/>
              <a:latin typeface="Segoe UI" panose="020B0502040204020203" pitchFamily="34" charset="0"/>
              <a:ea typeface="+mn-ea"/>
              <a:cs typeface="+mn-cs"/>
            </a:endParaRPr>
          </a:p>
          <a:p>
            <a:r>
              <a:rPr lang="nb-no" sz="882" kern="1200">
                <a:solidFill>
                  <a:schemeClr val="tx1"/>
                </a:solidFill>
                <a:effectLst/>
                <a:latin typeface="Segoe UI" panose="020B0502040204020203" pitchFamily="34" charset="0"/>
                <a:ea typeface="+mn-ea"/>
                <a:cs typeface="+mn-cs"/>
              </a:rPr>
              <a:t>Velkommen til [tittel på workshop]! Vi begynner klokken [klokkeslett, inkludert tidssone].</a:t>
            </a:r>
            <a:r>
              <a:rPr lang="nb-no" sz="882" i="1" kern="1200">
                <a:solidFill>
                  <a:schemeClr val="tx1"/>
                </a:solidFill>
                <a:effectLst/>
                <a:latin typeface="Segoe UI" panose="020B0502040204020203" pitchFamily="34" charset="0"/>
                <a:ea typeface="+mn-ea"/>
                <a:cs typeface="+mn-cs"/>
              </a:rPr>
              <a:t> </a:t>
            </a:r>
            <a:r>
              <a:rPr lang="nb-no" sz="882" kern="1200">
                <a:solidFill>
                  <a:schemeClr val="tx1"/>
                </a:solidFill>
                <a:effectLst/>
                <a:latin typeface="Segoe UI" panose="020B0502040204020203" pitchFamily="34" charset="0"/>
                <a:ea typeface="+mn-ea"/>
                <a:cs typeface="+mn-cs"/>
              </a:rPr>
              <a:t>Hvis du har spørsmål eller tekniske problemer, kan du kontakte oss i chatten. Hvis du vil finne ut mer om andre virtuelle workshoper, kan du gå til &lt;nettadresse&gt;. Hvis du ikke allerede har gjort det, kan du få et forsprang på dagens aktiviteter ved å laste ned Minecraft: Education Edition på </a:t>
            </a:r>
            <a:r>
              <a:rPr lang="nb-no" sz="882" u="sng" kern="1200">
                <a:solidFill>
                  <a:schemeClr val="tx1"/>
                </a:solidFill>
                <a:effectLst/>
                <a:latin typeface="Segoe UI" panose="020B0502040204020203" pitchFamily="34" charset="0"/>
                <a:ea typeface="+mn-ea"/>
                <a:cs typeface="+mn-cs"/>
                <a:hlinkClick r:id="rId3"/>
              </a:rPr>
              <a:t>https://education.minecraft.net/hour-of-code</a:t>
            </a:r>
            <a:r>
              <a:rPr lang="nb-no"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Gjør:</a:t>
            </a:r>
            <a:r>
              <a:rPr lang="nb-no" sz="882" kern="1200">
                <a:solidFill>
                  <a:schemeClr val="tx1"/>
                </a:solidFill>
                <a:effectLst/>
                <a:latin typeface="Segoe UI" panose="020B0502040204020203" pitchFamily="34" charset="0"/>
                <a:ea typeface="+mn-ea"/>
                <a:cs typeface="+mn-cs"/>
              </a:rPr>
              <a:t> </a:t>
            </a:r>
            <a:r>
              <a:rPr lang="nb-no" sz="882" b="1" kern="1200">
                <a:solidFill>
                  <a:schemeClr val="tx1"/>
                </a:solidFill>
                <a:effectLst/>
                <a:latin typeface="Segoe UI" panose="020B0502040204020203" pitchFamily="34" charset="0"/>
                <a:ea typeface="+mn-ea"/>
                <a:cs typeface="+mn-cs"/>
              </a:rPr>
              <a:t>Hils og ønsk deltakerne velkommen: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Presenter PowerPoint-presentasjonen i Teams-møtet, og vis det første lysbildet.</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Oppdater og publiser den foreslåtte chatmeldingen ovenfor.</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Hils på deltakerne når de ankommer, og pass på at alle demper lyden.</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Informer deltakerne om at det kan være lurt å gjøre klar penn og papir til bruk under workshopen.</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Bruk størrelsen på gruppen din til å bestemme om du vil tillate deltagelse med lyd eller bare bruke chat.</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Si:</a:t>
            </a:r>
            <a:r>
              <a:rPr lang="nb-no" sz="882" kern="1200">
                <a:solidFill>
                  <a:schemeClr val="tx1"/>
                </a:solidFill>
                <a:effectLst/>
                <a:latin typeface="Segoe UI" panose="020B0502040204020203" pitchFamily="34" charset="0"/>
                <a:ea typeface="+mn-ea"/>
                <a:cs typeface="+mn-cs"/>
              </a:rPr>
              <a:t> Hei og velkommen alle sammen! Jeg heter __________. Og dette er min medvert,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Kode er et sett med instruksjoner i en bestemt rekkefølge, slik som dem du akkurat laget. Det er språket som brukes av programmer for å fortelle en datamaskin å gjøre noe. Programmerere er mennesker som skriver kode. Det er derfor vi er her i dag! Du kan skrive kode på mange forskjellige måter.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Oppdragene vi er i ferd med å gjennomføre, bruker </a:t>
            </a:r>
            <a:r>
              <a:rPr lang="nb-no" sz="882" b="1" kern="1200">
                <a:solidFill>
                  <a:schemeClr val="tx1"/>
                </a:solidFill>
                <a:effectLst/>
                <a:latin typeface="Segoe UI" panose="020B0502040204020203" pitchFamily="34" charset="0"/>
                <a:ea typeface="+mn-ea"/>
                <a:cs typeface="+mn-cs"/>
              </a:rPr>
              <a:t>blokkbasert kode</a:t>
            </a:r>
            <a:r>
              <a:rPr lang="nb-no" sz="882" kern="1200">
                <a:solidFill>
                  <a:schemeClr val="tx1"/>
                </a:solidFill>
                <a:effectLst/>
                <a:latin typeface="Segoe UI" panose="020B0502040204020203" pitchFamily="34" charset="0"/>
                <a:ea typeface="+mn-ea"/>
                <a:cs typeface="+mn-cs"/>
              </a:rPr>
              <a:t>, en flott måte å komme i gang med koding på.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Med blokkbasert koding drar og slipper du blokker som representerer programmeringskommandoer, og kobler dem sammen som puslebiter.</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Kode kan også skrives som tekst, med ord, tall og skilletegn. JavaScript er det </a:t>
            </a:r>
            <a:r>
              <a:rPr lang="nb-no" sz="882" b="1" kern="1200">
                <a:solidFill>
                  <a:schemeClr val="tx1"/>
                </a:solidFill>
                <a:effectLst/>
                <a:latin typeface="Segoe UI" panose="020B0502040204020203" pitchFamily="34" charset="0"/>
                <a:ea typeface="+mn-ea"/>
                <a:cs typeface="+mn-cs"/>
              </a:rPr>
              <a:t>tekstbaserte kodespråket</a:t>
            </a:r>
            <a:r>
              <a:rPr lang="nb-no" sz="882" kern="1200">
                <a:solidFill>
                  <a:schemeClr val="tx1"/>
                </a:solidFill>
                <a:effectLst/>
                <a:latin typeface="Segoe UI" panose="020B0502040204020203" pitchFamily="34" charset="0"/>
                <a:ea typeface="+mn-ea"/>
                <a:cs typeface="+mn-cs"/>
              </a:rPr>
              <a:t> som vises i bildet.</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Spør: </a:t>
            </a:r>
            <a:r>
              <a:rPr lang="nb-no" sz="882" kern="1200">
                <a:solidFill>
                  <a:schemeClr val="tx1"/>
                </a:solidFill>
                <a:effectLst/>
                <a:latin typeface="Segoe UI" panose="020B0502040204020203" pitchFamily="34" charset="0"/>
                <a:ea typeface="+mn-ea"/>
                <a:cs typeface="+mn-cs"/>
              </a:rPr>
              <a:t>Disse bildene viser det samme programmet skrevet i blokkbasert kode og tekstbasert kode. Hva ser du som ligner, og hva er annerledes? </a:t>
            </a:r>
          </a:p>
          <a:p>
            <a:r>
              <a:rPr lang="nb-no" sz="882" kern="1200">
                <a:solidFill>
                  <a:schemeClr val="tx1"/>
                </a:solidFill>
                <a:effectLst/>
                <a:latin typeface="Segoe UI" panose="020B0502040204020203" pitchFamily="34" charset="0"/>
                <a:ea typeface="+mn-ea"/>
                <a:cs typeface="+mn-cs"/>
              </a:rPr>
              <a:t>(</a:t>
            </a:r>
            <a:r>
              <a:rPr lang="nb-no" sz="882" i="1" kern="1200">
                <a:solidFill>
                  <a:schemeClr val="tx1"/>
                </a:solidFill>
                <a:effectLst/>
                <a:latin typeface="Segoe UI" panose="020B0502040204020203" pitchFamily="34" charset="0"/>
                <a:ea typeface="+mn-ea"/>
                <a:cs typeface="+mn-cs"/>
              </a:rPr>
              <a:t>Mulige svar er blant annet: </a:t>
            </a:r>
            <a:r>
              <a:rPr lang="nb-no" sz="882" kern="1200">
                <a:solidFill>
                  <a:schemeClr val="tx1"/>
                </a:solidFill>
                <a:effectLst/>
                <a:latin typeface="Segoe UI" panose="020B0502040204020203" pitchFamily="34" charset="0"/>
                <a:ea typeface="+mn-ea"/>
                <a:cs typeface="+mn-cs"/>
              </a:rPr>
              <a:t>Likheter: mange av ordene og tallene er de samme, og i samme rekkefølge. Forskjeller: fargerike blokker vs nummererte tekstlinjer, ved start vs ikke ved start, bare ord og tall vs ord og tall pluss tegnsetting, blokker som kan kobles sammen vs tekst som må skrives).</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Gjør: </a:t>
            </a:r>
            <a:r>
              <a:rPr lang="nb-no" sz="882" kern="1200">
                <a:solidFill>
                  <a:schemeClr val="tx1"/>
                </a:solidFill>
                <a:effectLst/>
                <a:latin typeface="Segoe UI" panose="020B0502040204020203" pitchFamily="34" charset="0"/>
                <a:ea typeface="+mn-ea"/>
                <a:cs typeface="+mn-cs"/>
              </a:rPr>
              <a:t>Be om svar i chatten eller opphev demping av lyden for deltakere som rekker opp hånden.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Godt jobbet! Du fullførte ditt første oppdrag for å redde landsbyen! La oss se nærmere på utfordringene og oppsummere noen av konseptene som dukket opp.</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I en </a:t>
            </a:r>
            <a:r>
              <a:rPr lang="nb-no" sz="882" b="1" kern="1200">
                <a:solidFill>
                  <a:schemeClr val="tx1"/>
                </a:solidFill>
                <a:effectLst/>
                <a:latin typeface="Segoe UI" panose="020B0502040204020203" pitchFamily="34" charset="0"/>
                <a:ea typeface="+mn-ea"/>
                <a:cs typeface="+mn-cs"/>
              </a:rPr>
              <a:t>sekvens</a:t>
            </a:r>
            <a:r>
              <a:rPr lang="nb-no" sz="882" kern="1200">
                <a:solidFill>
                  <a:schemeClr val="tx1"/>
                </a:solidFill>
                <a:effectLst/>
                <a:latin typeface="Segoe UI" panose="020B0502040204020203" pitchFamily="34" charset="0"/>
                <a:ea typeface="+mn-ea"/>
                <a:cs typeface="+mn-cs"/>
              </a:rPr>
              <a:t> fører en handling eller en hendelse, til neste handling i rekkefølgen.</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Dette betyr at rekkefølgen til kodeblokkene er viktig.</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Agenten flytter seg i rekkefølgen du sekvenserer.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Dette er et kodekonsept som vi begynte å lære om med robotalgoritmer. </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Spør: </a:t>
            </a:r>
            <a:r>
              <a:rPr lang="nb-no" sz="882" kern="1200">
                <a:solidFill>
                  <a:schemeClr val="tx1"/>
                </a:solidFill>
                <a:effectLst/>
                <a:latin typeface="Segoe UI" panose="020B0502040204020203" pitchFamily="34" charset="0"/>
                <a:ea typeface="+mn-ea"/>
                <a:cs typeface="+mn-cs"/>
              </a:rPr>
              <a:t>Ville det siste programmet ditt fungere hvis du setter «agent analyser»-blokken før «agent flytt»-blokken? Hvorfor eller hvorfor ikke? </a:t>
            </a:r>
          </a:p>
          <a:p>
            <a:r>
              <a:rPr lang="nb-no" sz="882" kern="1200">
                <a:solidFill>
                  <a:schemeClr val="tx1"/>
                </a:solidFill>
                <a:effectLst/>
                <a:latin typeface="Segoe UI" panose="020B0502040204020203" pitchFamily="34" charset="0"/>
                <a:ea typeface="+mn-ea"/>
                <a:cs typeface="+mn-cs"/>
              </a:rPr>
              <a:t>(</a:t>
            </a:r>
            <a:r>
              <a:rPr lang="nb-no" sz="882" i="1" kern="1200">
                <a:solidFill>
                  <a:schemeClr val="tx1"/>
                </a:solidFill>
                <a:effectLst/>
                <a:latin typeface="Segoe UI" panose="020B0502040204020203" pitchFamily="34" charset="0"/>
                <a:ea typeface="+mn-ea"/>
                <a:cs typeface="+mn-cs"/>
              </a:rPr>
              <a:t>Svar</a:t>
            </a:r>
            <a:r>
              <a:rPr lang="nb-no" sz="882" kern="1200">
                <a:solidFill>
                  <a:schemeClr val="tx1"/>
                </a:solidFill>
                <a:effectLst/>
                <a:latin typeface="Segoe UI" panose="020B0502040204020203" pitchFamily="34" charset="0"/>
                <a:ea typeface="+mn-ea"/>
                <a:cs typeface="+mn-cs"/>
              </a:rPr>
              <a:t>: Nei, fordi agent må flytte for å komme frem til det tørre krattet før den kan analysere det.)</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Gjør: </a:t>
            </a:r>
            <a:r>
              <a:rPr lang="nb-no" sz="882" kern="1200">
                <a:solidFill>
                  <a:schemeClr val="tx1"/>
                </a:solidFill>
                <a:effectLst/>
                <a:latin typeface="Segoe UI" panose="020B0502040204020203" pitchFamily="34" charset="0"/>
                <a:ea typeface="+mn-ea"/>
                <a:cs typeface="+mn-cs"/>
              </a:rPr>
              <a:t>Be om svar i chatten eller opphev demping av lyden for deltakere som rekker opp hånden.</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Hvis en sekvens er litt vanskelig å planlegge, kan det være lurt å skrive ned trinnene med penn og papir. Skriv ned ideen din, og gå deretter gjennom den. Hvis du har en bedre idé, skriver du den ned. Når du er fornøyd med planen din, bygger du koden.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Godt jobbet! Du fullførte et utfordrende oppdrag der du skulle lede agenten gjennom labyrinten! La oss se nærmere på hvordan det gikk og snakke om tips for å løse problemer i koden din..</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I koding er </a:t>
            </a:r>
            <a:r>
              <a:rPr lang="nb-no" sz="882" b="1" kern="1200">
                <a:solidFill>
                  <a:schemeClr val="tx1"/>
                </a:solidFill>
                <a:effectLst/>
                <a:latin typeface="Segoe UI" panose="020B0502040204020203" pitchFamily="34" charset="0"/>
                <a:ea typeface="+mn-ea"/>
                <a:cs typeface="+mn-cs"/>
              </a:rPr>
              <a:t>feilsøking </a:t>
            </a:r>
            <a:r>
              <a:rPr lang="nb-no" sz="882" kern="1200">
                <a:solidFill>
                  <a:schemeClr val="tx1"/>
                </a:solidFill>
                <a:effectLst/>
                <a:latin typeface="Segoe UI" panose="020B0502040204020203" pitchFamily="34" charset="0"/>
                <a:ea typeface="+mn-ea"/>
                <a:cs typeface="+mn-cs"/>
              </a:rPr>
              <a:t>å finne og rette feil i koden.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På engelsk kalles det «debugging» fordi feil i koden kalles «bugs».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Alle programmerere gjør feil, uansett hvor mye erfaring de har. Når koden din ikke gjør det du forventer, må du prøve å være nysgjerrig i stedet for irritert – det er på tide å jakte på bugs!</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Spør: </a:t>
            </a:r>
            <a:r>
              <a:rPr lang="nb-no" sz="882" kern="1200">
                <a:solidFill>
                  <a:schemeClr val="tx1"/>
                </a:solidFill>
                <a:effectLst/>
                <a:latin typeface="Segoe UI" panose="020B0502040204020203" pitchFamily="34" charset="0"/>
                <a:ea typeface="+mn-ea"/>
                <a:cs typeface="+mn-cs"/>
              </a:rPr>
              <a:t>Fungerte koden din på første forsøk? Hvordan fant og rettet du feil i koden din?</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Gjør: </a:t>
            </a:r>
            <a:r>
              <a:rPr lang="nb-no" sz="882" kern="1200">
                <a:solidFill>
                  <a:schemeClr val="tx1"/>
                </a:solidFill>
                <a:effectLst/>
                <a:latin typeface="Segoe UI" panose="020B0502040204020203" pitchFamily="34" charset="0"/>
                <a:ea typeface="+mn-ea"/>
                <a:cs typeface="+mn-cs"/>
              </a:rPr>
              <a:t>Be om svar i chatten eller opphev demping av lyden for deltakere som rekker opp hånden.</a:t>
            </a:r>
          </a:p>
          <a:p>
            <a:endParaRPr lang="en-US" sz="882" b="1"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Én måte å finne feil under disse oppdragene på, er å følge svært nøye med på agenten når du kjører koden din.</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Hvis den for eksempel prøver å fortsette fremover i stedet for å svinge til venstre for å følge labyrinten, forteller dette deg at det er en feil i koden din og gir deg en pekepinn om hvor den er.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For å feilsøke koden din ser du etter stedet i koden som samsvarer med der agenten gikk feil vei.</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Prøv å endre tallet i «agent flytt»-blokken, og kjør koden din på nytt for å se om den fungerer.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Godt jobbet! Du fullførte Kodetimen og reddet landsbyen!</a:t>
            </a:r>
          </a:p>
          <a:p>
            <a:endParaRPr lang="en-US" sz="882"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Spør: </a:t>
            </a:r>
            <a:r>
              <a:rPr lang="nb-no" sz="882" kern="1200">
                <a:solidFill>
                  <a:schemeClr val="tx1"/>
                </a:solidFill>
                <a:effectLst/>
                <a:latin typeface="Segoe UI" panose="020B0502040204020203" pitchFamily="34" charset="0"/>
                <a:ea typeface="+mn-ea"/>
                <a:cs typeface="+mn-cs"/>
              </a:rPr>
              <a:t>Hva var ditt favorittoppdrag eller utfordring?</a:t>
            </a:r>
          </a:p>
          <a:p>
            <a:endParaRPr lang="en-US" sz="882"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Gjør: </a:t>
            </a:r>
            <a:r>
              <a:rPr lang="nb-no" sz="882" kern="1200">
                <a:solidFill>
                  <a:schemeClr val="tx1"/>
                </a:solidFill>
                <a:effectLst/>
                <a:latin typeface="Segoe UI" panose="020B0502040204020203" pitchFamily="34" charset="0"/>
                <a:ea typeface="+mn-ea"/>
                <a:cs typeface="+mn-cs"/>
              </a:rPr>
              <a:t>Be om svar i chatten eller opphev demping av lyden for deltakere som rekker opp hånden.</a:t>
            </a:r>
          </a:p>
          <a:p>
            <a:endParaRPr lang="en-US" sz="882" kern="1200">
              <a:solidFill>
                <a:schemeClr val="tx1"/>
              </a:solidFill>
              <a:effectLst/>
              <a:latin typeface="Segoe UI" panose="020B0502040204020203" pitchFamily="34" charset="0"/>
              <a:ea typeface="+mn-ea"/>
              <a:cs typeface="+mn-cs"/>
            </a:endParaRPr>
          </a:p>
          <a:p>
            <a:r>
              <a:rPr lang="nb-no" sz="882" b="1" kern="1200">
                <a:solidFill>
                  <a:schemeClr val="tx1"/>
                </a:solidFill>
                <a:effectLst/>
                <a:latin typeface="Segoe UI" panose="020B0502040204020203" pitchFamily="34" charset="0"/>
                <a:ea typeface="+mn-ea"/>
                <a:cs typeface="+mn-cs"/>
              </a:rPr>
              <a:t>Merk: </a:t>
            </a:r>
            <a:r>
              <a:rPr lang="nb-no" sz="882" kern="1200">
                <a:solidFill>
                  <a:schemeClr val="tx1"/>
                </a:solidFill>
                <a:effectLst/>
                <a:latin typeface="Segoe UI" panose="020B0502040204020203" pitchFamily="34" charset="0"/>
                <a:ea typeface="+mn-ea"/>
                <a:cs typeface="+mn-cs"/>
              </a:rPr>
              <a:t>Hvis gruppen din ikke fullførte alle oppdragene, gratulerer du dem med den flotte fremgangen.</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nb-no"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Vi fikk gjort utrolig mye i dag!</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Vi lærte om kodekonsepter, inkludert algoritmer, kunstig intelligens, sekvensering, feilsøking og betingelser.</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Vi programmerte Minecraft-agenten din, slik at den forhindret skogbranner!</a:t>
            </a:r>
          </a:p>
          <a:p>
            <a:endParaRPr lang="en-US" sz="882" i="1" kern="1200">
              <a:solidFill>
                <a:schemeClr val="tx1"/>
              </a:solidFill>
              <a:effectLst/>
              <a:latin typeface="Segoe UI" panose="020B0502040204020203" pitchFamily="34" charset="0"/>
              <a:ea typeface="+mn-ea"/>
              <a:cs typeface="+mn-cs"/>
            </a:endParaRPr>
          </a:p>
          <a:p>
            <a:r>
              <a:rPr lang="nb-no" sz="882" i="1" kern="1200">
                <a:solidFill>
                  <a:schemeClr val="tx1"/>
                </a:solidFill>
                <a:effectLst/>
                <a:latin typeface="Segoe UI" panose="020B0502040204020203" pitchFamily="34" charset="0"/>
                <a:ea typeface="+mn-ea"/>
                <a:cs typeface="+mn-cs"/>
              </a:rPr>
              <a:t>Valgfrie diskusjonsspørsmål</a:t>
            </a:r>
            <a:r>
              <a:rPr lang="nb-no"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Hvilken rolle spiller datamaskiner under forhindring av skogbranner?</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Hvilke data (informasjon) er viktige når man skal bekjempe skogbranner?</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Hvordan kan vi forhindre at skogbranner oppstår?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Hva er gjengroing? Og hvordan gjør man det?</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sz="882" b="1" kern="1200">
                <a:solidFill>
                  <a:schemeClr val="tx1"/>
                </a:solidFill>
                <a:effectLst/>
                <a:latin typeface="Segoe UI" panose="020B0502040204020203" pitchFamily="34" charset="0"/>
                <a:ea typeface="+mn-ea"/>
                <a:cs typeface="+mn-cs"/>
              </a:rPr>
              <a:t>Si: </a:t>
            </a:r>
            <a:r>
              <a:rPr lang="nb-no" sz="882" kern="1200">
                <a:solidFill>
                  <a:schemeClr val="tx1"/>
                </a:solidFill>
                <a:effectLst/>
                <a:latin typeface="Segoe UI" panose="020B0502040204020203" pitchFamily="34" charset="0"/>
                <a:ea typeface="+mn-ea"/>
                <a:cs typeface="+mn-cs"/>
              </a:rPr>
              <a:t>Etter workshopen er det flere måter å fortsette å ha det gøy med dagens kodeaktiviteter: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Fortsett å jobbe med bonusaktiviteten for å bygge skogen opp igjen og fylle den med dyr. Denne aktiviteten lærer deg hvordan du bruker kode for å plassere blokker, som blomster, og generere vesener, som høner. Det er veldig morsomt og en mulighet til å bli enda mer kreativ med kode.</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Når du har bygget skogen opp igjen, ber du brannkonstabelen om å ta et bilde av det du har gjort, slik at du kan lagre det på datamaskinen eller enheten din. </a:t>
            </a:r>
          </a:p>
          <a:p>
            <a:pPr marL="171450" lvl="0" indent="-171450">
              <a:buFont typeface="Arial" panose="020B0604020202020204" pitchFamily="34" charset="0"/>
              <a:buChar char="•"/>
            </a:pPr>
            <a:r>
              <a:rPr lang="nb-no" sz="882" kern="1200">
                <a:solidFill>
                  <a:schemeClr val="tx1"/>
                </a:solidFill>
                <a:effectLst/>
                <a:latin typeface="Segoe UI" panose="020B0502040204020203" pitchFamily="34" charset="0"/>
                <a:ea typeface="+mn-ea"/>
                <a:cs typeface="+mn-cs"/>
              </a:rPr>
              <a:t>Du kan også få en personlig attest som viser at du har fullført denne Kodetimen-utfordringen! Trykk på </a:t>
            </a:r>
            <a:r>
              <a:rPr lang="nb-no" sz="882" b="1" kern="1200">
                <a:solidFill>
                  <a:schemeClr val="tx1"/>
                </a:solidFill>
                <a:effectLst/>
                <a:latin typeface="Segoe UI" panose="020B0502040204020203" pitchFamily="34" charset="0"/>
                <a:ea typeface="+mn-ea"/>
                <a:cs typeface="+mn-cs"/>
              </a:rPr>
              <a:t>Esc</a:t>
            </a:r>
            <a:r>
              <a:rPr lang="nb-no" sz="882" kern="1200">
                <a:solidFill>
                  <a:schemeClr val="tx1"/>
                </a:solidFill>
                <a:effectLst/>
                <a:latin typeface="Segoe UI" panose="020B0502040204020203" pitchFamily="34" charset="0"/>
                <a:ea typeface="+mn-ea"/>
                <a:cs typeface="+mn-cs"/>
              </a:rPr>
              <a:t>-knappen på tastaturet, og velg </a:t>
            </a:r>
            <a:r>
              <a:rPr lang="nb-no" sz="882" b="1" kern="1200">
                <a:solidFill>
                  <a:schemeClr val="tx1"/>
                </a:solidFill>
                <a:effectLst/>
                <a:latin typeface="Segoe UI" panose="020B0502040204020203" pitchFamily="34" charset="0"/>
                <a:ea typeface="+mn-ea"/>
                <a:cs typeface="+mn-cs"/>
              </a:rPr>
              <a:t>Jeg er ferdig</a:t>
            </a:r>
            <a:r>
              <a:rPr lang="nb-no" sz="882" kern="1200">
                <a:solidFill>
                  <a:schemeClr val="tx1"/>
                </a:solidFill>
                <a:effectLst/>
                <a:latin typeface="Segoe UI" panose="020B0502040204020203" pitchFamily="34" charset="0"/>
                <a:ea typeface="+mn-ea"/>
                <a:cs typeface="+mn-cs"/>
              </a:rPr>
              <a:t>. Deretter følger du instruksjonene. Det er lurt å spørre en forelder eller en annen voksen om hjelp til dette.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b-no"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nb-no" sz="882" b="1" kern="1200">
                <a:solidFill>
                  <a:schemeClr val="tx1"/>
                </a:solidFill>
                <a:effectLst/>
                <a:latin typeface="Segoe UI" panose="020B0502040204020203" pitchFamily="34" charset="0"/>
                <a:ea typeface="+mn-ea"/>
                <a:cs typeface="+mn-cs"/>
              </a:rPr>
              <a:t>GJØR: </a:t>
            </a:r>
            <a:r>
              <a:rPr lang="nb-no" sz="882" kern="1200">
                <a:solidFill>
                  <a:schemeClr val="tx1"/>
                </a:solidFill>
                <a:effectLst/>
                <a:latin typeface="Segoe UI" panose="020B0502040204020203" pitchFamily="34" charset="0"/>
                <a:ea typeface="+mn-ea"/>
                <a:cs typeface="+mn-cs"/>
              </a:rPr>
              <a:t>Introduser kommende arrangementer og tilpass kommentarene dine, slik at de stemmer overens med utvalgt markedsføringsmateriell.  </a:t>
            </a:r>
          </a:p>
          <a:p>
            <a:endParaRPr lang="en-US"/>
          </a:p>
          <a:p>
            <a:r>
              <a:rPr lang="nb-no"/>
              <a:t>Lærere kan få tilpasset støtte for enheter, faglig utvikling og andre læringsressurser fra ditt dedikerte opplæringsteam. Du kan kontakte teamet ved å sende en e-post til Annie på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nb-no"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Med enerett.  MICROSOFT GIR INGEN GARANTIER, UTTRYKTE, UNDERFORSTÅTTE ELLER LOVPÅLAGTE, MED HENSYN TIL INFORMASJONEN I DENNE PRESENTASJONEN.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nb-no"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Med enerett.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En person som sitter ved et bord og bruker en datamaskin&#10;&#10;Beskrivelse genereres automatisk">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Et bilde som inneholder leke, LEGO, himmel, bord&#10;&#10;Beskrivelse generert med svært høy sikkerhet">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Dette er fargene til Microsofts varemerke. Fargelinjen er plassert på hovedmalsiden, slik at den vises på alle lysbildene. Brukere kan bruke pipetten for enkelt å velge varemerkefargene.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nb-no" sz="4400" dirty="0">
                <a:latin typeface="Torque Bold" panose="020B0803030202050203" pitchFamily="34" charset="0"/>
              </a:rPr>
              <a:t>Kodetimen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nb-no"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Presentasjon for tilrettelegging</a:t>
            </a:r>
          </a:p>
          <a:p>
            <a:r>
              <a:rPr lang="nb-no"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Til bruk med miljøer for direkte læring, selvstendig læring og hybrid-/avstandslæring</a:t>
            </a:r>
          </a:p>
        </p:txBody>
      </p:sp>
      <p:pic>
        <p:nvPicPr>
          <p:cNvPr id="9" name="Picture Placeholder 7" descr="Et skjermbilde av Minecraft-agenten som holder en grønn plante">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nb-no" dirty="0"/>
              <a:t>Mål for dagen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nb-no"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Som vi akkurat har sett skjer det noen sprø ting i tidslinjen for jordens historie! </a:t>
            </a:r>
          </a:p>
          <a:p>
            <a:pPr algn="ctr"/>
            <a:r>
              <a:rPr lang="nb-no"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Ditt mål for dagen er å bruke kodeferdighetene dine for å hjelpe oss med å løse problemet. </a:t>
            </a:r>
          </a:p>
          <a:p>
            <a:pPr algn="ctr"/>
            <a:r>
              <a:rPr lang="nb-no"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La oss komme i gang!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nb-no" dirty="0">
                          <a:solidFill>
                            <a:schemeClr val="accent5"/>
                          </a:solidFill>
                          <a:latin typeface="Noto Sans" panose="020B0502040504020204" pitchFamily="34" charset="0"/>
                          <a:ea typeface="Noto Sans" panose="020B0502040504020204" pitchFamily="34" charset="0"/>
                          <a:cs typeface="Noto Sans" panose="020B0502040504020204" pitchFamily="34" charset="0"/>
                        </a:rPr>
                        <a:t>Hvis du har en Minecraft: Education Edition-konto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dirty="0">
                          <a:solidFill>
                            <a:schemeClr val="accent5"/>
                          </a:solidFill>
                          <a:latin typeface="Noto Sans" panose="020B0502040504020204" pitchFamily="34" charset="0"/>
                          <a:ea typeface="Noto Sans" panose="020B0502040504020204" pitchFamily="34" charset="0"/>
                          <a:cs typeface="Noto Sans" panose="020B0502040504020204" pitchFamily="34" charset="0"/>
                        </a:rPr>
                        <a:t>Hvis du ikke har en Minecraft: Education Edition-konto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Velkommen til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Dette er ditt startpunkt – stedet der du begynner spillet.</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La oss øve på flytting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nb-no"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Tastatur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Berøringskontroller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La oss øve på flytting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Teknisk tegning&#10;&#10;Beskrivelse genereres automatisk">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Bruk kontrollene dine til å navigere gjennom disse hindringene, og finn veien tilbake til denne grønne knappen som vises her.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Trykk på 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Knapper kommer til å være en SVÆRT viktig del av spillet.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Hvis du vil trykke på en knapp, går du bort til knappen og høyreklikker på den (hvis du bruker et tastatur) eller berører den (hvis du bruker berøringskontroller).</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gjennom gangen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Dette er utsikten du vil se etter at du har trykket på knappen på luftslusen.</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Følg gnistene gjennom gangen til det neste store rommet – du er nå i Institutt for alvorlige tidsfeil. Du kommer til å besøke dette rommet flere ganger gjennom hele spillet.</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a:t>Møt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Møt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Hun er en robot med kunstig intelligens (A.I.=Artificial Intelligence) Hun er en datarobot som kan tenke og fullføre oppgaver som et menneske. Hun vil være din veileder gjennom TimeCraft.</a:t>
            </a:r>
          </a:p>
        </p:txBody>
      </p:sp>
      <p:pic>
        <p:nvPicPr>
          <p:cNvPr id="9" name="Picture 8" descr="Bilde med tekst, bord, arbeidsbenk&#10;&#10;Beskrivelse genereres automatisk">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Snakkevindu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 vindu som dette vises når T.A.R.R.A. vil fortelle deg noe.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må lese informasjonen i popup-vinduet. Hvis du har problemer med å lese ordene selv, kan du bruke Engasjerende leser-knappen.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Engasjerende leser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nb-no"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Engasjerende leser </a:t>
            </a:r>
            <a:r>
              <a:rPr lang="nb-no" dirty="0">
                <a:solidFill>
                  <a:srgbClr val="000000"/>
                </a:solidFill>
                <a:latin typeface="Noto Sans" panose="020B0502040504020204" pitchFamily="34" charset="0"/>
                <a:ea typeface="Noto Sans" panose="020B0502040504020204" pitchFamily="34" charset="0"/>
                <a:cs typeface="Noto Sans" panose="020B0502040504020204" pitchFamily="34" charset="0"/>
              </a:rPr>
              <a:t>kan åpnes </a:t>
            </a:r>
            <a:r>
              <a:rPr lang="nb-no"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i Minecraft for å lese skilt og dialog for datastyrte figurer</a:t>
            </a:r>
            <a:r>
              <a:rPr lang="nb-no"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nb-no"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Det er utrolig nyttig!</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nb-no"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Dette er flott hvis du vil ha ekstra hjelp til å lese, inkludert å oversette teksten og lese den høyt.</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nb-no"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Slik bruker du Engasjerende leser i Minecraft: Education Edition </a:t>
            </a:r>
            <a:r>
              <a:rPr lang="nb-no"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nb-no"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nb-no" dirty="0"/>
              <a:t>Kode er et sett med instruksjoner</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nb-no" sz="2200" dirty="0">
                <a:latin typeface="+mj-lt"/>
              </a:rPr>
              <a:t>Disse instruksjonene kan skrives på forskjellige måter:</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nb-no" sz="2200" dirty="0">
                <a:solidFill>
                  <a:srgbClr val="D59DFF"/>
                </a:solidFill>
                <a:latin typeface="+mj-lt"/>
              </a:rPr>
              <a:t>Blokkbasert kode</a:t>
            </a:r>
          </a:p>
        </p:txBody>
      </p:sp>
      <p:pic>
        <p:nvPicPr>
          <p:cNvPr id="20" name="Picture Placeholder 19" descr="Et skjermbilde av arbeidsområdet for MakeCode-kode med et enkelt blokkbasert program for å flytte Minecraft-agenten">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nb-no" sz="2200">
                <a:solidFill>
                  <a:srgbClr val="D59DFF"/>
                </a:solidFill>
                <a:latin typeface="+mj-lt"/>
              </a:rPr>
              <a:t>Tekstbasert kode</a:t>
            </a:r>
          </a:p>
        </p:txBody>
      </p:sp>
      <p:pic>
        <p:nvPicPr>
          <p:cNvPr id="14" name="Picture Placeholder 13" descr="Et skjermbilde av arbeidsområdet for MakeCode-kode med et enkelt JavaScript-program for å flytte Minecraft-agenten">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nb-no" sz="3800" dirty="0"/>
              <a:t>Du må velge mellom Blocks og Python.</a:t>
            </a:r>
            <a:br>
                    </a:br>
            <a:r>
              <a:rPr lang="nb-no" sz="2700" dirty="0">
                <a:latin typeface="Noto Sans" panose="020B0502040504020204" pitchFamily="34" charset="0"/>
                <a:ea typeface="Noto Sans" panose="020B0502040504020204" pitchFamily="34" charset="0"/>
                <a:cs typeface="Noto Sans" panose="020B0502040504020204" pitchFamily="34" charset="0"/>
              </a:rPr>
              <a:t>(Det anbefales at nybegynnere starter med Blocks)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nb-no" sz="4800" b="0" i="0" u="none" strike="noStrike" kern="1200" cap="all" spc="-100" normalizeH="0" baseline="0" noProof="0" dirty="0">
                <a:ln>
                  <a:noFill/>
                </a:ln>
                <a:solidFill>
                  <a:srgbClr val="FFFFFF">
                    <a:alpha val="99000"/>
                  </a:srgbClr>
                </a:solidFill>
                <a:effectLst/>
                <a:uLnTx/>
                <a:uFillTx/>
                <a:latin typeface="Torque Bold"/>
                <a:ea typeface="+mn-ea"/>
                <a:cs typeface="+mn-cs"/>
              </a:rPr>
              <a:t>Hva </a:t>
            </a:r>
            <a:br>
                    </a:br>
            <a:r>
              <a:rPr kumimoji="0" lang="nb-no" sz="4800" b="0" i="0" u="none" strike="noStrike" kern="1200" cap="all" spc="-100" normalizeH="0" baseline="0" noProof="0" dirty="0">
                <a:ln>
                  <a:noFill/>
                </a:ln>
                <a:solidFill>
                  <a:srgbClr val="FFFFFF">
                    <a:alpha val="99000"/>
                  </a:srgbClr>
                </a:solidFill>
                <a:effectLst/>
                <a:uLnTx/>
                <a:uFillTx/>
                <a:latin typeface="Torque Bold"/>
                <a:ea typeface="+mn-ea"/>
                <a:cs typeface="+mn-cs"/>
              </a:rPr>
              <a:t>skal vi </a:t>
            </a:r>
            <a:br>
                    </a:br>
            <a:r>
              <a:rPr kumimoji="0" lang="nb-no" sz="4800" b="0" i="0" u="none" strike="noStrike" kern="1200" cap="all" spc="-100" normalizeH="0" baseline="0" noProof="0" dirty="0">
                <a:ln>
                  <a:noFill/>
                </a:ln>
                <a:solidFill>
                  <a:srgbClr val="FFFFFF">
                    <a:alpha val="99000"/>
                  </a:srgbClr>
                </a:solidFill>
                <a:effectLst/>
                <a:uLnTx/>
                <a:uFillTx/>
                <a:latin typeface="Torque Bold"/>
                <a:ea typeface="+mn-ea"/>
                <a:cs typeface="+mn-cs"/>
              </a:rPr>
              <a:t>lære i dag?</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nb-no"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skal se nærmere på tidlige kodekonsepter.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nb-no"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Jeg skal analysere og løse problemer ved hjelp av datalogisk tenkning.</a:t>
            </a:r>
          </a:p>
          <a:p>
            <a:pPr>
              <a:lnSpc>
                <a:spcPct val="100000"/>
              </a:lnSpc>
              <a:spcBef>
                <a:spcPts val="1200"/>
              </a:spcBef>
              <a:spcAft>
                <a:spcPts val="1200"/>
              </a:spcAft>
              <a:defRPr/>
            </a:pPr>
            <a:r>
              <a:rPr lang="nb-no"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skal lære Minecraft-tidsagenten å løse problemer med kode.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nb-no"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Jeg skal finne koblinger til datavitenskap </a:t>
            </a:r>
            <a:r>
              <a:rPr lang="nb-no"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som har innvirkning på alle områder i livet.</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a:t>T.A.R.R.A. og datastyrte figurer</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TimeCraft vil du se T.A.R.R.A. og andre datastyrte figurer (figurer som ikke er spillere).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vil gi deg viktig informasjon for å hjelpe deg under spillingen. Du vil se popup-vinduer fra T.A.R.R.A. – disse vil veilede deg gjennom spillet.</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Velg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er nå på tide å velge tidsagent.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er fem forskjellige farger. Du kan velge akkurat den fargen du vil!</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Slik velger du tidsagent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for å velge tidsagent.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tidsagenten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Tidsagentene vil forsvinne. Du må trykke på C-knappen for å plassere agenten.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Kodebygger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du trykker på C-knappen, starter du Kodebygger.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Kodebygger er kodepaletten du bruker til å programmere tidsagenten, slik at den kan hjelpe deg med å løse problemer i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a:t>
            </a:r>
            <a:r>
              <a:rPr lang="nb-no"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i hjørnet på skjermen for å gå tilbake til spillet.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tidsagenten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Tidsagenten er klar!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Bra valg!</a:t>
            </a: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Beveg deg raskt mot strømbryteren for å koble til strømmen igjen. Det er ingen tid å miste!</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til strømbryteren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Følg gnistene for å finne strømbryteren.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var raskt! Se! </a:t>
            </a: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har lagt til T.A.L.K.-enheten i inventaret ditt. Bruk T.A.L.K.-enheten for å tilkalle tidsagenten eller når du trenger meg.</a:t>
            </a: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Høyreklikk med enheten i hånden for å aktivere den.</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fisk brukergrensesnitt, program&#10;&#10;Beskrivelse genereres automatisk">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nb-no" dirty="0"/>
              <a:t>Bruke T.A.L.K.- enheten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T.A.L.K.-enheten er plassert på verktøylinjen.</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Velg T.A.L.K.-enheten på verktøylinjen. Når du har valgt T.A.L.K.-enheten, vises en ny knapp på skjermen:</a:t>
            </a:r>
          </a:p>
          <a:p>
            <a:pPr algn="ctr"/>
            <a:r>
              <a:rPr lang="nb-no"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Bruk T.A.L.K.-enheten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denne knappen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nb-no" dirty="0"/>
              <a:t>Hva er </a:t>
            </a:r>
            <a:br>
                    </a:br>
            <a:r>
              <a:rPr lang="nb-no" dirty="0"/>
              <a:t>datavitenskap?</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nb-no"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Datavitenskap er læren om å bruke datamaskiner til å løse problemer.</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 er jeg bare ett klikk unna! Trykk på Start aktivitet for å begynne!</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Kode for å flytte tidsagenten 3 blokker fremover for å aktivere tidslinjen.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nb-no" dirty="0">
                <a:solidFill>
                  <a:srgbClr val="D59DFF"/>
                </a:solidFill>
              </a:rPr>
              <a:t>Kodekonsept: </a:t>
            </a:r>
            <a:br>
                    </a:br>
            <a:r>
              <a:rPr lang="nb-no" sz="2400" dirty="0">
                <a:solidFill>
                  <a:srgbClr val="D59DFF"/>
                </a:solidFill>
              </a:rPr>
              <a:t>Sekvensering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nb-no">
                <a:solidFill>
                  <a:srgbClr val="D59DFF"/>
                </a:solidFill>
                <a:latin typeface="+mj-lt"/>
              </a:rPr>
              <a:t>Hva det betyr</a:t>
            </a:r>
          </a:p>
          <a:p>
            <a:pPr>
              <a:lnSpc>
                <a:spcPct val="108000"/>
              </a:lnSpc>
              <a:spcBef>
                <a:spcPts val="1200"/>
              </a:spcBef>
            </a:pPr>
            <a:r>
              <a:rPr lang="nb-no" sz="2000">
                <a:solidFill>
                  <a:schemeClr val="bg1"/>
                </a:solidFill>
              </a:rPr>
              <a:t>Agenten flytter seg i rekkefølgen du sekvenserer. I en sekvensstruktur fører en handling eller en hendelse, til neste handling i rekkefølgen.</a:t>
            </a:r>
            <a:endParaRPr lang="en-US">
              <a:solidFill>
                <a:schemeClr val="bg1"/>
              </a:solidFill>
            </a:endParaRPr>
          </a:p>
          <a:p>
            <a:pPr>
              <a:lnSpc>
                <a:spcPct val="108000"/>
              </a:lnSpc>
              <a:spcBef>
                <a:spcPts val="1200"/>
              </a:spcBef>
            </a:pPr>
            <a:r>
              <a:rPr lang="nb-no">
                <a:solidFill>
                  <a:srgbClr val="D59DFF"/>
                </a:solidFill>
                <a:latin typeface="+mj-lt"/>
              </a:rPr>
              <a:t>La oss tenke på det</a:t>
            </a:r>
          </a:p>
          <a:p>
            <a:pPr>
              <a:lnSpc>
                <a:spcPct val="108000"/>
              </a:lnSpc>
              <a:spcBef>
                <a:spcPts val="1200"/>
              </a:spcBef>
            </a:pPr>
            <a:r>
              <a:rPr lang="nb-no" sz="2000">
                <a:solidFill>
                  <a:schemeClr val="bg1"/>
                </a:solidFill>
              </a:rPr>
              <a:t>Ville det siste programmet ditt fungere hvis du plasserer </a:t>
            </a:r>
            <a:r>
              <a:rPr lang="nb-no" sz="2000" b="1">
                <a:solidFill>
                  <a:schemeClr val="bg1"/>
                </a:solidFill>
                <a:latin typeface="Consolas" panose="020B0609020204030204" pitchFamily="49" charset="0"/>
              </a:rPr>
              <a:t>agent</a:t>
            </a:r>
            <a:r>
              <a:rPr lang="nb-no" sz="2000" b="1">
                <a:solidFill>
                  <a:schemeClr val="bg1"/>
                </a:solidFill>
              </a:rPr>
              <a:t> </a:t>
            </a:r>
            <a:r>
              <a:rPr lang="nb-no" sz="2000" b="1">
                <a:solidFill>
                  <a:schemeClr val="bg1"/>
                </a:solidFill>
                <a:latin typeface="Consolas" panose="020B0609020204030204" pitchFamily="49" charset="0"/>
              </a:rPr>
              <a:t>analyser</a:t>
            </a:r>
            <a:r>
              <a:rPr lang="nb-no" sz="2000">
                <a:solidFill>
                  <a:schemeClr val="bg1"/>
                </a:solidFill>
              </a:rPr>
              <a:t> før </a:t>
            </a:r>
            <a:r>
              <a:rPr lang="nb-no" sz="2000" b="1">
                <a:solidFill>
                  <a:schemeClr val="bg1"/>
                </a:solidFill>
                <a:latin typeface="Consolas" panose="020B0609020204030204" pitchFamily="49" charset="0"/>
              </a:rPr>
              <a:t>agent</a:t>
            </a:r>
            <a:r>
              <a:rPr lang="nb-no" sz="2000" b="1">
                <a:solidFill>
                  <a:schemeClr val="bg1"/>
                </a:solidFill>
              </a:rPr>
              <a:t> </a:t>
            </a:r>
            <a:r>
              <a:rPr lang="nb-no" sz="2000" b="1">
                <a:solidFill>
                  <a:schemeClr val="bg1"/>
                </a:solidFill>
                <a:latin typeface="Consolas" panose="020B0609020204030204" pitchFamily="49" charset="0"/>
              </a:rPr>
              <a:t>flytt</a:t>
            </a:r>
            <a:r>
              <a:rPr lang="nb-no" sz="2000">
                <a:solidFill>
                  <a:schemeClr val="bg1"/>
                </a:solidFill>
              </a:rPr>
              <a:t>? Hvorfor eller hvorfor ikke?</a:t>
            </a:r>
          </a:p>
          <a:p>
            <a:pPr>
              <a:lnSpc>
                <a:spcPct val="108000"/>
              </a:lnSpc>
              <a:spcBef>
                <a:spcPts val="1200"/>
              </a:spcBef>
            </a:pPr>
            <a:r>
              <a:rPr lang="nb-no">
                <a:solidFill>
                  <a:srgbClr val="D59DFF"/>
                </a:solidFill>
                <a:latin typeface="+mj-lt"/>
              </a:rPr>
              <a:t>Tips: </a:t>
            </a:r>
            <a:r>
              <a:rPr lang="nb-no" sz="2000">
                <a:solidFill>
                  <a:schemeClr val="bg1"/>
                </a:solidFill>
              </a:rPr>
              <a:t>Prøv å planlegge på papir!</a:t>
            </a:r>
          </a:p>
        </p:txBody>
      </p:sp>
      <p:pic>
        <p:nvPicPr>
          <p:cNvPr id="7" name="Picture Placeholder 6" descr="Skjermbilde av et videospill&#10;&#10;Beskrivelse genereres automatisk">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Koble til strømmen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C for å åpne Kodebygger.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kodebygger (blokker)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1: Les kodeoppgaven.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2: Bruk MakeCode-ordblokker fra verktøykassen. Du drar og slipper dem på kodelerretet.</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3: Trykk på den grønne startpilen for å teste koden.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kodebygger (blokker)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Kodeoppgaven er for lang til at den får plass på den halve skjermen. Du må trykke på denne </a:t>
            </a:r>
            <a:r>
              <a:rPr lang="nb-no"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utvid</a:t>
            </a:r>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-knappen for å få Kodebygger til å dekke hele skjermen.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Hvis du trenger mer hjelp til å løse en kodeutfordring, velger du </a:t>
            </a:r>
            <a:r>
              <a:rPr lang="nb-no"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tips</a:t>
            </a:r>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-knappen, en lyspære med et spørsmålstegn. Disse tipsene er svært nyttige!</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Kodebygger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1: Les kodeoppgaven.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2: Skriv inn Python-koden under Aktivitet.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Trinn 3: Trykk på kjør-knappen nederst på skjermen.</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Godt jobbet! Du har gjenopprettet strømmen, og du kan begynne å hjelpe oss med å fikse ting som har gått galt</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Tidsforskyvninger på stormaskinen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prøve å løse dette problemet Trykk på knappen for å velge tidslinjedatamaskinen.</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nb-no" dirty="0"/>
              <a:t>Hvordan brukes datavitenskap </a:t>
            </a:r>
            <a:r>
              <a:rPr lang="nb-no" sz="4000" dirty="0"/>
              <a:t>(eller ferdigheter innen datavitenskap) </a:t>
            </a:r>
            <a:r>
              <a:rPr lang="nb-no" dirty="0"/>
              <a:t>på skolen?</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Velg tidsforskyvning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for å velge tidsforskyvning.</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valg en tidsforskyvning. Nå må du gå til tidskapselen for å starte oppdraget ditt.</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til tidskapselen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Tidskapselen er en maskin som lar deg reise i tiden!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Flytt deg nå mot tidskapselen, og trykk på knappen foran for å åpne den og motta informasjonen om oppdraget!</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Tidshopp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må løse 3 tidsforskyvninger. Hver gang du går inn i tidskapselen, vil tallet som vises ved siden av, fortelle deg hvor mange tidshopp du må løse.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for å åpne tidskapselen.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Åpne tidskapselen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for å åpne tidskapselen og motta informasjonen om oppdraget.</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Informasjon om oppdraget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lese informasjonen om oppdraget. </a:t>
            </a: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Husk at du kan bruke Engasjerende leser hvis du trenger hjelp når du spiller alene!</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inn i tidskapselen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på tidskapselen</a:t>
            </a:r>
            <a:r>
              <a:rPr lang="nb-no"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inn i tidskapselen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du har trykket på knappen, vil du se en melding som sier «teleporterer» – dette betyr at du reiser i tiden!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Velkommen til Storbandjazz!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nb-no"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Dette er ditt startpunkt i verden. Du vil se nøyaktig dette bildet når du begynner å spille.</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nb-no" dirty="0"/>
              <a:t>Hvordan brukes datavitenskap i hobbyene mine eller i forskjellige jobber?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ser ut som jazzmusikeren er virkelig opprørt, så la oss finne ut om vi kan hjelpe ham!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Jeg har oppdaget noe som er gjemt bak veggen bak musikeren foran deg. Bruk T.A.L.K.-enheten for å sende agenten til det oppdagede </a:t>
            </a: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stedet!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Jazzmusiker – datastyrt figur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Buet av enda en scene! Helt siden jeg mistet trompeten min, har ingenting vært som det pleier! Har jeg blitt rammet av en forbannelse?</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STORBANDJAZZ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du har T.A.L.K.-enheten i hånden din, vil du se en ny grå boks som sier </a:t>
            </a:r>
          </a:p>
          <a:p>
            <a:pPr algn="ctr"/>
            <a:r>
              <a:rPr lang="nb-no"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«Bruk T.A.L.K.-enheten».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knappen for se det neste popup-vinduet.</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nb-no" dirty="0"/>
              <a:t>STORBANDJAZZ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Klikk på «Start aktivitet»</a:t>
            </a: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 å starte oppdraget ditt!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Flott jobbet! </a:t>
            </a: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Bruk T.A.L.K.-enheten for å flytte agenten tilbake til startpunktet når som helst.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 må du bruke kode for å hente trompeten!</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Storbandjazz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Tidsagenten din starter automatisk i posisjon.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enden av labyrinten er det en trompet.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 må hente trompeten til musikeren!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Lage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nb-no"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bruke en algoritme som kan hjelpe oss med å løse denne utfordringen.</a:t>
            </a:r>
          </a:p>
          <a:p>
            <a:pPr algn="ctr"/>
            <a:r>
              <a:rPr lang="nb-no"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Hvordan kan vi bruke kommandoene</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framover</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bakover</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venstre</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høyre</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opp</a:t>
            </a:r>
          </a:p>
          <a:p>
            <a:pPr algn="ctr"/>
            <a:r>
              <a:rPr lang="nb-no"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ned</a:t>
            </a:r>
          </a:p>
          <a:p>
            <a:pPr algn="ctr"/>
            <a:r>
              <a:rPr lang="nb-no"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for å flytte agenten til trompeten? </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Kode algoritmen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nå kode tidsagenten slik at den følger algoritmen.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åpne Kodebygger ved å trykke på C-knappen.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Kodebygger er åpen, vil du se instruksjonene, verktøykassen og tips.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nb-no"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TILBAKESTILLE AKTIVITETEN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Bruk T.A.L.K.-enheten for å tilbakestille aktiviteten hvis du vil starte på nytt.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Trykk på </a:t>
            </a:r>
          </a:p>
          <a:p>
            <a:pPr algn="ctr"/>
            <a:r>
              <a:rPr lang="nb-no"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Tilbakestill aktivitet</a:t>
            </a: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-knappen, og du vil starte på nytt fra startpunktet.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nb-no">
                <a:solidFill>
                  <a:srgbClr val="D59DFF"/>
                </a:solidFill>
              </a:rPr>
              <a:t>Kodekonsept: </a:t>
            </a:r>
            <a:br>
                    </a:br>
            <a:r>
              <a:rPr lang="nb-no" sz="2400">
                <a:solidFill>
                  <a:srgbClr val="D59DFF"/>
                </a:solidFill>
              </a:rPr>
              <a:t>Feilsøking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nb-no">
                <a:solidFill>
                  <a:srgbClr val="D59DFF"/>
                </a:solidFill>
                <a:latin typeface="+mj-lt"/>
              </a:rPr>
              <a:t>Hva det betyr</a:t>
            </a:r>
          </a:p>
          <a:p>
            <a:pPr>
              <a:lnSpc>
                <a:spcPct val="108000"/>
              </a:lnSpc>
              <a:spcBef>
                <a:spcPts val="1200"/>
              </a:spcBef>
            </a:pPr>
            <a:r>
              <a:rPr lang="nb-no" sz="2000">
                <a:solidFill>
                  <a:schemeClr val="bg1"/>
                </a:solidFill>
              </a:rPr>
              <a:t>Feilsøking er å finne og rette feil i koden.</a:t>
            </a:r>
          </a:p>
          <a:p>
            <a:pPr>
              <a:lnSpc>
                <a:spcPct val="108000"/>
              </a:lnSpc>
              <a:spcBef>
                <a:spcPts val="1200"/>
              </a:spcBef>
            </a:pPr>
            <a:r>
              <a:rPr lang="nb-no">
                <a:solidFill>
                  <a:srgbClr val="D59DFF"/>
                </a:solidFill>
                <a:latin typeface="+mj-lt"/>
              </a:rPr>
              <a:t>La oss tenke på det</a:t>
            </a:r>
          </a:p>
          <a:p>
            <a:pPr>
              <a:lnSpc>
                <a:spcPct val="108000"/>
              </a:lnSpc>
              <a:spcBef>
                <a:spcPts val="1200"/>
              </a:spcBef>
            </a:pPr>
            <a:r>
              <a:rPr lang="nb-no" sz="2000">
                <a:solidFill>
                  <a:schemeClr val="bg1"/>
                </a:solidFill>
              </a:rPr>
              <a:t>Fungerte koden din på første forsøk?</a:t>
            </a:r>
          </a:p>
          <a:p>
            <a:pPr>
              <a:lnSpc>
                <a:spcPct val="108000"/>
              </a:lnSpc>
              <a:spcBef>
                <a:spcPts val="1200"/>
              </a:spcBef>
            </a:pPr>
            <a:r>
              <a:rPr lang="nb-no" sz="2000">
                <a:solidFill>
                  <a:schemeClr val="bg1"/>
                </a:solidFill>
              </a:rPr>
              <a:t>Hvordan fant og rettet du feil i koden din?</a:t>
            </a:r>
          </a:p>
          <a:p>
            <a:pPr>
              <a:lnSpc>
                <a:spcPct val="108000"/>
              </a:lnSpc>
              <a:spcBef>
                <a:spcPts val="1200"/>
              </a:spcBef>
            </a:pPr>
            <a:r>
              <a:rPr lang="nb-no">
                <a:solidFill>
                  <a:srgbClr val="D59DFF"/>
                </a:solidFill>
                <a:latin typeface="+mj-lt"/>
              </a:rPr>
              <a:t>Tips: </a:t>
            </a:r>
            <a:r>
              <a:rPr lang="nb-no" sz="2000">
                <a:solidFill>
                  <a:schemeClr val="bg1"/>
                </a:solidFill>
              </a:rPr>
              <a:t>Når du kjører koden, følger du nøye med på agenten for å se hvor det oppstår problemer.</a:t>
            </a:r>
          </a:p>
        </p:txBody>
      </p:sp>
      <p:pic>
        <p:nvPicPr>
          <p:cNvPr id="6" name="Picture Placeholder 5" descr="Et skjermbilde av Minecraft-agenten i labyrinten i oppdrag 4 i Kodetimen">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nb-no" sz="4000" dirty="0"/>
              <a:t>Datavitenskap</a:t>
            </a:r>
            <a:br>
                    </a:br>
            <a:r>
              <a:rPr lang="nb-no" sz="4000" dirty="0"/>
              <a:t>er </a:t>
            </a:r>
            <a:br>
                    </a:br>
            <a:r>
              <a:rPr lang="nb-no" sz="4000" dirty="0"/>
              <a:t>overalt </a:t>
            </a:r>
            <a:r>
              <a:rPr lang="nb-no" sz="4000" b="1" u="sng" dirty="0"/>
              <a:t>og er </a:t>
            </a:r>
            <a:br>
                    </a:br>
            <a:r>
              <a:rPr lang="nb-no" sz="4000" dirty="0"/>
              <a:t>FOR ALLE!</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Bruke «tips»-knappen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nb-no" sz="2800" b="1" dirty="0">
                          <a:solidFill>
                            <a:schemeClr val="accent5"/>
                          </a:solidFill>
                        </a:rPr>
                        <a:t>Tips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b-no" sz="2800" b="0" dirty="0">
                          <a:solidFill>
                            <a:schemeClr val="accent5"/>
                          </a:solidFill>
                        </a:rPr>
                        <a:t>Du får se et bilde av løsningen. Bruk dette som hjelp til å planlegge kodeløsningen din.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nb-no" sz="2800" b="1" dirty="0">
                          <a:solidFill>
                            <a:schemeClr val="accent5"/>
                          </a:solidFill>
                        </a:rPr>
                        <a:t>Tips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b-no" sz="2800" dirty="0">
                          <a:solidFill>
                            <a:schemeClr val="accent5"/>
                          </a:solidFill>
                        </a:rPr>
                        <a:t>Du får se startkoden i Kodebygger med noen feile verdier. Du må feilsøke for å finne og rette kodefeil i startkoden, slik at du finner riktig løsning.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nb-no" sz="2800" b="1" dirty="0">
                          <a:solidFill>
                            <a:schemeClr val="accent5"/>
                          </a:solidFill>
                        </a:rPr>
                        <a:t>Tips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nb-no" sz="2800" dirty="0">
                          <a:solidFill>
                            <a:schemeClr val="accent5"/>
                          </a:solidFill>
                        </a:rPr>
                        <a:t>Du får se den fullstendige kodeløsningen i Kodebygger, og du bli teleportert tilbake til Institutt for alvorlige tidsfeil. </a:t>
                      </a:r>
                    </a:p>
                    <a:p>
                      <a:pPr algn="ctr"/>
                      <a:r>
                        <a:rPr lang="nb-no" sz="2800" b="1" dirty="0">
                          <a:solidFill>
                            <a:srgbClr val="FF0000"/>
                          </a:solidFill>
                        </a:rPr>
                        <a:t>Hvis du bruker alle de 3 tipsene, kan du IKKE lete etter den hemmelige knappen for å finne spor.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Fantastisk innsats! Du har reparert dette tidspunktet i tiden, og nå er jazzmusikkens fremtid reddet!</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Vent litt – å nei! Jeg har oppdaget noe annet som ikke skal være her. Jeg skal foreta en fullstendig gjennomsøking av området for å finne eventuelle skjulte enheter.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Hemmelig knapp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nb-no"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Etter at T.A.R.R.A. har gjennomsøkt rommet, er den hemmelige knappen avslørt!</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Søket mitt har avslørt en skjult knapp et sted i dette området!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Gjennomsøk området fra topp til bunn, og trykk deretter på knappen for å skaffe mer informasjon!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Hemmelig knapp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hemmelig knapp er skjult i denne tidsforskyvningen. Følg gnistene til den hemmelige knappen.</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Hemmelig knapp</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Dette er plasseringen til den hemmelige knappen.</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Når du klikker på denne knappen, vil den åpne de hvite dørene til venstre.</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Melding fra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har funnet den skjulte knappen!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 ser ut til at et hemmelig rom har åpnet seg i dette området.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Gå inn i rommet, og let etter mer informasjon!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Spor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Innenfor dørene finner du spor som kan avsløre hvilken tidsagent som kan være den skyldige (den som forårsaker tidsforskyvningene!).</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Gå tilbake til Institutt for alvorlige tidsfeil</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oss prøve å finne ut hvilken tidsagent som er den skyldige.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Basert på bevisene du har samlet, hvem tror du forårsaker alle tidsforskyvningene?</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nb-no" dirty="0"/>
              <a:t>Velkommen til Kodetimen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nb-no" sz="4400" b="1" dirty="0">
                <a:solidFill>
                  <a:schemeClr val="accent2">
                    <a:alpha val="99000"/>
                  </a:schemeClr>
                </a:solidFill>
              </a:rPr>
              <a:t>Plassholder for trailer for Kodetimen</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Stemming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Etter hver tidsforskyvning har du muligheten til å stemme på hvem du tror tidsskurken er.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Suksess!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nb-no" dirty="0">
                          <a:solidFill>
                            <a:schemeClr val="accent5"/>
                          </a:solidFill>
                          <a:latin typeface="Noto Sans" panose="020B0502040504020204" pitchFamily="34" charset="0"/>
                          <a:ea typeface="Noto Sans" panose="020B0502040504020204" pitchFamily="34" charset="0"/>
                          <a:cs typeface="Noto Sans" panose="020B0502040504020204" pitchFamily="34" charset="0"/>
                        </a:rPr>
                        <a:t>FØR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dirty="0">
                          <a:solidFill>
                            <a:schemeClr val="accent5"/>
                          </a:solidFill>
                          <a:latin typeface="Noto Sans" panose="020B0502040504020204" pitchFamily="34" charset="0"/>
                          <a:ea typeface="Noto Sans" panose="020B0502040504020204" pitchFamily="34" charset="0"/>
                          <a:cs typeface="Noto Sans" panose="020B0502040504020204" pitchFamily="34" charset="0"/>
                        </a:rPr>
                        <a:t>ETTER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Nå er det din tur å spille!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må velge den neste tidsforskyvningen du vil løse. Følg med på skjermen. Dette vil vise veien til den neste tidsforskyvningen!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Rapporter deretter tilbake til tidskapselen for å motta ditt neste oppdrag.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nb-no"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Målet ditt er å fullføre 2 eller flere tidsforskyvninger.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nb-no"/>
              <a:t>Godt jobbet!</a:t>
            </a:r>
          </a:p>
        </p:txBody>
      </p:sp>
      <p:pic>
        <p:nvPicPr>
          <p:cNvPr id="7" name="Picture Placeholder 10" descr="Minecraft-agenten og figurene arbeider med gjengroing etter en brann">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nb-no">
                <a:solidFill>
                  <a:srgbClr val="D59DFF"/>
                </a:solidFill>
              </a:rPr>
              <a:t>Oppsummering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nb-no" dirty="0">
                <a:solidFill>
                  <a:schemeClr val="bg1"/>
                </a:solidFill>
              </a:rPr>
              <a:t>Dette har du gjort i dag:</a:t>
            </a:r>
          </a:p>
          <a:p>
            <a:pPr marL="342900" indent="-342900">
              <a:lnSpc>
                <a:spcPct val="108000"/>
              </a:lnSpc>
              <a:spcBef>
                <a:spcPts val="1200"/>
              </a:spcBef>
              <a:buFont typeface="Arial" panose="020B0604020202020204" pitchFamily="34" charset="0"/>
              <a:buChar char="•"/>
            </a:pPr>
            <a:r>
              <a:rPr lang="nb-no" dirty="0">
                <a:solidFill>
                  <a:schemeClr val="bg1"/>
                </a:solidFill>
              </a:rPr>
              <a:t>Lært om kodekonsepter, inkludert algoritmer, sekvensering, feilsøking og kanskje til og med løkker.</a:t>
            </a:r>
          </a:p>
          <a:p>
            <a:pPr marL="342900" indent="-342900">
              <a:lnSpc>
                <a:spcPct val="108000"/>
              </a:lnSpc>
              <a:spcBef>
                <a:spcPts val="1200"/>
              </a:spcBef>
              <a:buFont typeface="Arial" panose="020B0604020202020204" pitchFamily="34" charset="0"/>
              <a:buChar char="•"/>
            </a:pPr>
            <a:r>
              <a:rPr lang="nb-no" dirty="0">
                <a:solidFill>
                  <a:schemeClr val="bg1"/>
                </a:solidFill>
              </a:rPr>
              <a:t>Lært om datavitenskap og hvordan det finnes overalt.</a:t>
            </a:r>
          </a:p>
          <a:p>
            <a:pPr marL="342900" indent="-342900">
              <a:lnSpc>
                <a:spcPct val="108000"/>
              </a:lnSpc>
              <a:spcBef>
                <a:spcPts val="1200"/>
              </a:spcBef>
              <a:buFont typeface="Arial" panose="020B0604020202020204" pitchFamily="34" charset="0"/>
              <a:buChar char="•"/>
            </a:pPr>
            <a:r>
              <a:rPr lang="nb-no" dirty="0">
                <a:solidFill>
                  <a:schemeClr val="bg1"/>
                </a:solidFill>
              </a:rPr>
              <a:t>Programmet Minecraft-tidsagenten slik at den kunne redde fremtiden!</a:t>
            </a:r>
          </a:p>
        </p:txBody>
      </p:sp>
      <p:pic>
        <p:nvPicPr>
          <p:cNvPr id="7" name="Picture Placeholder 6" descr="Skjermbilde av et videospill&#10;&#10;Beskrivelse genereres automatisk">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Evaluering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Hva likte du best ved Kodetimen?</a:t>
            </a:r>
          </a:p>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Hva var det mest utfordrende ved Kodetimen?</a:t>
            </a:r>
          </a:p>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Hvordan brukte du dine ferdigheter innen datavitenskap i dag?</a:t>
            </a:r>
          </a:p>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Har du lært noe nytt i dag?</a:t>
            </a:r>
          </a:p>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Hvorfor er datavitenskap viktig for alle mennesker?</a:t>
            </a:r>
          </a:p>
          <a:p>
            <a:pPr marL="914400" lvl="1" indent="-457200">
              <a:buFont typeface="Arial" panose="020B0604020202020204" pitchFamily="34" charset="0"/>
              <a:buChar char="•"/>
            </a:pPr>
            <a:r>
              <a:rPr lang="nb-no"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Vil du prøve Minecraft: Education Edition igjen?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nb-no"/>
              <a:t>Mer moro med koding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nb-no" dirty="0"/>
              <a:t>Etter Kodetimen 2021 (TimeCraft)</a:t>
            </a:r>
          </a:p>
          <a:p>
            <a:pPr marL="342900" indent="-342900">
              <a:lnSpc>
                <a:spcPct val="108000"/>
              </a:lnSpc>
              <a:spcBef>
                <a:spcPts val="1200"/>
              </a:spcBef>
              <a:buFont typeface="Arial" panose="020B0604020202020204" pitchFamily="34" charset="0"/>
              <a:buChar char="•"/>
            </a:pPr>
            <a:r>
              <a:rPr lang="nb-no" dirty="0"/>
              <a:t>Fortsett å arbeide med kode for å reparere flere tidsforskyvninger!</a:t>
            </a:r>
          </a:p>
          <a:p>
            <a:pPr marL="342900" indent="-342900">
              <a:lnSpc>
                <a:spcPct val="108000"/>
              </a:lnSpc>
              <a:spcBef>
                <a:spcPts val="1200"/>
              </a:spcBef>
              <a:buFont typeface="Arial" panose="020B0604020202020204" pitchFamily="34" charset="0"/>
              <a:buChar char="•"/>
            </a:pPr>
            <a:r>
              <a:rPr lang="nb-no" dirty="0"/>
              <a:t>Besøk det hemmelige troferommet under kontrollsenteret!</a:t>
            </a:r>
          </a:p>
          <a:p>
            <a:pPr marL="342900" indent="-342900">
              <a:lnSpc>
                <a:spcPct val="108000"/>
              </a:lnSpc>
              <a:spcBef>
                <a:spcPts val="1200"/>
              </a:spcBef>
              <a:buFont typeface="Arial" panose="020B0604020202020204" pitchFamily="34" charset="0"/>
              <a:buChar char="•"/>
            </a:pPr>
            <a:r>
              <a:rPr lang="nb-no" dirty="0"/>
              <a:t>Trykk på</a:t>
            </a:r>
            <a:r>
              <a:rPr lang="nb-no" dirty="0">
                <a:latin typeface="+mj-lt"/>
              </a:rPr>
              <a:t> Esc </a:t>
            </a:r>
            <a:r>
              <a:rPr lang="nb-no" dirty="0"/>
              <a:t>og velg </a:t>
            </a:r>
            <a:r>
              <a:rPr lang="nb-no" dirty="0">
                <a:latin typeface="+mj-lt"/>
              </a:rPr>
              <a:t>Jeg er ferdig</a:t>
            </a:r>
            <a:r>
              <a:rPr lang="nb-no" dirty="0"/>
              <a:t> for å få en attest for å ha fullført.</a:t>
            </a:r>
          </a:p>
        </p:txBody>
      </p:sp>
      <p:pic>
        <p:nvPicPr>
          <p:cNvPr id="8" name="Picture Placeholder 7" descr="To barn som bruker Surface-datamaskiner og smiler til kameraet">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a:t>Attest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nb-no"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Gratulerer! </a:t>
            </a:r>
          </a:p>
          <a:p>
            <a:pPr lvl="1" algn="ctr"/>
            <a:r>
              <a:rPr lang="nb-no"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Du har fått en attest for å ha fullført.</a:t>
            </a:r>
          </a:p>
          <a:p>
            <a:pPr lvl="1" algn="ctr"/>
            <a:r>
              <a:rPr lang="nb-no"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Kodetimen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Bilde av en leke&#10;&#10;Beskrivelse genereres automatisk">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nb-no"/>
              <a:t>Moroa stopper ikke her!</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nb-no" dirty="0">
                <a:solidFill>
                  <a:srgbClr val="3B2E58"/>
                </a:solidFill>
                <a:latin typeface="Segoe UI" panose="020B0502040204020203" pitchFamily="34" charset="0"/>
                <a:ea typeface="+mj-ea"/>
              </a:rPr>
              <a:t>Kast deg ut i </a:t>
            </a:r>
            <a:r>
              <a:rPr lang="nb-no" u="sng" dirty="0">
                <a:solidFill>
                  <a:srgbClr val="3B2E58"/>
                </a:solidFill>
                <a:latin typeface="Segoe UI" panose="020B0502040204020203" pitchFamily="34" charset="0"/>
                <a:ea typeface="+mj-ea"/>
              </a:rPr>
              <a:t>Minecraft: Education Edition</a:t>
            </a:r>
            <a:r>
              <a:rPr lang="nb-no" dirty="0">
                <a:solidFill>
                  <a:srgbClr val="3B2E58"/>
                </a:solidFill>
                <a:latin typeface="Segoe UI" panose="020B0502040204020203" pitchFamily="34" charset="0"/>
                <a:ea typeface="+mj-ea"/>
              </a:rPr>
              <a:t> for å oppdage nye utfordringer og leksjoner – og fortsett å kode!</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nb-no"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Du er dataingeniør på Institutt for overvåkning av alvorlige tidsfeil, og det din jobb å rette opp de mystiske tidsforskyvningene som dukker opp i historien, og finne ut hvem (eller hva) som forårsaker dem.</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b-no"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Vil du hjelpe til med å rette opp tidsforskyvningene og redde fremtiden med dine kodesuperkrefter?</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nb-no" sz="2400" b="1" dirty="0">
                <a:solidFill>
                  <a:schemeClr val="tx1">
                    <a:alpha val="99000"/>
                  </a:schemeClr>
                </a:solidFill>
                <a:latin typeface="+mj-lt"/>
                <a:ea typeface="Noto Sans" panose="020B0502040504020204" pitchFamily="34" charset="0"/>
                <a:cs typeface="Noto Sans" panose="020B0502040504020204" pitchFamily="34" charset="0"/>
              </a:rPr>
              <a:t>På ditt oppdrag i TimeCraft </a:t>
            </a:r>
          </a:p>
          <a:p>
            <a:r>
              <a:rPr lang="nb-no" sz="2400" b="1" dirty="0">
                <a:solidFill>
                  <a:schemeClr val="tx1">
                    <a:alpha val="99000"/>
                  </a:schemeClr>
                </a:solidFill>
                <a:latin typeface="+mj-lt"/>
                <a:ea typeface="Noto Sans" panose="020B0502040504020204" pitchFamily="34" charset="0"/>
                <a:cs typeface="Noto Sans" panose="020B0502040504020204" pitchFamily="34" charset="0"/>
              </a:rPr>
              <a:t>må du:</a:t>
            </a:r>
          </a:p>
          <a:p>
            <a:r>
              <a:rPr lang="nb-no"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nb-no"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Reise tilbake til avgjørende tidspunkter i verdenshistorien</a:t>
            </a:r>
          </a:p>
          <a:p>
            <a:pPr marL="800100" lvl="1" indent="-342900">
              <a:spcBef>
                <a:spcPts val="600"/>
              </a:spcBef>
              <a:spcAft>
                <a:spcPts val="600"/>
              </a:spcAft>
              <a:buFont typeface="Arial" panose="020B0604020202020204" pitchFamily="34" charset="0"/>
              <a:buChar char="•"/>
            </a:pPr>
            <a:r>
              <a:rPr lang="nb-no"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Kode din tidsagent til å rette opp tidsforskyvningene</a:t>
            </a:r>
          </a:p>
          <a:p>
            <a:pPr marL="800100" lvl="1" indent="-342900">
              <a:spcBef>
                <a:spcPts val="600"/>
              </a:spcBef>
              <a:spcAft>
                <a:spcPts val="600"/>
              </a:spcAft>
              <a:buFont typeface="Arial" panose="020B0604020202020204" pitchFamily="34" charset="0"/>
              <a:buChar char="•"/>
            </a:pPr>
            <a:r>
              <a:rPr lang="nb-no"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Finne spor som kan identifisere skurken (den eller det som forårsaker tidsforskyvningene)</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nb-no" sz="2400" dirty="0">
                <a:solidFill>
                  <a:schemeClr val="accent5">
                    <a:alpha val="99000"/>
                  </a:schemeClr>
                </a:solidFill>
                <a:latin typeface="+mj-lt"/>
                <a:ea typeface="Noto Sans" panose="020B0502040504020204" pitchFamily="34" charset="0"/>
                <a:cs typeface="Noto Sans" panose="020B0502040504020204" pitchFamily="34" charset="0"/>
              </a:rPr>
              <a:t>Er du klar </a:t>
            </a:r>
          </a:p>
          <a:p>
            <a:r>
              <a:rPr lang="nb-no" sz="2400" dirty="0">
                <a:solidFill>
                  <a:schemeClr val="accent5">
                    <a:alpha val="99000"/>
                  </a:schemeClr>
                </a:solidFill>
                <a:latin typeface="+mj-lt"/>
                <a:ea typeface="Noto Sans" panose="020B0502040504020204" pitchFamily="34" charset="0"/>
                <a:cs typeface="Noto Sans" panose="020B0502040504020204" pitchFamily="34" charset="0"/>
              </a:rPr>
              <a:t>for et tidseventyr?</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nb-no" dirty="0"/>
              <a:t>Viktig ordforråd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nb-no"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Det er noen viktige ting vi må forstå før vi begynner å spille – så la oss først gå gjennom noen konsepter!</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nb-no"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Tidsagent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Institutt for alvorlige tidsfeil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Tidsforskyvning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nb-no" sz="1800" dirty="0">
                          <a:latin typeface="Noto Sans" panose="020B0502040504020204" pitchFamily="34" charset="0"/>
                          <a:ea typeface="Noto Sans" panose="020B0502040504020204" pitchFamily="34" charset="0"/>
                          <a:cs typeface="Noto Sans" panose="020B0502040504020204" pitchFamily="34" charset="0"/>
                        </a:rPr>
                        <a:t>Dette er roboten vi skal kode, slik at den kan hjelpe oss med å reparere tidsforskyvningene.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sz="1800" dirty="0">
                          <a:latin typeface="Noto Sans" panose="020B0502040504020204" pitchFamily="34" charset="0"/>
                          <a:ea typeface="Noto Sans" panose="020B0502040504020204" pitchFamily="34" charset="0"/>
                          <a:cs typeface="Noto Sans" panose="020B0502040504020204" pitchFamily="34" charset="0"/>
                        </a:rPr>
                        <a:t>Du er dataingeniør, og du jobber for Institutt for alvorlige tidsfeil. Du overvåker og opprettholder tidsrekkefølgen.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b-no" sz="1800" dirty="0">
                          <a:latin typeface="Noto Sans" panose="020B0502040504020204" pitchFamily="34" charset="0"/>
                          <a:ea typeface="Noto Sans" panose="020B0502040504020204" pitchFamily="34" charset="0"/>
                          <a:cs typeface="Noto Sans" panose="020B0502040504020204" pitchFamily="34" charset="0"/>
                        </a:rPr>
                        <a:t>Dette er et stort problem (eller endring) som har oppstått i tidslinjen for jordens historie. Disse vises i stormaskinen.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Bilde som inneholder tekst, gjenstander, kontor, rotete&#10;&#10;Beskrivelse genereres automatisk">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