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発表者: 以下の内容をアップデートして、通話開始時のチャットに貼り付けてください。</a:t>
            </a:r>
          </a:p>
          <a:p>
            <a:endParaRPr lang="en-US" sz="882" kern="1200">
              <a:solidFill>
                <a:schemeClr val="tx1"/>
              </a:solidFill>
              <a:effectLst/>
              <a:latin typeface="Segoe UI" panose="020B0502040204020203" pitchFamily="34" charset="0"/>
              <a:ea typeface="+mn-ea"/>
              <a:cs typeface="+mn-cs"/>
            </a:endParaRPr>
          </a:p>
          <a:p>
            <a:r>
              <a:rPr lang="ja-jp" sz="882" kern="1200">
                <a:solidFill>
                  <a:schemeClr val="tx1"/>
                </a:solidFill>
                <a:effectLst/>
                <a:latin typeface="Segoe UI" panose="020B0502040204020203" pitchFamily="34" charset="0"/>
                <a:ea typeface="+mn-ea"/>
                <a:cs typeface="+mn-cs"/>
              </a:rPr>
              <a:t>[ワークショップ タイトル] へようこそ。[時間、タイム ゾーンを含む] に開始します。</a:t>
            </a:r>
            <a:r>
              <a:rPr lang="ja-jp" sz="882" kern="1200">
                <a:solidFill>
                  <a:schemeClr val="tx1"/>
                </a:solidFill>
                <a:effectLst/>
                <a:latin typeface="Segoe UI" panose="020B0502040204020203" pitchFamily="34" charset="0"/>
                <a:ea typeface="+mn-ea"/>
                <a:cs typeface="+mn-cs"/>
              </a:rPr>
              <a:t>不明な点や技術的な問題がある場合は、チャットでお知らせください。他のバーチャル ワークショップについての詳細は、&lt;URL&gt; をご覧ください。Minecraft: Education Edition をまだダウンロードされていない方は、</a:t>
            </a:r>
            <a:r>
              <a:rPr lang="ja-jp" sz="882" u="sng" kern="1200">
                <a:solidFill>
                  <a:schemeClr val="tx1"/>
                </a:solidFill>
                <a:effectLst/>
                <a:latin typeface="Segoe UI" panose="020B0502040204020203" pitchFamily="34" charset="0"/>
                <a:ea typeface="+mn-ea"/>
                <a:cs typeface="+mn-cs"/>
                <a:hlinkClick r:id="rId3"/>
              </a:rPr>
              <a:t>https://education.minecraft.net/hour-of-code</a:t>
            </a:r>
            <a:r>
              <a:rPr lang="ja-jp" sz="882" kern="1200">
                <a:solidFill>
                  <a:schemeClr val="tx1"/>
                </a:solidFill>
                <a:effectLst/>
                <a:latin typeface="Segoe UI" panose="020B0502040204020203" pitchFamily="34" charset="0"/>
                <a:ea typeface="+mn-ea"/>
                <a:cs typeface="+mn-cs"/>
              </a:rPr>
              <a:t> からダウンロードして、今日のアクティビティの準備をしておきしましょう。</a:t>
            </a:r>
          </a:p>
          <a:p>
            <a:endParaRPr lang="en-US" sz="900"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行うこと:</a:t>
            </a:r>
            <a:r>
              <a:rPr lang="ja-jp" sz="882" kern="1200">
                <a:solidFill>
                  <a:schemeClr val="tx1"/>
                </a:solidFill>
                <a:effectLst/>
                <a:latin typeface="Segoe UI" panose="020B0502040204020203" pitchFamily="34" charset="0"/>
                <a:ea typeface="+mn-ea"/>
                <a:cs typeface="+mn-cs"/>
              </a:rPr>
              <a:t> </a:t>
            </a:r>
            <a:r>
              <a:rPr lang="ja-jp" sz="882" b="1" kern="1200">
                <a:solidFill>
                  <a:schemeClr val="tx1"/>
                </a:solidFill>
                <a:effectLst/>
                <a:latin typeface="Segoe UI" panose="020B0502040204020203" pitchFamily="34" charset="0"/>
                <a:ea typeface="+mn-ea"/>
                <a:cs typeface="+mn-cs"/>
              </a:rPr>
              <a:t>参加者に挨拶して、歓迎します。</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Teams のミーティングで PowerPoint を表示して、最初のスライドを見せます。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上記の推奨された開始時のチャットの内容を更新して投稿します。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参加者が到着したら、全員がミュートになっていることを確認して挨拶します。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参加者に、ワークショップ中に使用するメモ用紙とペンを用意しておいた方が良いことを伝えます。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グループの規模に応じて、音声での参加を許可するか、チャットのみにするかを決めます。</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挨拶:</a:t>
            </a:r>
            <a:r>
              <a:rPr lang="ja-jp" sz="882" kern="1200">
                <a:solidFill>
                  <a:schemeClr val="tx1"/>
                </a:solidFill>
                <a:effectLst/>
                <a:latin typeface="Segoe UI" panose="020B0502040204020203" pitchFamily="34" charset="0"/>
                <a:ea typeface="+mn-ea"/>
                <a:cs typeface="+mn-cs"/>
              </a:rPr>
              <a:t> 皆さん、こんにちは。ご参加ありがとうございます。私は __________ といいます。こちらは私と同じくリーダーの ___________ です。</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ja-jp" sz="882" b="1" kern="1200">
                <a:solidFill>
                  <a:schemeClr val="tx1"/>
                </a:solidFill>
                <a:effectLst/>
                <a:latin typeface="Segoe UI" panose="020B0502040204020203" pitchFamily="34" charset="0"/>
                <a:ea typeface="+mn-ea"/>
                <a:cs typeface="+mn-cs"/>
              </a:rPr>
              <a:t>説明: </a:t>
            </a:r>
            <a:r>
              <a:rPr lang="ja-jp" sz="882" kern="1200">
                <a:solidFill>
                  <a:schemeClr val="tx1"/>
                </a:solidFill>
                <a:effectLst/>
                <a:latin typeface="Segoe UI" panose="020B0502040204020203" pitchFamily="34" charset="0"/>
                <a:ea typeface="+mn-ea"/>
                <a:cs typeface="+mn-cs"/>
              </a:rPr>
              <a:t>コードとは、今作ったような特定の順序で実行された指示の集合体です。プログラムがコンピュータに何かを実行するよう指示するために使われる言語です。プログラマーは、コードを書く人です。私たちのことですね。コードの書き方にはいろいろな方法があり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今回のクエストでは、</a:t>
            </a:r>
            <a:r>
              <a:rPr lang="ja-jp" sz="882" b="1" kern="1200">
                <a:solidFill>
                  <a:schemeClr val="tx1"/>
                </a:solidFill>
                <a:effectLst/>
                <a:latin typeface="Segoe UI" panose="020B0502040204020203" pitchFamily="34" charset="0"/>
                <a:ea typeface="+mn-ea"/>
                <a:cs typeface="+mn-cs"/>
              </a:rPr>
              <a:t>ブロックベースのコーディング</a:t>
            </a:r>
            <a:r>
              <a:rPr lang="ja-jp" sz="882" kern="1200">
                <a:solidFill>
                  <a:schemeClr val="tx1"/>
                </a:solidFill>
                <a:effectLst/>
                <a:latin typeface="Segoe UI" panose="020B0502040204020203" pitchFamily="34" charset="0"/>
                <a:ea typeface="+mn-ea"/>
                <a:cs typeface="+mn-cs"/>
              </a:rPr>
              <a:t>を使用します。これはコーディングの初心者に最適な方法です。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ブロックベースのコーディングでは、プログラミングのコマンドを表すブロックをドラッグ アンド ドロップして、パズルのようにつなげていきます。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コードは、単語や数字、句読点などを用いたテキストで記述することもできます。この画像の</a:t>
            </a:r>
            <a:r>
              <a:rPr lang="ja-jp" sz="882" b="1" kern="1200">
                <a:solidFill>
                  <a:schemeClr val="tx1"/>
                </a:solidFill>
                <a:effectLst/>
                <a:latin typeface="Segoe UI" panose="020B0502040204020203" pitchFamily="34" charset="0"/>
                <a:ea typeface="+mn-ea"/>
                <a:cs typeface="+mn-cs"/>
              </a:rPr>
              <a:t> テキストベースのコード</a:t>
            </a:r>
            <a:r>
              <a:rPr lang="ja-jp" sz="882" kern="1200">
                <a:solidFill>
                  <a:schemeClr val="tx1"/>
                </a:solidFill>
                <a:effectLst/>
                <a:latin typeface="Segoe UI" panose="020B0502040204020203" pitchFamily="34" charset="0"/>
                <a:ea typeface="+mn-ea"/>
                <a:cs typeface="+mn-cs"/>
              </a:rPr>
              <a:t>言語は、JavaScript です。</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質問: </a:t>
            </a:r>
            <a:r>
              <a:rPr lang="ja-jp" sz="882" kern="1200">
                <a:solidFill>
                  <a:schemeClr val="tx1"/>
                </a:solidFill>
                <a:effectLst/>
                <a:latin typeface="Segoe UI" panose="020B0502040204020203" pitchFamily="34" charset="0"/>
                <a:ea typeface="+mn-ea"/>
                <a:cs typeface="+mn-cs"/>
              </a:rPr>
              <a:t>この 2 つの写真は、同じプログラムをブロックベースのコードとテキストベースのコードで書いたものです。どんな点が似ていますか? またどこが違いますか?</a:t>
            </a:r>
          </a:p>
          <a:p>
            <a:r>
              <a:rPr lang="ja-jp" sz="882" kern="1200">
                <a:solidFill>
                  <a:schemeClr val="tx1"/>
                </a:solidFill>
                <a:effectLst/>
                <a:latin typeface="Segoe UI" panose="020B0502040204020203" pitchFamily="34" charset="0"/>
                <a:ea typeface="+mn-ea"/>
                <a:cs typeface="+mn-cs"/>
              </a:rPr>
              <a:t>(</a:t>
            </a:r>
            <a:r>
              <a:rPr lang="ja-jp" sz="882" i="1" kern="1200">
                <a:solidFill>
                  <a:schemeClr val="tx1"/>
                </a:solidFill>
                <a:effectLst/>
                <a:latin typeface="Segoe UI" panose="020B0502040204020203" pitchFamily="34" charset="0"/>
                <a:ea typeface="+mn-ea"/>
                <a:cs typeface="+mn-cs"/>
              </a:rPr>
              <a:t>考えられる回答例: </a:t>
            </a:r>
            <a:r>
              <a:rPr lang="ja-jp" sz="882" kern="1200">
                <a:solidFill>
                  <a:schemeClr val="tx1"/>
                </a:solidFill>
                <a:effectLst/>
                <a:latin typeface="Segoe UI" panose="020B0502040204020203" pitchFamily="34" charset="0"/>
                <a:ea typeface="+mn-ea"/>
                <a:cs typeface="+mn-cs"/>
              </a:rPr>
              <a:t>似ている: 多くの単語や数字が同じで、順序も同じ。異なる点: カラフルなブロックと番号の付いたテキスト行。「on start」の有無。単語と数字だけと単語と数字に句読点が付いたもの。接続可能なブロックと入力しなければならないテキスト。)</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行うこと: </a:t>
            </a:r>
            <a:r>
              <a:rPr lang="ja-jp" sz="882" kern="1200">
                <a:solidFill>
                  <a:schemeClr val="tx1"/>
                </a:solidFill>
                <a:effectLst/>
                <a:latin typeface="Segoe UI" panose="020B0502040204020203" pitchFamily="34" charset="0"/>
                <a:ea typeface="+mn-ea"/>
                <a:cs typeface="+mn-cs"/>
              </a:rPr>
              <a:t>チャットで回答を求めるか、挙手した参加者のミュートを解除します。</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反応する: </a:t>
            </a:r>
            <a:r>
              <a:rPr lang="ja-jp" sz="882" kern="1200">
                <a:solidFill>
                  <a:schemeClr val="tx1"/>
                </a:solidFill>
                <a:effectLst/>
                <a:latin typeface="Segoe UI" panose="020B0502040204020203" pitchFamily="34" charset="0"/>
                <a:ea typeface="+mn-ea"/>
                <a:cs typeface="+mn-cs"/>
              </a:rPr>
              <a:t>よくできましたね!村を救うための初めてのクエストをクリアしましたね。困っていることを確認して、これまでに出てきた概念をいくつか振り返ってみましょう。</a:t>
            </a:r>
          </a:p>
          <a:p>
            <a:pPr marL="171450" lvl="0" indent="-171450">
              <a:buFont typeface="Arial" panose="020B0604020202020204" pitchFamily="34" charset="0"/>
              <a:buChar char="•"/>
            </a:pPr>
            <a:r>
              <a:rPr lang="ja-jp" sz="882" b="1" kern="1200">
                <a:solidFill>
                  <a:schemeClr val="tx1"/>
                </a:solidFill>
                <a:effectLst/>
                <a:latin typeface="Segoe UI" panose="020B0502040204020203" pitchFamily="34" charset="0"/>
                <a:ea typeface="+mn-ea"/>
                <a:cs typeface="+mn-cs"/>
              </a:rPr>
              <a:t>シーケンス処理</a:t>
            </a:r>
            <a:r>
              <a:rPr lang="ja-jp" sz="882" kern="1200">
                <a:solidFill>
                  <a:schemeClr val="tx1"/>
                </a:solidFill>
                <a:effectLst/>
                <a:latin typeface="Segoe UI" panose="020B0502040204020203" pitchFamily="34" charset="0"/>
                <a:ea typeface="+mn-ea"/>
                <a:cs typeface="+mn-cs"/>
              </a:rPr>
              <a:t>では、アクションまたはイベントに続いて、順番に次のアクションが行われます。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これは、コード ブロックを配置する順番が重要であることを意味しています。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Agent は順序付けられた通りに行動します。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これは、「ロボット アルゴリズム」で学び始めたコーディングの概念です。</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質問する: </a:t>
            </a:r>
            <a:r>
              <a:rPr lang="ja-jp" sz="882" kern="1200">
                <a:solidFill>
                  <a:schemeClr val="tx1"/>
                </a:solidFill>
                <a:effectLst/>
                <a:latin typeface="Segoe UI" panose="020B0502040204020203" pitchFamily="34" charset="0"/>
                <a:ea typeface="+mn-ea"/>
                <a:cs typeface="+mn-cs"/>
              </a:rPr>
              <a:t>「agent analyze」ブロックを「agent move」ブロックの前に置いた場合、あなたが最後に作ったプログラムは機能しますか?その理由は?</a:t>
            </a:r>
          </a:p>
          <a:p>
            <a:r>
              <a:rPr lang="ja-jp" sz="882" kern="1200">
                <a:solidFill>
                  <a:schemeClr val="tx1"/>
                </a:solidFill>
                <a:effectLst/>
                <a:latin typeface="Segoe UI" panose="020B0502040204020203" pitchFamily="34" charset="0"/>
                <a:ea typeface="+mn-ea"/>
                <a:cs typeface="+mn-cs"/>
              </a:rPr>
              <a:t>(</a:t>
            </a:r>
            <a:r>
              <a:rPr lang="ja-jp" sz="882" i="1" kern="1200">
                <a:solidFill>
                  <a:schemeClr val="tx1"/>
                </a:solidFill>
                <a:effectLst/>
                <a:latin typeface="Segoe UI" panose="020B0502040204020203" pitchFamily="34" charset="0"/>
                <a:ea typeface="+mn-ea"/>
                <a:cs typeface="+mn-cs"/>
              </a:rPr>
              <a:t>回答</a:t>
            </a:r>
            <a:r>
              <a:rPr lang="ja-jp" sz="882" kern="1200">
                <a:solidFill>
                  <a:schemeClr val="tx1"/>
                </a:solidFill>
                <a:effectLst/>
                <a:latin typeface="Segoe UI" panose="020B0502040204020203" pitchFamily="34" charset="0"/>
                <a:ea typeface="+mn-ea"/>
                <a:cs typeface="+mn-cs"/>
              </a:rPr>
              <a:t>: Agent は分析する前に、先に進んで乾燥した茂みに到達する必要があったため、機能しない。)</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行うこと: </a:t>
            </a:r>
            <a:r>
              <a:rPr lang="ja-jp" sz="882" kern="1200">
                <a:solidFill>
                  <a:schemeClr val="tx1"/>
                </a:solidFill>
                <a:effectLst/>
                <a:latin typeface="Segoe UI" panose="020B0502040204020203" pitchFamily="34" charset="0"/>
                <a:ea typeface="+mn-ea"/>
                <a:cs typeface="+mn-cs"/>
              </a:rPr>
              <a:t>チャットで回答を求めるか、挙手した参加者のミュートを解除します。</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説明する: </a:t>
            </a:r>
            <a:r>
              <a:rPr lang="ja-jp" sz="882" kern="1200">
                <a:solidFill>
                  <a:schemeClr val="tx1"/>
                </a:solidFill>
                <a:effectLst/>
                <a:latin typeface="Segoe UI" panose="020B0502040204020203" pitchFamily="34" charset="0"/>
                <a:ea typeface="+mn-ea"/>
                <a:cs typeface="+mn-cs"/>
              </a:rPr>
              <a:t>順序付けを計画するのが難しい場合は、紙に鉛筆でステップを書き出す方法が効果的です。自分のアイデアを書き出して、それを見直します。もっと良いアイデアがあれば、それを書き留めます。自分の計画に納得したら、コーディングを始めます。</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反応する: </a:t>
            </a:r>
            <a:r>
              <a:rPr lang="ja-jp" sz="882" kern="1200">
                <a:solidFill>
                  <a:schemeClr val="tx1"/>
                </a:solidFill>
                <a:effectLst/>
                <a:latin typeface="Segoe UI" panose="020B0502040204020203" pitchFamily="34" charset="0"/>
                <a:ea typeface="+mn-ea"/>
                <a:cs typeface="+mn-cs"/>
              </a:rPr>
              <a:t>よくできましたね!Agent を迷路に導くという、難しいクエストをクリアしましたね。内容を振り返ってみて、コードにある問題を解決するためのヒントについて話しましょう。</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コーディングにおいて、</a:t>
            </a:r>
            <a:r>
              <a:rPr lang="ja-jp" sz="882" b="1" kern="1200">
                <a:solidFill>
                  <a:schemeClr val="tx1"/>
                </a:solidFill>
                <a:effectLst/>
                <a:latin typeface="Segoe UI" panose="020B0502040204020203" pitchFamily="34" charset="0"/>
                <a:ea typeface="+mn-ea"/>
                <a:cs typeface="+mn-cs"/>
              </a:rPr>
              <a:t>デバッグ</a:t>
            </a:r>
            <a:r>
              <a:rPr lang="ja-jp" sz="882" kern="1200">
                <a:solidFill>
                  <a:schemeClr val="tx1"/>
                </a:solidFill>
                <a:effectLst/>
                <a:latin typeface="Segoe UI" panose="020B0502040204020203" pitchFamily="34" charset="0"/>
                <a:ea typeface="+mn-ea"/>
                <a:cs typeface="+mn-cs"/>
              </a:rPr>
              <a:t>とは、コードのエラーを見つけて修正することです。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コードのエラーはバグと呼ばれることもあることから、デバッグと呼ばれています。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どんなに経験豊富なプログラマーでも、間違いはあります。自分のコードが思ったとおりに動作しないときは、動揺せずに、好奇心を持ってバグ探しをしましょう。</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質問する: </a:t>
            </a:r>
            <a:r>
              <a:rPr lang="ja-jp" sz="882" kern="1200">
                <a:solidFill>
                  <a:schemeClr val="tx1"/>
                </a:solidFill>
                <a:effectLst/>
                <a:latin typeface="Segoe UI" panose="020B0502040204020203" pitchFamily="34" charset="0"/>
                <a:ea typeface="+mn-ea"/>
                <a:cs typeface="+mn-cs"/>
              </a:rPr>
              <a:t>あなたのコードは最初の試みでうまくいきましたか?どのようにしてコードのバグを見つけ、修正しましたか?</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行うこと: </a:t>
            </a:r>
            <a:r>
              <a:rPr lang="ja-jp" sz="882" kern="1200">
                <a:solidFill>
                  <a:schemeClr val="tx1"/>
                </a:solidFill>
                <a:effectLst/>
                <a:latin typeface="Segoe UI" panose="020B0502040204020203" pitchFamily="34" charset="0"/>
                <a:ea typeface="+mn-ea"/>
                <a:cs typeface="+mn-cs"/>
              </a:rPr>
              <a:t>チャットで回答を求めるか、挙手した参加者のミュートを解除します。</a:t>
            </a:r>
          </a:p>
          <a:p>
            <a:endParaRPr lang="en-US" sz="882" b="1"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説明する: </a:t>
            </a:r>
            <a:r>
              <a:rPr lang="ja-jp" sz="882" kern="1200">
                <a:solidFill>
                  <a:schemeClr val="tx1"/>
                </a:solidFill>
                <a:effectLst/>
                <a:latin typeface="Segoe UI" panose="020B0502040204020203" pitchFamily="34" charset="0"/>
                <a:ea typeface="+mn-ea"/>
                <a:cs typeface="+mn-cs"/>
              </a:rPr>
              <a:t>このようなクエストでバグを見つける 1 つの方法は、コードを実行するときに Agent を注意深く観察することです。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たとえば、迷路の道を進むために左に曲がるのではなく、そのまま真っすぐ進もうとする場合、これはコードにバグがあること示していて、どこにバグがあるのかを知る手がかりにもなります。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コードをデバッグするには、コードの中で Agent が間違った方向に進んでしまった場所と一致する箇所を探します。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その「agent move」ブロックの数字を変えてみて、コードを再度実行し、うまくいくかどうかを確認します。</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反応する: </a:t>
            </a:r>
            <a:r>
              <a:rPr lang="ja-jp" sz="882" kern="1200">
                <a:solidFill>
                  <a:schemeClr val="tx1"/>
                </a:solidFill>
                <a:effectLst/>
                <a:latin typeface="Segoe UI" panose="020B0502040204020203" pitchFamily="34" charset="0"/>
                <a:ea typeface="+mn-ea"/>
                <a:cs typeface="+mn-cs"/>
              </a:rPr>
              <a:t>よくできましたね!Hour of Code を完了して、村を救いましたね。</a:t>
            </a:r>
          </a:p>
          <a:p>
            <a:endParaRPr lang="en-US" sz="882"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質問する: </a:t>
            </a:r>
            <a:r>
              <a:rPr lang="ja-jp" sz="882" kern="1200">
                <a:solidFill>
                  <a:schemeClr val="tx1"/>
                </a:solidFill>
                <a:effectLst/>
                <a:latin typeface="Segoe UI" panose="020B0502040204020203" pitchFamily="34" charset="0"/>
                <a:ea typeface="+mn-ea"/>
                <a:cs typeface="+mn-cs"/>
              </a:rPr>
              <a:t>好きなクエストやチャレンジはどれでしたか?</a:t>
            </a:r>
          </a:p>
          <a:p>
            <a:endParaRPr lang="en-US" sz="882"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行うこと: </a:t>
            </a:r>
            <a:r>
              <a:rPr lang="ja-jp" sz="882" kern="1200">
                <a:solidFill>
                  <a:schemeClr val="tx1"/>
                </a:solidFill>
                <a:effectLst/>
                <a:latin typeface="Segoe UI" panose="020B0502040204020203" pitchFamily="34" charset="0"/>
                <a:ea typeface="+mn-ea"/>
                <a:cs typeface="+mn-cs"/>
              </a:rPr>
              <a:t>チャットで回答を求めるか、挙手した参加者のミュートを解除します。</a:t>
            </a:r>
          </a:p>
          <a:p>
            <a:endParaRPr lang="en-US" sz="882" kern="1200">
              <a:solidFill>
                <a:schemeClr val="tx1"/>
              </a:solidFill>
              <a:effectLst/>
              <a:latin typeface="Segoe UI" panose="020B0502040204020203" pitchFamily="34" charset="0"/>
              <a:ea typeface="+mn-ea"/>
              <a:cs typeface="+mn-cs"/>
            </a:endParaRPr>
          </a:p>
          <a:p>
            <a:r>
              <a:rPr lang="ja-jp" sz="882" b="1" kern="1200">
                <a:solidFill>
                  <a:schemeClr val="tx1"/>
                </a:solidFill>
                <a:effectLst/>
                <a:latin typeface="Segoe UI" panose="020B0502040204020203" pitchFamily="34" charset="0"/>
                <a:ea typeface="+mn-ea"/>
                <a:cs typeface="+mn-cs"/>
              </a:rPr>
              <a:t>注意: </a:t>
            </a:r>
            <a:r>
              <a:rPr lang="ja-jp" sz="882" kern="1200">
                <a:solidFill>
                  <a:schemeClr val="tx1"/>
                </a:solidFill>
                <a:effectLst/>
                <a:latin typeface="Segoe UI" panose="020B0502040204020203" pitchFamily="34" charset="0"/>
                <a:ea typeface="+mn-ea"/>
                <a:cs typeface="+mn-cs"/>
              </a:rPr>
              <a:t>グループがすべてのクエストを終了しなかった場合は、大きな進歩を遂げたことを称えてあげましょう。</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ja-jp"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まとめる: </a:t>
            </a:r>
            <a:r>
              <a:rPr lang="ja-jp" sz="882" kern="1200">
                <a:solidFill>
                  <a:schemeClr val="tx1"/>
                </a:solidFill>
                <a:effectLst/>
                <a:latin typeface="Segoe UI" panose="020B0502040204020203" pitchFamily="34" charset="0"/>
                <a:ea typeface="+mn-ea"/>
                <a:cs typeface="+mn-cs"/>
              </a:rPr>
              <a:t>今日は多くのことを学びました。</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アルゴリズム、AI、シーケンス処理、デバッグ、条件分岐など、コーディングの概念について学びました。</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森林火災を防ぐために Minecraft Agent をプログラムしました。</a:t>
            </a:r>
          </a:p>
          <a:p>
            <a:endParaRPr lang="en-US" sz="882" i="1" kern="1200">
              <a:solidFill>
                <a:schemeClr val="tx1"/>
              </a:solidFill>
              <a:effectLst/>
              <a:latin typeface="Segoe UI" panose="020B0502040204020203" pitchFamily="34" charset="0"/>
              <a:ea typeface="+mn-ea"/>
              <a:cs typeface="+mn-cs"/>
            </a:endParaRPr>
          </a:p>
          <a:p>
            <a:r>
              <a:rPr lang="ja-jp" sz="882" i="1" kern="1200">
                <a:solidFill>
                  <a:schemeClr val="tx1"/>
                </a:solidFill>
                <a:effectLst/>
                <a:latin typeface="Segoe UI" panose="020B0502040204020203" pitchFamily="34" charset="0"/>
                <a:ea typeface="+mn-ea"/>
                <a:cs typeface="+mn-cs"/>
              </a:rPr>
              <a:t>オプションのディスカッションでの質問</a:t>
            </a:r>
            <a:r>
              <a:rPr lang="ja-jp"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森林火災を防ぐにあたってコンピューターが果たす役割は何か</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森林火災に取り組むときに重要なデータ (情報) は何か</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森林火災の発生をどのようにして防げるか</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森林再生とは何かまた、それにどのように対処するか</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ja-jp" sz="882" b="1" kern="1200">
                <a:solidFill>
                  <a:schemeClr val="tx1"/>
                </a:solidFill>
                <a:effectLst/>
                <a:latin typeface="Segoe UI" panose="020B0502040204020203" pitchFamily="34" charset="0"/>
                <a:ea typeface="+mn-ea"/>
                <a:cs typeface="+mn-cs"/>
              </a:rPr>
              <a:t>終了する前に: </a:t>
            </a:r>
            <a:r>
              <a:rPr lang="ja-jp" sz="882" kern="1200">
                <a:solidFill>
                  <a:schemeClr val="tx1"/>
                </a:solidFill>
                <a:effectLst/>
                <a:latin typeface="Segoe UI" panose="020B0502040204020203" pitchFamily="34" charset="0"/>
                <a:ea typeface="+mn-ea"/>
                <a:cs typeface="+mn-cs"/>
              </a:rPr>
              <a:t>ワークショップの後も、今日のコーディング アクティビティーを継続して楽しむための方法があります。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森林を復元して動物でいっぱいにするボーナス アクティビティーに取り組みましょう。このアクティビティーでは、コードを使って花などのブロックを配置したり、ニワトリなどのモブをスポーンさせたりする方法を学びます。とても楽しいですし、コードを使ってさらに創造性を発揮する機会となり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森林を復元したら、消防士に話しかけて自分の作品の写真を撮ってもらいましょう。写真はコンピュータやデバイスに保存することができます。</a:t>
            </a:r>
          </a:p>
          <a:p>
            <a:pPr marL="171450" lvl="0" indent="-171450">
              <a:buFont typeface="Arial" panose="020B0604020202020204" pitchFamily="34" charset="0"/>
              <a:buChar char="•"/>
            </a:pPr>
            <a:r>
              <a:rPr lang="ja-jp" sz="882" kern="1200">
                <a:solidFill>
                  <a:schemeClr val="tx1"/>
                </a:solidFill>
                <a:effectLst/>
                <a:latin typeface="Segoe UI" panose="020B0502040204020203" pitchFamily="34" charset="0"/>
                <a:ea typeface="+mn-ea"/>
                <a:cs typeface="+mn-cs"/>
              </a:rPr>
              <a:t>また、この Hour of Code チャレンジを完了したことを示すパーソナライズされた証明書を手に入れることもできます。キーボードの </a:t>
            </a:r>
            <a:r>
              <a:rPr lang="ja-jp" sz="882" b="1" kern="1200">
                <a:solidFill>
                  <a:schemeClr val="tx1"/>
                </a:solidFill>
                <a:effectLst/>
                <a:latin typeface="Segoe UI" panose="020B0502040204020203" pitchFamily="34" charset="0"/>
                <a:ea typeface="+mn-ea"/>
                <a:cs typeface="+mn-cs"/>
              </a:rPr>
              <a:t>Esc</a:t>
            </a:r>
            <a:r>
              <a:rPr lang="ja-jp" sz="882" kern="1200">
                <a:solidFill>
                  <a:schemeClr val="tx1"/>
                </a:solidFill>
                <a:effectLst/>
                <a:latin typeface="Segoe UI" panose="020B0502040204020203" pitchFamily="34" charset="0"/>
                <a:ea typeface="+mn-ea"/>
                <a:cs typeface="+mn-cs"/>
              </a:rPr>
              <a:t> ボタンを押して [</a:t>
            </a:r>
            <a:r>
              <a:rPr lang="ja-jp" sz="882" b="1" kern="1200">
                <a:solidFill>
                  <a:schemeClr val="tx1"/>
                </a:solidFill>
                <a:effectLst/>
                <a:latin typeface="Segoe UI" panose="020B0502040204020203" pitchFamily="34" charset="0"/>
                <a:ea typeface="+mn-ea"/>
                <a:cs typeface="+mn-cs"/>
              </a:rPr>
              <a:t>終了</a:t>
            </a:r>
            <a:r>
              <a:rPr lang="ja-jp" sz="882" kern="1200">
                <a:solidFill>
                  <a:schemeClr val="tx1"/>
                </a:solidFill>
                <a:effectLst/>
                <a:latin typeface="Segoe UI" panose="020B0502040204020203" pitchFamily="34" charset="0"/>
                <a:ea typeface="+mn-ea"/>
                <a:cs typeface="+mn-cs"/>
              </a:rPr>
              <a:t>] を選択し、指示に従ってください。親御さんなどの大人の人に手伝ってもらうのもいいですね。</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ja-jp"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ja-jp" sz="882" b="1" kern="1200">
                <a:solidFill>
                  <a:schemeClr val="tx1"/>
                </a:solidFill>
                <a:effectLst/>
                <a:latin typeface="Segoe UI" panose="020B0502040204020203" pitchFamily="34" charset="0"/>
                <a:ea typeface="+mn-ea"/>
                <a:cs typeface="+mn-cs"/>
              </a:rPr>
              <a:t>行うこと: </a:t>
            </a:r>
            <a:r>
              <a:rPr lang="ja-jp" sz="882" kern="1200">
                <a:solidFill>
                  <a:schemeClr val="tx1"/>
                </a:solidFill>
                <a:effectLst/>
                <a:latin typeface="Segoe UI" panose="020B0502040204020203" pitchFamily="34" charset="0"/>
                <a:ea typeface="+mn-ea"/>
                <a:cs typeface="+mn-cs"/>
              </a:rPr>
              <a:t>今後のイベントを紹介し、選択したマーケティング資料に沿ってコメントします。</a:t>
            </a:r>
          </a:p>
          <a:p>
            <a:endParaRPr lang="en-US"/>
          </a:p>
          <a:p>
            <a:r>
              <a:rPr lang="ja-jp"/>
              <a:t>教育者は、デバイス、専門的な開発、その他のトレーニング リソースに関する個別のサポートを、専任の教育チームから受けることができます。チームへの問い合わせは、annie.Goldsnider@microsoft.com 宛にメールにてご連絡ください。</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ja-jp"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Corporation.All Rights Reserved.Microsoft は、本プレゼンテーションの情報について、明示的、黙示的、法定的を問わず、いかなる保証も行いません。</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ja-jp"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Corporation.All Rights Reserved.</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テーブルで座ってパソコンを使っている人&#10;&#10;説明を自動生成">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おもちゃ、LEGO、空、テーブルの写真&#10;&#10;説明を自動生成">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これらはマイクロソフトのブランド カラーです。カラー バーは、すべてのスライドで表示されるように、テーマ マスターの横に配置されています。ユーザーは、図形の塗りつぶしや枠線の塗りつぶしなどの「目線を誘導する」カラー ツールを使って、ブランド カラーを簡単に選択することができます。">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ja-jp" sz="4400" dirty="0">
                <a:latin typeface="Torque Bold" panose="020B0803030202050203" pitchFamily="34" charset="0"/>
              </a:rPr>
              <a:t>Hour of Code 2021 (タイムクラフト)</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ja-jp"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促進用プレゼンテーション</a:t>
            </a:r>
          </a:p>
          <a:p>
            <a:r>
              <a:rPr lang="ja-jp"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対面での生徒主導の学習環境やハイブリッドまたは遠隔での学習環境で使用可能</a:t>
            </a:r>
          </a:p>
        </p:txBody>
      </p:sp>
      <p:pic>
        <p:nvPicPr>
          <p:cNvPr id="9" name="Picture Placeholder 7" descr="緑の植物を持つ Minecraft Agent のスクリーンショット">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ja-jp" dirty="0"/>
              <a:t>今日の目標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ja-jp"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先ほど書かれていたように、地球の歴史のタイムラインでは、とんでもないことが起こっています!</a:t>
            </a:r>
          </a:p>
          <a:p>
            <a:pPr algn="ctr"/>
            <a:r>
              <a:rPr lang="ja-jp"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今日の目標は、コーディングのスキルを使って問題解決を図ることです。</a:t>
            </a:r>
          </a:p>
          <a:p>
            <a:pPr algn="ctr"/>
            <a:r>
              <a:rPr lang="ja-jp"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始めましょう。</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ja-jp" dirty="0">
                          <a:solidFill>
                            <a:schemeClr val="accent5"/>
                          </a:solidFill>
                          <a:latin typeface="Noto Sans" panose="020B0502040504020204" pitchFamily="34" charset="0"/>
                          <a:ea typeface="Noto Sans" panose="020B0502040504020204" pitchFamily="34" charset="0"/>
                          <a:cs typeface="Noto Sans" panose="020B0502040504020204" pitchFamily="34" charset="0"/>
                        </a:rPr>
                        <a:t>Minecraft: Education Edition アカウントがある場合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dirty="0">
                          <a:solidFill>
                            <a:schemeClr val="accent5"/>
                          </a:solidFill>
                          <a:latin typeface="Noto Sans" panose="020B0502040504020204" pitchFamily="34" charset="0"/>
                          <a:ea typeface="Noto Sans" panose="020B0502040504020204" pitchFamily="34" charset="0"/>
                          <a:cs typeface="Noto Sans" panose="020B0502040504020204" pitchFamily="34" charset="0"/>
                        </a:rPr>
                        <a:t>Minecraft: Education Edition アカウントがない場合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タイムクラフトへようこそ</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ここがスポーン地点です。ゲーム プレイが始まる場所です。</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操作の練習</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ja-jp"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キーボード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タッチ操作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操作の練習</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技術的な画像&#10;&#10;説明を自動生成">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操作して障害物を通過し、ここに表示されている緑色のボタンまで戻ってきてください。</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ボタンを押す</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ボタンは、ゲーム プレイで非常に重要な役割を果たします。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ボタンを押すには、キーボードを使用の場合はボタンの近くまで行ってボタンを右クリックします。タッチ操作を使用の場合は、ボタンをタッチするだけです。</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廊下を通過する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これは、エアロック ドアのボタンを押した後に現れる景色です。</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閃光を辿って廊下を進み、次の大きな部屋にたどり着くと、そこが大規模時間異常研究所です。この部屋は、ゲーム中に何度も訪れることになります。</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a:t>T.A.R.R.A. の紹介</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の紹介</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これは、人工知能 (A.I.) ロボットです。人間のように考え、作業をこなすことができるコンピューター ロボットです。彼女はタイムクラフトであなたのガイドとなります。</a:t>
            </a:r>
          </a:p>
        </p:txBody>
      </p:sp>
      <p:pic>
        <p:nvPicPr>
          <p:cNvPr id="9" name="Picture 8" descr="テキスト、テーブル、作業台の写真&#10;&#10;説明を自動生成">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トーク画面</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が何かを伝えたいときには、このような画面が表示されます。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ポップアップ画面の情報を読み取る必要があります。自分で文字を読むのが難しい場合は、[イマーシブ リーダー] ボタンを使うことができます。</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イマーシブ リーダー</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ja-jp"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イマーシブ リーダー</a:t>
            </a:r>
            <a:r>
              <a:rPr lang="ja-jp" dirty="0">
                <a:solidFill>
                  <a:srgbClr val="000000"/>
                </a:solidFill>
                <a:latin typeface="Noto Sans" panose="020B0502040504020204" pitchFamily="34" charset="0"/>
                <a:ea typeface="Noto Sans" panose="020B0502040504020204" pitchFamily="34" charset="0"/>
                <a:cs typeface="Noto Sans" panose="020B0502040504020204" pitchFamily="34" charset="0"/>
              </a:rPr>
              <a:t>を Minecraft の中で開いて、</a:t>
            </a:r>
            <a:r>
              <a:rPr lang="ja-jp"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標識や NPC ダイアログを読み上げることができます</a:t>
            </a:r>
            <a:r>
              <a:rPr lang="ja-jp" dirty="0">
                <a:solidFill>
                  <a:srgbClr val="000000"/>
                </a:solidFill>
                <a:latin typeface="Noto Sans" panose="020B0502040504020204" pitchFamily="34" charset="0"/>
                <a:ea typeface="Noto Sans" panose="020B0502040504020204" pitchFamily="34" charset="0"/>
                <a:cs typeface="Noto Sans" panose="020B0502040504020204" pitchFamily="34" charset="0"/>
              </a:rPr>
              <a:t>。</a:t>
            </a:r>
            <a:r>
              <a:rPr lang="ja-jp"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とても便利です。</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ja-jp"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文章を翻訳して音読するなど、読み取りの追加支援として優れています。</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ja-jp"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Minecraft: Education Edition でのイマーシブ リーダーの使い方</a:t>
            </a:r>
            <a:r>
              <a:rPr lang="ja-jp"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ja-jp" dirty="0"/>
              <a:t>コードは指示の集合体</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ja-jp" sz="2200" dirty="0">
                <a:latin typeface="+mj-lt"/>
              </a:rPr>
              <a:t>これらの指示は、さまざまな方法で書くことができます。</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ja-jp" sz="2200" dirty="0">
                <a:solidFill>
                  <a:srgbClr val="D59DFF"/>
                </a:solidFill>
                <a:latin typeface="+mj-lt"/>
              </a:rPr>
              <a:t>ブロックベースのコード</a:t>
            </a:r>
          </a:p>
        </p:txBody>
      </p:sp>
      <p:pic>
        <p:nvPicPr>
          <p:cNvPr id="20" name="Picture Placeholder 19" descr="ブロックベースの簡単なプログラムで Minecraft の Agent を動かす MakeCode のコーディング ワークスペースのスクリーンショット">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ja-jp" sz="2200">
                <a:solidFill>
                  <a:srgbClr val="D59DFF"/>
                </a:solidFill>
                <a:latin typeface="+mj-lt"/>
              </a:rPr>
              <a:t>テキストベースのコード</a:t>
            </a:r>
          </a:p>
        </p:txBody>
      </p:sp>
      <p:pic>
        <p:nvPicPr>
          <p:cNvPr id="14" name="Picture Placeholder 13" descr="簡単な JavaScript プログラムで Minecraft の Agent を動かす MakeCode のコーディング ワークスペースのスクリーンショット">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ja-jp" sz="3800" dirty="0"/>
              <a:t>ブロックか Python のどちらかを選択する必要があります。</a:t>
            </a:r>
            <a:br>
                    </a:br>
            <a:r>
              <a:rPr lang="ja-jp" sz="2700" dirty="0">
                <a:latin typeface="Noto Sans" panose="020B0502040504020204" pitchFamily="34" charset="0"/>
                <a:ea typeface="Noto Sans" panose="020B0502040504020204" pitchFamily="34" charset="0"/>
                <a:cs typeface="Noto Sans" panose="020B0502040504020204" pitchFamily="34" charset="0"/>
              </a:rPr>
              <a:t>(初心者の方はブロックから始めることをお勧めします)</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ja-jp" sz="4800" b="0" i="0" u="none" strike="noStrike" kern="1200" cap="all" spc="-100" normalizeH="0" baseline="0" noProof="0" dirty="0">
                <a:ln>
                  <a:noFill/>
                </a:ln>
                <a:solidFill>
                  <a:srgbClr val="FFFFFF">
                    <a:alpha val="99000"/>
                  </a:srgbClr>
                </a:solidFill>
                <a:effectLst/>
                <a:uLnTx/>
                <a:uFillTx/>
                <a:latin typeface="Torque Bold"/>
                <a:ea typeface="+mn-ea"/>
                <a:cs typeface="+mn-cs"/>
              </a:rPr>
              <a:t>今日</a:t>
            </a:r>
            <a:br>
                    </a:br>
            <a:r>
              <a:rPr kumimoji="0" lang="ja-jp" sz="4800" b="0" i="0" u="none" strike="noStrike" kern="1200" cap="all" spc="-100" normalizeH="0" baseline="0" noProof="0" dirty="0">
                <a:ln>
                  <a:noFill/>
                </a:ln>
                <a:solidFill>
                  <a:srgbClr val="FFFFFF">
                    <a:alpha val="99000"/>
                  </a:srgbClr>
                </a:solidFill>
                <a:effectLst/>
                <a:uLnTx/>
                <a:uFillTx/>
                <a:latin typeface="Torque Bold"/>
                <a:ea typeface="+mn-ea"/>
                <a:cs typeface="+mn-cs"/>
              </a:rPr>
              <a:t>学ぶ</a:t>
            </a:r>
            <a:br>
                    </a:br>
            <a:r>
              <a:rPr kumimoji="0" lang="ja-jp" sz="4800" b="0" i="0" u="none" strike="noStrike" kern="1200" cap="all" spc="-100" normalizeH="0" baseline="0" noProof="0" dirty="0">
                <a:ln>
                  <a:noFill/>
                </a:ln>
                <a:solidFill>
                  <a:srgbClr val="FFFFFF">
                    <a:alpha val="99000"/>
                  </a:srgbClr>
                </a:solidFill>
                <a:effectLst/>
                <a:uLnTx/>
                <a:uFillTx/>
                <a:latin typeface="Torque Bold"/>
                <a:ea typeface="+mn-ea"/>
                <a:cs typeface="+mn-cs"/>
              </a:rPr>
              <a:t>内容</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ja-jp"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初期のコーディングの概念について確認します。</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ja-jp"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計算論的思考を利用して、問題を分析し解決します。</a:t>
            </a:r>
          </a:p>
          <a:p>
            <a:pPr>
              <a:lnSpc>
                <a:spcPct val="100000"/>
              </a:lnSpc>
              <a:spcBef>
                <a:spcPts val="1200"/>
              </a:spcBef>
              <a:spcAft>
                <a:spcPts val="1200"/>
              </a:spcAft>
              <a:defRPr/>
            </a:pPr>
            <a:r>
              <a:rPr lang="ja-jp"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コードを使用して問題を解決するために、Minecraft タイム Agent を訓練します。</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ja-jp"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人生のあらゆる分野に影響を及ぼす CS とのつながりを発見します。</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a:t>T.A.R.R.A. と NPC</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タイムクラフトの中では、T.A.R.R.A.やその他の NPC (プレイヤー以外のキャラクター) が登場します。</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は、ゲームプレイ中に役立つ重要な情報を教えてくれます。T.A.R.R.A. はポップアップ画面で表示されます。これらは、ゲームを進める上での指針となります。</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 Agent を選ぶ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を選びましょう。</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色は 5 種類あります。好きな色を選ぶことができます。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 Agent の選び方</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ボタンを押して、タイム Agent を選択します。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 Agent を使用する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は消えてしまいます。Agent を配置するには、[C] ボタンを押す必要があります。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コード ビルダー</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 ボタンを押すと、コード ビルダーが起動します。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コード ビルダーは、タイムクラフトで問題を解決するためにタイム Agent をプログラムする際に使用するコーディング パレットです。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画面の隅にある [</a:t>
            </a:r>
            <a:r>
              <a:rPr lang="ja-jp"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を押すと、ゲーム プレイに戻ります。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 Agent を使用する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の準備ができました!</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いいのを選びましたね!</a:t>
            </a: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素早くブレーカーの方へ移動し、電源を再投入してください。無駄にする時間はありませんよ!</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サーキット ブレーカーに進む</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サーキット ブレーカーを見つけるには閃光に従って進みます。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早かったですね!見てください!</a:t>
            </a: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デバイスをあなたの持ち物に追加しました。T.A.L.K. は、タイム Agent を呼ぶときや、私が必要なときに使使用してください。</a:t>
            </a: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手に持ったデバイスを右クリックすると、デバイスが起動します。</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グラフィカル ユーザー インターフェイス、アプリケーション&#10;&#10;説明を自動生成">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ja-jp" dirty="0"/>
              <a:t>T.A.L.K. デバイスを使用する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デバイスはホットバーにあります。</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ホットバー で T.A.L.K. デバイスを選択します。T.A.L.K. デバイスを選択すると、画面上に新しいボタンが表示されます。</a:t>
            </a:r>
          </a:p>
          <a:p>
            <a:pPr algn="ctr"/>
            <a:r>
              <a:rPr lang="ja-jp"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デバイスを使用</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このボタンを押します。</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ja-jp" dirty="0"/>
              <a:t>コンピュータ </a:t>
            </a:r>
            <a:br>
                    </a:br>
            <a:r>
              <a:rPr lang="ja-jp" dirty="0"/>
              <a:t>サイエンスとは?</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ja-jp"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コンピューター サイエンスとは、問題を解決するためにコンピューターの力を利用する学問です。</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あと 1 回クリックすれば完了です![アクティビティーの開始] ボタンを押して開始しよう!</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を 3 ブロック前進させ、タイムラインを有効にするようにコーディングしましょう。</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ja-jp" dirty="0">
                <a:solidFill>
                  <a:srgbClr val="D59DFF"/>
                </a:solidFill>
              </a:rPr>
              <a:t>コーディングの概念: </a:t>
            </a:r>
            <a:br>
                    </a:br>
            <a:r>
              <a:rPr lang="ja-jp" sz="2400" dirty="0">
                <a:solidFill>
                  <a:srgbClr val="D59DFF"/>
                </a:solidFill>
              </a:rPr>
              <a:t>シーケンス処理</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ja-jp">
                <a:solidFill>
                  <a:srgbClr val="D59DFF"/>
                </a:solidFill>
                <a:latin typeface="+mj-lt"/>
              </a:rPr>
              <a:t>シーケンス処理とは</a:t>
            </a:r>
          </a:p>
          <a:p>
            <a:pPr>
              <a:lnSpc>
                <a:spcPct val="108000"/>
              </a:lnSpc>
              <a:spcBef>
                <a:spcPts val="1200"/>
              </a:spcBef>
            </a:pPr>
            <a:r>
              <a:rPr lang="ja-jp" sz="2000">
                <a:solidFill>
                  <a:schemeClr val="bg1"/>
                </a:solidFill>
              </a:rPr>
              <a:t>Agent は順序付けられた通りに行動します。シーケンス構造では、アクションまたはイベントに続いて、次に順序付けられたアクションが行われます。</a:t>
            </a:r>
            <a:endParaRPr lang="en-US">
              <a:solidFill>
                <a:schemeClr val="bg1"/>
              </a:solidFill>
            </a:endParaRPr>
          </a:p>
          <a:p>
            <a:pPr>
              <a:lnSpc>
                <a:spcPct val="108000"/>
              </a:lnSpc>
              <a:spcBef>
                <a:spcPts val="1200"/>
              </a:spcBef>
            </a:pPr>
            <a:r>
              <a:rPr lang="ja-jp">
                <a:solidFill>
                  <a:srgbClr val="D59DFF"/>
                </a:solidFill>
                <a:latin typeface="+mj-lt"/>
              </a:rPr>
              <a:t>これについて考えてみましょう。</a:t>
            </a:r>
          </a:p>
          <a:p>
            <a:pPr>
              <a:lnSpc>
                <a:spcPct val="108000"/>
              </a:lnSpc>
              <a:spcBef>
                <a:spcPts val="1200"/>
              </a:spcBef>
            </a:pPr>
            <a:r>
              <a:rPr lang="ja-jp" sz="2000" b="1">
                <a:solidFill>
                  <a:schemeClr val="bg1"/>
                </a:solidFill>
                <a:latin typeface="Consolas" panose="020B0609020204030204" pitchFamily="49" charset="0"/>
              </a:rPr>
              <a:t>agent</a:t>
            </a:r>
            <a:r>
              <a:rPr lang="ja-jp" sz="2000" b="1">
                <a:solidFill>
                  <a:schemeClr val="bg1"/>
                </a:solidFill>
              </a:rPr>
              <a:t> </a:t>
            </a:r>
            <a:r>
              <a:rPr lang="ja-jp" sz="2000" b="1">
                <a:solidFill>
                  <a:schemeClr val="bg1"/>
                </a:solidFill>
                <a:latin typeface="Consolas" panose="020B0609020204030204" pitchFamily="49" charset="0"/>
              </a:rPr>
              <a:t>analyze</a:t>
            </a:r>
            <a:r>
              <a:rPr lang="ja-jp" sz="2000">
                <a:solidFill>
                  <a:schemeClr val="bg1"/>
                </a:solidFill>
              </a:rPr>
              <a:t>を</a:t>
            </a:r>
            <a:r>
              <a:rPr lang="ja-jp" sz="2000" b="1">
                <a:solidFill>
                  <a:schemeClr val="bg1"/>
                </a:solidFill>
                <a:latin typeface="Consolas" panose="020B0609020204030204" pitchFamily="49" charset="0"/>
              </a:rPr>
              <a:t>agent</a:t>
            </a:r>
            <a:r>
              <a:rPr lang="ja-jp" sz="2000" b="1">
                <a:solidFill>
                  <a:schemeClr val="bg1"/>
                </a:solidFill>
              </a:rPr>
              <a:t> </a:t>
            </a:r>
            <a:r>
              <a:rPr lang="ja-jp" sz="2000" b="1">
                <a:solidFill>
                  <a:schemeClr val="bg1"/>
                </a:solidFill>
                <a:latin typeface="Consolas" panose="020B0609020204030204" pitchFamily="49" charset="0"/>
              </a:rPr>
              <a:t>move</a:t>
            </a:r>
            <a:r>
              <a:rPr lang="ja-jp" sz="2000">
                <a:solidFill>
                  <a:schemeClr val="bg1"/>
                </a:solidFill>
              </a:rPr>
              <a:t>の前に置いた場合、あなたが最後に作ったプログラムは機能しますか?その理由は?</a:t>
            </a:r>
          </a:p>
          <a:p>
            <a:pPr>
              <a:lnSpc>
                <a:spcPct val="108000"/>
              </a:lnSpc>
              <a:spcBef>
                <a:spcPts val="1200"/>
              </a:spcBef>
            </a:pPr>
            <a:r>
              <a:rPr lang="ja-jp">
                <a:solidFill>
                  <a:srgbClr val="D59DFF"/>
                </a:solidFill>
                <a:latin typeface="+mj-lt"/>
              </a:rPr>
              <a:t>ヒント: </a:t>
            </a:r>
            <a:r>
              <a:rPr lang="ja-jp" sz="2000">
                <a:solidFill>
                  <a:schemeClr val="bg1"/>
                </a:solidFill>
              </a:rPr>
              <a:t>紙に計画を書き出してしてみましょう。</a:t>
            </a:r>
          </a:p>
        </p:txBody>
      </p:sp>
      <p:pic>
        <p:nvPicPr>
          <p:cNvPr id="7" name="Picture Placeholder 6" descr="ビデオゲームのスクリーンショット&#10;&#10;説明を自動生成">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サーキットを稼働させる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 を押してコード ビルダーを開きます。</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コード ビルダー (ブロック) の使用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1: コーディング タスクを読みます。</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2: ツールボックスから MakeCode ワード ブロックを使用します。コーディング用キャンバスにそれらをドラッグ アンド ドロップします。</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3: 緑の開始矢印を押して、コードをテストします。</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コード ビルダー (ブロック) の使用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コーディング タスクが長すぎて、半画面に収まらない場合。コード ビルダーを画面全体に収めるためには、この [</a:t>
            </a:r>
            <a:r>
              <a:rPr lang="ja-jp"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拡大</a:t>
            </a:r>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ボタンを押してください。</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コーディング チャレンジを解決するためにさらにサポートが必要な場合は、[</a:t>
            </a:r>
            <a:r>
              <a:rPr lang="ja-jp"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ヒント</a:t>
            </a:r>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ボタン (はてなマークの付いた電球) を選択してください。これらのヒントはとても役に立ちます。</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コード ビルダー (Python) の使用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1: コーディング タスクを読みます。</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2: アクティビティーで Python のコードを入力します。</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ステップ 3: 画面の下部にある [実行] ボタンを押します。</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お見事です!電力を回復したので、うまくいかなかったものを直すのを手伝うことができるようになりました。</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メインフレームの時間断裂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この問題を解決してみましょう。ボタンを押すと、タイムライン コンピューターで選択できます。</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ja-jp" dirty="0"/>
              <a:t>学校でコンピューター サイエンス </a:t>
            </a:r>
            <a:r>
              <a:rPr lang="ja-jp" sz="4000" dirty="0"/>
              <a:t>(あるいはコンピューター サイエンスのスキル) は</a:t>
            </a:r>
            <a:r>
              <a:rPr lang="ja-jp" dirty="0"/>
              <a:t>どのように利用されているか?</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時間断裂を選択する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ボタンを押して、時間断裂を選択します。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時間断裂を選択しました。では、タイムポッドに移動してミッションを開始しましょう。</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タイムポッドへ向かう</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タイムポッドは、タイムトラベルすることができる装置です。</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タイムポッドに向かって進み、前方のボタンを押すと、タイムポッドが開き、ミッション ブリーフィングを受けることができます。</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時間移動</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3 つの時間断裂を解決しなければなりません。タイムポッドに入るたびに、側面に表示された数字が解決する必要のある時間移動の回数を教えてくれます。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ボタンを押して、タイムポッドを開きます。</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タイムポッドを開く</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ボタンを押すとタイムポッドが開き、ミッション ブリーフィングを受けることができます。</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ミッション ブリーフィング</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ミッション ブリーフィングを読んでみましょう。</a:t>
            </a: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1 人でプレイしているときに困ったときは、イマーシブ リーダーを使用できることを覚えておいてください。</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タイムポッドに入る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タイムポッドでボタンを押します</a:t>
            </a:r>
            <a:r>
              <a:rPr lang="ja-jp"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タイムポッドに入る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ボタンを押すと、「テレポート中」というメッセージが表示されます。つまりタイムトラベル中ということです!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ビッグ バンド ジャズへようこそ!</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ja-jp"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これがこの世界でのあなたのスポーン地点です。ゲーム プレイを開始すると、この画像が表示されます。</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ja-jp" dirty="0"/>
              <a:t>趣味やさまざまな職業でコンピューター サイエンスはどのように利用されているのか?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ジャズ ミュージシャンが混乱しているようです。彼を助けられるかどうか見てみましょう。</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あなたの前にいるミュージシャンの背後にある壁の後ろに、何か隠れているものを検知しています。T.A.L.K. デバイスを使って、検出された場所に Agent を</a:t>
            </a: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送ってください。</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ジャズ ミュージシャン NPC</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またしてもステージからブーイング!トランペットを失くして以来、何もかもが変わってしまった!私は呪われているのだろうか?</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ビッグ バンド ジャズ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デバイスを手に取ると、新しいグレーのボックスに次のメッセージが表示されます。</a:t>
            </a:r>
          </a:p>
          <a:p>
            <a:pPr algn="ctr"/>
            <a:r>
              <a:rPr lang="ja-jp"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デバイスを使用」</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ボタンを押すと、次のポップアップ画面が表示されます。</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ja-jp" dirty="0"/>
              <a:t>ビッグ バンド ジャズ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[アクティビティーの開始] をクリックして</a:t>
            </a: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ミッションを開始します。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よくできました!</a:t>
            </a: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T.A.L.K. デバイスを使って、開始地点にいつでも Agent を戻すことができます。</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次に、コードを使ってトランペットを集めましょう!</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ビッグ バンド ジャズ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は自動的に適所で開始します。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迷路の終点には、トランペットがあります。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ミュージシャンのためにトランペットを手に入れましょう!</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アルゴリズムを作成する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ja-jp"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このチャレンジを解決するために、アルゴリズムを使ってみましょう。</a:t>
            </a:r>
          </a:p>
          <a:p>
            <a:pPr algn="ctr"/>
            <a:r>
              <a:rPr lang="ja-jp"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をトランペットに到達させるには</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前</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後ろ</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左</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右</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上</a:t>
            </a:r>
          </a:p>
          <a:p>
            <a:pPr algn="ctr"/>
            <a:r>
              <a:rPr lang="ja-jp"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下</a:t>
            </a:r>
          </a:p>
          <a:p>
            <a:pPr algn="ctr"/>
            <a:r>
              <a:rPr lang="ja-jp"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のコマンドをどのように使うのでしょう?</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アルゴリズムをコーディングする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では、タイム Agent がアルゴリズムに従うようにコーディングしてみましょう。</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[C] ボタンを押して、コード ビルダーを開いてみます。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コード ビルダーを開くと、指示、ツールボックス、ヒントが表示されます。</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ja-jp"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MakeCode ブロック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アクティビティーのリセット</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アクティビティをリセットして最初からやり直したい場合は、T.A.L.K. デバイスを使用します。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t>
            </a:r>
            <a:r>
              <a:rPr lang="ja-jp"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アクティビティーのリセット</a:t>
            </a: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ボタンを押すと、スポーン地点からやり直しになります。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ja-jp">
                <a:solidFill>
                  <a:srgbClr val="D59DFF"/>
                </a:solidFill>
              </a:rPr>
              <a:t>コーディングの概念: </a:t>
            </a:r>
            <a:br>
                    </a:br>
            <a:r>
              <a:rPr lang="ja-jp" sz="2400">
                <a:solidFill>
                  <a:srgbClr val="D59DFF"/>
                </a:solidFill>
              </a:rPr>
              <a:t>デバッグ</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ja-jp">
                <a:solidFill>
                  <a:srgbClr val="D59DFF"/>
                </a:solidFill>
                <a:latin typeface="+mj-lt"/>
              </a:rPr>
              <a:t>デバッグとは</a:t>
            </a:r>
          </a:p>
          <a:p>
            <a:pPr>
              <a:lnSpc>
                <a:spcPct val="108000"/>
              </a:lnSpc>
              <a:spcBef>
                <a:spcPts val="1200"/>
              </a:spcBef>
            </a:pPr>
            <a:r>
              <a:rPr lang="ja-jp" sz="2000">
                <a:solidFill>
                  <a:schemeClr val="bg1"/>
                </a:solidFill>
              </a:rPr>
              <a:t>デバッグとは、コードのエラー (バグ) を見つけて修正することです。</a:t>
            </a:r>
          </a:p>
          <a:p>
            <a:pPr>
              <a:lnSpc>
                <a:spcPct val="108000"/>
              </a:lnSpc>
              <a:spcBef>
                <a:spcPts val="1200"/>
              </a:spcBef>
            </a:pPr>
            <a:r>
              <a:rPr lang="ja-jp">
                <a:solidFill>
                  <a:srgbClr val="D59DFF"/>
                </a:solidFill>
                <a:latin typeface="+mj-lt"/>
              </a:rPr>
              <a:t>これについて考えてみましょう。</a:t>
            </a:r>
          </a:p>
          <a:p>
            <a:pPr>
              <a:lnSpc>
                <a:spcPct val="108000"/>
              </a:lnSpc>
              <a:spcBef>
                <a:spcPts val="1200"/>
              </a:spcBef>
            </a:pPr>
            <a:r>
              <a:rPr lang="ja-jp" sz="2000">
                <a:solidFill>
                  <a:schemeClr val="bg1"/>
                </a:solidFill>
              </a:rPr>
              <a:t>あなたのコードは最初の試みでうまくいきましたか?</a:t>
            </a:r>
          </a:p>
          <a:p>
            <a:pPr>
              <a:lnSpc>
                <a:spcPct val="108000"/>
              </a:lnSpc>
              <a:spcBef>
                <a:spcPts val="1200"/>
              </a:spcBef>
            </a:pPr>
            <a:r>
              <a:rPr lang="ja-jp" sz="2000">
                <a:solidFill>
                  <a:schemeClr val="bg1"/>
                </a:solidFill>
              </a:rPr>
              <a:t>どのようにしてコードのバグを見つけ、修正しましたか?</a:t>
            </a:r>
          </a:p>
          <a:p>
            <a:pPr>
              <a:lnSpc>
                <a:spcPct val="108000"/>
              </a:lnSpc>
              <a:spcBef>
                <a:spcPts val="1200"/>
              </a:spcBef>
            </a:pPr>
            <a:r>
              <a:rPr lang="ja-jp">
                <a:solidFill>
                  <a:srgbClr val="D59DFF"/>
                </a:solidFill>
                <a:latin typeface="+mj-lt"/>
              </a:rPr>
              <a:t>ヒント: </a:t>
            </a:r>
            <a:r>
              <a:rPr lang="ja-jp" sz="2000">
                <a:solidFill>
                  <a:schemeClr val="bg1"/>
                </a:solidFill>
              </a:rPr>
              <a:t>問題が起きている場所を見つけるには、コードの実行時に Agent を注意深く観察することです。</a:t>
            </a:r>
          </a:p>
        </p:txBody>
      </p:sp>
      <p:pic>
        <p:nvPicPr>
          <p:cNvPr id="6" name="Picture Placeholder 5" descr="Hour of Code のクエスト 4 の迷路にいる Minecraft Agent のスクリーンショット">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ja-jp" sz="4000" dirty="0"/>
              <a:t>コンピューター サイエンス</a:t>
            </a:r>
            <a:br>
                    </a:br>
            <a:r>
              <a:rPr lang="ja-jp" sz="4000" dirty="0"/>
              <a:t>は</a:t>
            </a:r>
            <a:br>
                    </a:br>
            <a:r>
              <a:rPr lang="ja-jp" sz="4000" dirty="0"/>
              <a:t>あらゆるところに</a:t>
            </a:r>
            <a:r>
              <a:rPr lang="ja-jp" sz="4000" b="1" u="sng" dirty="0"/>
              <a:t>そして</a:t>
            </a:r>
            <a:br>
                    </a:br>
            <a:r>
              <a:rPr lang="ja-jp" sz="4000" dirty="0"/>
              <a:t>あらゆる人のために。</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[ヒント] ボタンの使用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ja-jp" sz="2800" b="1" dirty="0">
                          <a:solidFill>
                            <a:schemeClr val="accent5"/>
                          </a:solidFill>
                        </a:rPr>
                        <a:t>ヒント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ja-jp" sz="2800" b="0" dirty="0">
                          <a:solidFill>
                            <a:schemeClr val="accent5"/>
                          </a:solidFill>
                        </a:rPr>
                        <a:t>解決に関する画像を得ることができます。コーディング の問題解決を計画する際の参考にしてください。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ja-jp" sz="2800" b="1" dirty="0">
                          <a:solidFill>
                            <a:schemeClr val="accent5"/>
                          </a:solidFill>
                        </a:rPr>
                        <a:t>ヒント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ja-jp" sz="2800" dirty="0">
                          <a:solidFill>
                            <a:schemeClr val="accent5"/>
                          </a:solidFill>
                        </a:rPr>
                        <a:t>コード ビルダーに、いくつかの値が間違っている開始コードが表示されます。正しい解決方法を見つけるために、開始コードのデバッグ (コーディング エラーの修正) を行う必要があります。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ja-jp" sz="2800" b="1" dirty="0">
                          <a:solidFill>
                            <a:schemeClr val="accent5"/>
                          </a:solidFill>
                        </a:rPr>
                        <a:t>ヒント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ja-jp" sz="2800" dirty="0">
                          <a:solidFill>
                            <a:schemeClr val="accent5"/>
                          </a:solidFill>
                        </a:rPr>
                        <a:t>コード ビルダーに完全なコーディングの解決方法が表示され、大規模時間異常研究所にテレポートして戻ります。</a:t>
                      </a:r>
                    </a:p>
                    <a:p>
                      <a:pPr algn="ctr"/>
                      <a:r>
                        <a:rPr lang="ja-jp" sz="2800" b="1" dirty="0">
                          <a:solidFill>
                            <a:srgbClr val="FF0000"/>
                          </a:solidFill>
                        </a:rPr>
                        <a:t>3 つのヒントをすべて使ってしまうと、ヒントを探すための秘密のボタンを探すことができなくなります。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素晴らしい!あなたがこの時点を修復してくれたおかげで、ジャズ ミュージシャンの未来が救われました!</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ちょっと待ってください。問題発生です!ここにはないはずのものが検出されています。隠されたデバイスがないか、このエリアの完全なスキャンを行います。</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秘密のボタン</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ja-jp"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T.A.R.R.A. が部屋をスキャンした後、秘密のボタンが現れました!</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スキャンの結果、このエリアのどこかに隠されたボタンがあることがわかりました!</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このエリアを上から下まで探して、ボタンを押して情報を集めましょう!</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秘密のボタン</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この時間断裂には、秘密のボタンが隠されています。閃光を辿って行くと、秘密のボタンがあります。</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秘密のボタン</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ここが秘密のボタンのある場所です。</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このボタンをクリックすると、左の白い扉が開きます。</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T.A.R.R.A. からのメッセージ</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隠しボタンを見つけましたね!</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このエリアにある秘密の部屋が開かれたようです。</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部屋に入ってさらに情報を探してみましょう!</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手がかり</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扉の向こうには、どのタイム Agent が容疑者 (時間断裂を引き起こしている人物) であるかを示す手がかりがあります。</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IMTE に戻る</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まず、どのタイム Agent が容疑者なのかを絞り込んでいきましょう。</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あなたが集めた証拠に基づいて、すべての時間断裂を引き起こしているのは誰だと考えますか?</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ja-jp" dirty="0"/>
              <a:t>Hour of Code 2021 (タイムクラフト) にようこそ</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ja-jp" sz="4400" b="1" dirty="0">
                <a:solidFill>
                  <a:schemeClr val="accent2">
                    <a:alpha val="99000"/>
                  </a:schemeClr>
                </a:solidFill>
              </a:rPr>
              <a:t>HOC トレーラーのプレースホルダー</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投票</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それぞれの時間断裂の後、あなたが考える「時間容疑者」が誰であるかを投票する機会があります。</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成功!</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ja-jp" dirty="0">
                          <a:solidFill>
                            <a:schemeClr val="accent5"/>
                          </a:solidFill>
                          <a:latin typeface="Noto Sans" panose="020B0502040504020204" pitchFamily="34" charset="0"/>
                          <a:ea typeface="Noto Sans" panose="020B0502040504020204" pitchFamily="34" charset="0"/>
                          <a:cs typeface="Noto Sans" panose="020B0502040504020204" pitchFamily="34" charset="0"/>
                        </a:rPr>
                        <a:t>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dirty="0">
                          <a:solidFill>
                            <a:schemeClr val="accent5"/>
                          </a:solidFill>
                          <a:latin typeface="Noto Sans" panose="020B0502040504020204" pitchFamily="34" charset="0"/>
                          <a:ea typeface="Noto Sans" panose="020B0502040504020204" pitchFamily="34" charset="0"/>
                          <a:cs typeface="Noto Sans" panose="020B0502040504020204" pitchFamily="34" charset="0"/>
                        </a:rPr>
                        <a:t>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プレイしましょう!</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解決する次の時間断裂を選びます。ディスプレイに注目してください。ここに次の時間断裂が示されます。</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その後、タイムポッドに戻り、次のミッションの内容を報告してください。</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ja-jp"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目標は、さらに 2 つの時間断裂を無事に完了させることです。</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ja-jp"/>
              <a:t>お疲れさまでした!</a:t>
            </a:r>
          </a:p>
        </p:txBody>
      </p:sp>
      <p:pic>
        <p:nvPicPr>
          <p:cNvPr id="7" name="Picture Placeholder 10" descr="火事の後の森林再生に取り組む Minecraft Agent とキャラクターたち">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ja-jp">
                <a:solidFill>
                  <a:srgbClr val="D59DFF"/>
                </a:solidFill>
              </a:rPr>
              <a:t>まとめ</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ja-jp" dirty="0">
                <a:solidFill>
                  <a:schemeClr val="bg1"/>
                </a:solidFill>
              </a:rPr>
              <a:t>今日学んだこと</a:t>
            </a:r>
          </a:p>
          <a:p>
            <a:pPr marL="342900" indent="-342900">
              <a:lnSpc>
                <a:spcPct val="108000"/>
              </a:lnSpc>
              <a:spcBef>
                <a:spcPts val="1200"/>
              </a:spcBef>
              <a:buFont typeface="Arial" panose="020B0604020202020204" pitchFamily="34" charset="0"/>
              <a:buChar char="•"/>
            </a:pPr>
            <a:r>
              <a:rPr lang="ja-jp" dirty="0">
                <a:solidFill>
                  <a:schemeClr val="bg1"/>
                </a:solidFill>
              </a:rPr>
              <a:t>アルゴリズム、シーケンス処理、デバッグ、そしてループなど、コーディングの概念について。</a:t>
            </a:r>
          </a:p>
          <a:p>
            <a:pPr marL="342900" indent="-342900">
              <a:lnSpc>
                <a:spcPct val="108000"/>
              </a:lnSpc>
              <a:spcBef>
                <a:spcPts val="1200"/>
              </a:spcBef>
              <a:buFont typeface="Arial" panose="020B0604020202020204" pitchFamily="34" charset="0"/>
              <a:buChar char="•"/>
            </a:pPr>
            <a:r>
              <a:rPr lang="ja-jp" dirty="0">
                <a:solidFill>
                  <a:schemeClr val="bg1"/>
                </a:solidFill>
              </a:rPr>
              <a:t>CS が、私たちの熱心に取り組むことや興味、将来のキャリアなど、あらゆるところに存在していること。</a:t>
            </a:r>
          </a:p>
          <a:p>
            <a:pPr marL="342900" indent="-342900">
              <a:lnSpc>
                <a:spcPct val="108000"/>
              </a:lnSpc>
              <a:spcBef>
                <a:spcPts val="1200"/>
              </a:spcBef>
              <a:buFont typeface="Arial" panose="020B0604020202020204" pitchFamily="34" charset="0"/>
              <a:buChar char="•"/>
            </a:pPr>
            <a:r>
              <a:rPr lang="ja-jp" dirty="0">
                <a:solidFill>
                  <a:schemeClr val="bg1"/>
                </a:solidFill>
              </a:rPr>
              <a:t>未来を救うための Minecraft Agent のプログラミング。</a:t>
            </a:r>
          </a:p>
        </p:txBody>
      </p:sp>
      <p:pic>
        <p:nvPicPr>
          <p:cNvPr id="7" name="Picture Placeholder 6" descr="ビデオゲームのスクリーンショット&#10;&#10;説明を自動生成">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振り返り</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Hour of Code で気に入った部分はなんでしたか?</a:t>
            </a:r>
          </a:p>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Hour of Code で一番大変だった部分はなんでしたか?</a:t>
            </a:r>
          </a:p>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今日はどのようにコンピューターサイエンスのスキルを使いましたか?</a:t>
            </a:r>
          </a:p>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今日の授業でどんなことを 1 つ学べましたか?</a:t>
            </a:r>
          </a:p>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なぜコンピューターサイエンスはみんなにとって重要なんでしょうか?</a:t>
            </a:r>
          </a:p>
          <a:p>
            <a:pPr marL="914400" lvl="1" indent="-457200">
              <a:buFont typeface="Arial" panose="020B0604020202020204" pitchFamily="34" charset="0"/>
              <a:buChar char="•"/>
            </a:pPr>
            <a:r>
              <a:rPr lang="ja-jp"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もう一度 Minecraft: Education Edition を使ってみたいですか?</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ja-jp"/>
              <a:t>コーディングをもっと楽しむ</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ja-jp" dirty="0"/>
              <a:t>Hour of Code 2021 (タイムクラフト) を終了後は</a:t>
            </a:r>
          </a:p>
          <a:p>
            <a:pPr marL="342900" indent="-342900">
              <a:lnSpc>
                <a:spcPct val="108000"/>
              </a:lnSpc>
              <a:spcBef>
                <a:spcPts val="1200"/>
              </a:spcBef>
              <a:buFont typeface="Arial" panose="020B0604020202020204" pitchFamily="34" charset="0"/>
              <a:buChar char="•"/>
            </a:pPr>
            <a:r>
              <a:rPr lang="ja-jp" dirty="0"/>
              <a:t>さらなる時間断裂を修正するために、コードを書き続けましょう!</a:t>
            </a:r>
          </a:p>
          <a:p>
            <a:pPr marL="342900" indent="-342900">
              <a:lnSpc>
                <a:spcPct val="108000"/>
              </a:lnSpc>
              <a:spcBef>
                <a:spcPts val="1200"/>
              </a:spcBef>
              <a:buFont typeface="Arial" panose="020B0604020202020204" pitchFamily="34" charset="0"/>
              <a:buChar char="•"/>
            </a:pPr>
            <a:r>
              <a:rPr lang="ja-jp" dirty="0"/>
              <a:t>コントロール ルームにある秘密のトロフィー ルームに行ってみましょう!</a:t>
            </a:r>
          </a:p>
          <a:p>
            <a:pPr marL="342900" indent="-342900">
              <a:lnSpc>
                <a:spcPct val="108000"/>
              </a:lnSpc>
              <a:spcBef>
                <a:spcPts val="1200"/>
              </a:spcBef>
              <a:buFont typeface="Arial" panose="020B0604020202020204" pitchFamily="34" charset="0"/>
              <a:buChar char="•"/>
            </a:pPr>
            <a:r>
              <a:rPr lang="ja-jp" dirty="0">
                <a:latin typeface="+mj-lt"/>
              </a:rPr>
              <a:t>Esc </a:t>
            </a:r>
            <a:r>
              <a:rPr lang="ja-jp" dirty="0"/>
              <a:t>キーを押して [</a:t>
            </a:r>
            <a:r>
              <a:rPr lang="ja-jp" dirty="0">
                <a:latin typeface="+mj-lt"/>
              </a:rPr>
              <a:t>終了</a:t>
            </a:r>
            <a:r>
              <a:rPr lang="ja-jp" dirty="0"/>
              <a:t>] を選択すると、終了証明書を取得できます。</a:t>
            </a:r>
          </a:p>
        </p:txBody>
      </p:sp>
      <p:pic>
        <p:nvPicPr>
          <p:cNvPr id="8" name="Picture Placeholder 7" descr="Surface パソコンを使い、カメラに向かって笑顔を見せる 2 人の子供">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dirty="0"/>
              <a:t>証明書</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ja-jp"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おめでとうございます!</a:t>
            </a:r>
          </a:p>
          <a:p>
            <a:pPr lvl="1" algn="ctr"/>
            <a:r>
              <a:rPr lang="ja-jp"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クリア証明書が授与されました。</a:t>
            </a:r>
          </a:p>
          <a:p>
            <a:pPr lvl="1" algn="ctr"/>
            <a:r>
              <a:rPr lang="ja-jp"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Hour of Code 2021: タイムクラフト</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おもちゃの写真&#10;&#10;説明を自動生成">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ja-jp"/>
              <a:t>お楽しみはこれで終わりではありません。</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ja-jp" u="sng" dirty="0">
                <a:solidFill>
                  <a:srgbClr val="3B2E58"/>
                </a:solidFill>
                <a:latin typeface="Segoe UI" panose="020B0502040204020203" pitchFamily="34" charset="0"/>
                <a:ea typeface="+mj-ea"/>
              </a:rPr>
              <a:t>Minecraft: Education Edition</a:t>
            </a:r>
            <a:r>
              <a:rPr lang="ja-jp" dirty="0">
                <a:solidFill>
                  <a:srgbClr val="3B2E58"/>
                </a:solidFill>
                <a:latin typeface="Segoe UI" panose="020B0502040204020203" pitchFamily="34" charset="0"/>
                <a:ea typeface="+mj-ea"/>
              </a:rPr>
              <a:t> に参加して、新たなチャレンジやレッスンを見つけて、コーディングを続けましょう!</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ja-jp"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大規模時間異常研究所に所属するコンピューターサイエンスの研究員として、歴史に現れる謎の時間断裂を見つけ、誰が (あるいは何が!) 原因かを突き止め、修復するのがあなたの仕事です。</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ja-jp"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あなたのコーディング スーパーパワーで、時間断裂を修復して未来を守れるでしょうか?</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ja-jp" sz="2400" b="1" dirty="0">
                <a:solidFill>
                  <a:schemeClr val="tx1">
                    <a:alpha val="99000"/>
                  </a:schemeClr>
                </a:solidFill>
                <a:latin typeface="+mj-lt"/>
                <a:ea typeface="Noto Sans" panose="020B0502040504020204" pitchFamily="34" charset="0"/>
                <a:cs typeface="Noto Sans" panose="020B0502040504020204" pitchFamily="34" charset="0"/>
              </a:rPr>
              <a:t>タイムクラフトのミッションでは</a:t>
            </a:r>
          </a:p>
          <a:p>
            <a:r>
              <a:rPr lang="ja-jp" sz="2400" b="1" dirty="0">
                <a:solidFill>
                  <a:schemeClr val="tx1">
                    <a:alpha val="99000"/>
                  </a:schemeClr>
                </a:solidFill>
                <a:latin typeface="+mj-lt"/>
                <a:ea typeface="Noto Sans" panose="020B0502040504020204" pitchFamily="34" charset="0"/>
                <a:cs typeface="Noto Sans" panose="020B0502040504020204" pitchFamily="34" charset="0"/>
              </a:rPr>
              <a:t>以下のこと行います。</a:t>
            </a:r>
          </a:p>
          <a:p>
            <a:r>
              <a:rPr lang="ja-jp"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ja-jp"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世界の歴史の素晴らしい瞬間にさかのぼる</a:t>
            </a:r>
          </a:p>
          <a:p>
            <a:pPr marL="800100" lvl="1" indent="-342900">
              <a:spcBef>
                <a:spcPts val="600"/>
              </a:spcBef>
              <a:spcAft>
                <a:spcPts val="600"/>
              </a:spcAft>
              <a:buFont typeface="Arial" panose="020B0604020202020204" pitchFamily="34" charset="0"/>
              <a:buChar char="•"/>
            </a:pPr>
            <a:r>
              <a:rPr lang="ja-jp"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タイム Agent をコーディングし、時間断裂を修復する</a:t>
            </a:r>
          </a:p>
          <a:p>
            <a:pPr marL="800100" lvl="1" indent="-342900">
              <a:spcBef>
                <a:spcPts val="600"/>
              </a:spcBef>
              <a:spcAft>
                <a:spcPts val="600"/>
              </a:spcAft>
              <a:buFont typeface="Arial" panose="020B0604020202020204" pitchFamily="34" charset="0"/>
              <a:buChar char="•"/>
            </a:pPr>
            <a:r>
              <a:rPr lang="ja-jp"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手がかりから、容疑者 (時間断裂の原因となった人やもののこと) を見つけ出す</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ja-jp" sz="2400" dirty="0">
                <a:solidFill>
                  <a:schemeClr val="accent5">
                    <a:alpha val="99000"/>
                  </a:schemeClr>
                </a:solidFill>
                <a:latin typeface="+mj-lt"/>
                <a:ea typeface="Noto Sans" panose="020B0502040504020204" pitchFamily="34" charset="0"/>
                <a:cs typeface="Noto Sans" panose="020B0502040504020204" pitchFamily="34" charset="0"/>
              </a:rPr>
              <a:t>時空を超える</a:t>
            </a:r>
          </a:p>
          <a:p>
            <a:r>
              <a:rPr lang="ja-jp" sz="2400" dirty="0">
                <a:solidFill>
                  <a:schemeClr val="accent5">
                    <a:alpha val="99000"/>
                  </a:schemeClr>
                </a:solidFill>
                <a:latin typeface="+mj-lt"/>
                <a:ea typeface="Noto Sans" panose="020B0502040504020204" pitchFamily="34" charset="0"/>
                <a:cs typeface="Noto Sans" panose="020B0502040504020204" pitchFamily="34" charset="0"/>
              </a:rPr>
              <a:t>冒険に出る準備はできましたか?</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ja-jp" dirty="0"/>
              <a:t>重要な用語</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ja-jp"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プレイを開始する前に、いくつか重要な点を理解しておく必要があります。まずは、いくつかの概念を確認しましょう。</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ja-jp"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タイム 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大規模時間異常研究所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時間断裂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ja-jp" sz="1800" dirty="0">
                          <a:latin typeface="Noto Sans" panose="020B0502040504020204" pitchFamily="34" charset="0"/>
                          <a:ea typeface="Noto Sans" panose="020B0502040504020204" pitchFamily="34" charset="0"/>
                          <a:cs typeface="Noto Sans" panose="020B0502040504020204" pitchFamily="34" charset="0"/>
                        </a:rPr>
                        <a:t>このロボットは、時間断裂を解決するために、これからコーディングするロボットです。</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sz="1800" dirty="0">
                          <a:latin typeface="Noto Sans" panose="020B0502040504020204" pitchFamily="34" charset="0"/>
                          <a:ea typeface="Noto Sans" panose="020B0502040504020204" pitchFamily="34" charset="0"/>
                          <a:cs typeface="Noto Sans" panose="020B0502040504020204" pitchFamily="34" charset="0"/>
                        </a:rPr>
                        <a:t>あなたは、コンピューター サイエンティストとして大規模時間異常研究所に勤務しています。ここであなたは、時間の秩序を監視し維持します。</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sz="1800" dirty="0">
                          <a:latin typeface="Noto Sans" panose="020B0502040504020204" pitchFamily="34" charset="0"/>
                          <a:ea typeface="Noto Sans" panose="020B0502040504020204" pitchFamily="34" charset="0"/>
                          <a:cs typeface="Noto Sans" panose="020B0502040504020204" pitchFamily="34" charset="0"/>
                        </a:rPr>
                        <a:t>これは、地球の歴史というタイムラインの中で起きた大きな問題 (変化) です。これらはメインフレームに表示されます。</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テキスト、アイテム、オフィス、散乱した様子の写真&#10;&#10;説明を自動生成">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