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Per il presentatore: aggiorna e incolla quanto segue nella chat all'inizio della chiamata:</a:t>
            </a:r>
          </a:p>
          <a:p>
            <a:endParaRPr lang="en-US" sz="882" kern="1200">
              <a:solidFill>
                <a:schemeClr val="tx1"/>
              </a:solidFill>
              <a:effectLst/>
              <a:latin typeface="Segoe UI" panose="020B0502040204020203" pitchFamily="34" charset="0"/>
              <a:ea typeface="+mn-ea"/>
              <a:cs typeface="+mn-cs"/>
            </a:endParaRPr>
          </a:p>
          <a:p>
            <a:r>
              <a:rPr lang="it-it" sz="882" kern="1200">
                <a:solidFill>
                  <a:schemeClr val="tx1"/>
                </a:solidFill>
                <a:effectLst/>
                <a:latin typeface="Segoe UI" panose="020B0502040204020203" pitchFamily="34" charset="0"/>
                <a:ea typeface="+mn-ea"/>
                <a:cs typeface="+mn-cs"/>
              </a:rPr>
              <a:t>Benvenuti in [titolo del workshop]! Inizieremo alle [orario, incluso il fuso].</a:t>
            </a:r>
            <a:r>
              <a:rPr lang="it-it" sz="882" i="1" kern="1200">
                <a:solidFill>
                  <a:schemeClr val="tx1"/>
                </a:solidFill>
                <a:effectLst/>
                <a:latin typeface="Segoe UI" panose="020B0502040204020203" pitchFamily="34" charset="0"/>
                <a:ea typeface="+mn-ea"/>
                <a:cs typeface="+mn-cs"/>
              </a:rPr>
              <a:t> </a:t>
            </a:r>
            <a:r>
              <a:rPr lang="it-it" sz="882" kern="1200">
                <a:solidFill>
                  <a:schemeClr val="tx1"/>
                </a:solidFill>
                <a:effectLst/>
                <a:latin typeface="Segoe UI" panose="020B0502040204020203" pitchFamily="34" charset="0"/>
                <a:ea typeface="+mn-ea"/>
                <a:cs typeface="+mn-cs"/>
              </a:rPr>
              <a:t>Se avete domande o qualche problema tecnico, fatecelo sapere nella chat. Se volete saperne di più sugli altri workshop virtuali, visitate il sito &lt;URL&gt;. Se ancora non l'avete fatto, scoprite subito le attività di oggi scaricando Minecraft: Education Edition all'indirizzo </a:t>
            </a:r>
            <a:r>
              <a:rPr lang="it-it" sz="882" u="sng" kern="1200">
                <a:solidFill>
                  <a:schemeClr val="tx1"/>
                </a:solidFill>
                <a:effectLst/>
                <a:latin typeface="Segoe UI" panose="020B0502040204020203" pitchFamily="34" charset="0"/>
                <a:ea typeface="+mn-ea"/>
                <a:cs typeface="+mn-cs"/>
                <a:hlinkClick r:id="rId3"/>
              </a:rPr>
              <a:t>https://education.minecraft.net/hour-of-code</a:t>
            </a:r>
            <a:r>
              <a:rPr lang="it-it"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Fare:</a:t>
            </a:r>
            <a:r>
              <a:rPr lang="it-it" sz="882" kern="1200">
                <a:solidFill>
                  <a:schemeClr val="tx1"/>
                </a:solidFill>
                <a:effectLst/>
                <a:latin typeface="Segoe UI" panose="020B0502040204020203" pitchFamily="34" charset="0"/>
                <a:ea typeface="+mn-ea"/>
                <a:cs typeface="+mn-cs"/>
              </a:rPr>
              <a:t> </a:t>
            </a:r>
            <a:r>
              <a:rPr lang="it-it" sz="882" b="1" kern="1200">
                <a:solidFill>
                  <a:schemeClr val="tx1"/>
                </a:solidFill>
                <a:effectLst/>
                <a:latin typeface="Segoe UI" panose="020B0502040204020203" pitchFamily="34" charset="0"/>
                <a:ea typeface="+mn-ea"/>
                <a:cs typeface="+mn-cs"/>
              </a:rPr>
              <a:t>salutare e dare il benvenuto ai partecipanti: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presentare il PowerPoint nel meeting di Teams e mostrare la prima slide.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aggiornare e pubblicare l'apertura della chat suggerita in precedenza.</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salutare i partecipanti al loro arrivo e verificare che siano tutti con l'audio disattivato.</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far sapere ai partecipanti che durante il workshop possono usare carta e penna/matita.</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in base alle dimensioni del gruppo, decidere se consentire la partecipazione con audio o attenersi esclusivamente alla chat.</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Dire:</a:t>
            </a:r>
            <a:r>
              <a:rPr lang="it-it" sz="882" kern="1200">
                <a:solidFill>
                  <a:schemeClr val="tx1"/>
                </a:solidFill>
                <a:effectLst/>
                <a:latin typeface="Segoe UI" panose="020B0502040204020203" pitchFamily="34" charset="0"/>
                <a:ea typeface="+mn-ea"/>
                <a:cs typeface="+mn-cs"/>
              </a:rPr>
              <a:t> Ciao a tutti, grazie per esservi uniti a noi! Mi chiamo __________. Questo è il mio co-leader,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Il codice è un set di istruzioni messo in un ordine specifico, come quelle che avete appena creato. Si tratta del linguaggio usato dai programmi per dire a un computer di fare qualcosa. I programmatori sono le persone che scrivono i codici. È quello che siamo oggi! Il codice si può scrivere in tanti modi diversi.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Le missioni che stiamo per compiere usano </a:t>
            </a:r>
            <a:r>
              <a:rPr lang="it-it" sz="882" b="1" kern="1200">
                <a:solidFill>
                  <a:schemeClr val="tx1"/>
                </a:solidFill>
                <a:effectLst/>
                <a:latin typeface="Segoe UI" panose="020B0502040204020203" pitchFamily="34" charset="0"/>
                <a:ea typeface="+mn-ea"/>
                <a:cs typeface="+mn-cs"/>
              </a:rPr>
              <a:t>il codice basato su blocchi</a:t>
            </a:r>
            <a:r>
              <a:rPr lang="it-it" sz="882" kern="1200">
                <a:solidFill>
                  <a:schemeClr val="tx1"/>
                </a:solidFill>
                <a:effectLst/>
                <a:latin typeface="Segoe UI" panose="020B0502040204020203" pitchFamily="34" charset="0"/>
                <a:ea typeface="+mn-ea"/>
                <a:cs typeface="+mn-cs"/>
              </a:rPr>
              <a:t>, un ottimo modo per iniziare con la programmazione.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Con la programmazione basata su blocchi, si trascinano e si rilasciano blocchi che rappresentano i comandi di programmazione e li si uniscono, proprio come i pezzi di un puzzle.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Il codice può anche essere scritto in forma di testo, con parole, numeri e segni di punteggiatura. JavaScript è il </a:t>
            </a:r>
            <a:r>
              <a:rPr lang="it-it" sz="882" b="1" kern="1200">
                <a:solidFill>
                  <a:schemeClr val="tx1"/>
                </a:solidFill>
                <a:effectLst/>
                <a:latin typeface="Segoe UI" panose="020B0502040204020203" pitchFamily="34" charset="0"/>
                <a:ea typeface="+mn-ea"/>
                <a:cs typeface="+mn-cs"/>
              </a:rPr>
              <a:t>linguaggio di codice basato su testo</a:t>
            </a:r>
            <a:r>
              <a:rPr lang="it-it" sz="882" kern="1200">
                <a:solidFill>
                  <a:schemeClr val="tx1"/>
                </a:solidFill>
                <a:effectLst/>
                <a:latin typeface="Segoe UI" panose="020B0502040204020203" pitchFamily="34" charset="0"/>
                <a:ea typeface="+mn-ea"/>
                <a:cs typeface="+mn-cs"/>
              </a:rPr>
              <a:t> mostrato in questa figura.</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Chiedere: </a:t>
            </a:r>
            <a:r>
              <a:rPr lang="it-it" sz="882" kern="1200">
                <a:solidFill>
                  <a:schemeClr val="tx1"/>
                </a:solidFill>
                <a:effectLst/>
                <a:latin typeface="Segoe UI" panose="020B0502040204020203" pitchFamily="34" charset="0"/>
                <a:ea typeface="+mn-ea"/>
                <a:cs typeface="+mn-cs"/>
              </a:rPr>
              <a:t>Queste figure mostrano lo stesso programma scritto in codice basato su blocchi e in codice basato su testo. Da quello che vedete, quali sono le analogie e quali le differenze? </a:t>
            </a:r>
          </a:p>
          <a:p>
            <a:r>
              <a:rPr lang="it-it" sz="882" kern="1200">
                <a:solidFill>
                  <a:schemeClr val="tx1"/>
                </a:solidFill>
                <a:effectLst/>
                <a:latin typeface="Segoe UI" panose="020B0502040204020203" pitchFamily="34" charset="0"/>
                <a:ea typeface="+mn-ea"/>
                <a:cs typeface="+mn-cs"/>
              </a:rPr>
              <a:t>(</a:t>
            </a:r>
            <a:r>
              <a:rPr lang="it-it" sz="882" i="1" kern="1200">
                <a:solidFill>
                  <a:schemeClr val="tx1"/>
                </a:solidFill>
                <a:effectLst/>
                <a:latin typeface="Segoe UI" panose="020B0502040204020203" pitchFamily="34" charset="0"/>
                <a:ea typeface="+mn-ea"/>
                <a:cs typeface="+mn-cs"/>
              </a:rPr>
              <a:t>Le possibili risposte includono: </a:t>
            </a:r>
            <a:r>
              <a:rPr lang="it-it" sz="882" kern="1200">
                <a:solidFill>
                  <a:schemeClr val="tx1"/>
                </a:solidFill>
                <a:effectLst/>
                <a:latin typeface="Segoe UI" panose="020B0502040204020203" pitchFamily="34" charset="0"/>
                <a:ea typeface="+mn-ea"/>
                <a:cs typeface="+mn-cs"/>
              </a:rPr>
              <a:t>analogie: molte delle parole e dei numeri sono gli stessi e nello stesso ordine; differenze: blocchi colorati contro righe di testo numerate; all'inizio contro non all'inizio; solo parole e numeri contro parole e numeri più segni di punteggiatura; blocchi collegabili contro testo da digitare).</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Fare: </a:t>
            </a:r>
            <a:r>
              <a:rPr lang="it-it" sz="882" kern="1200">
                <a:solidFill>
                  <a:schemeClr val="tx1"/>
                </a:solidFill>
                <a:effectLst/>
                <a:latin typeface="Segoe UI" panose="020B0502040204020203" pitchFamily="34" charset="0"/>
                <a:ea typeface="+mn-ea"/>
                <a:cs typeface="+mn-cs"/>
              </a:rPr>
              <a:t>chiedere le risposte nella chat o attivare l'audio ai partecipanti che hanno alzato la mano.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ottimo lavoro! Avete completato la prima missione di salvataggio del villaggio! Controlliamo le eventuali altre sfide in corso e facciamo un riepilogo di alcuni concetti.</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In una </a:t>
            </a:r>
            <a:r>
              <a:rPr lang="it-it" sz="882" b="1" kern="1200">
                <a:solidFill>
                  <a:schemeClr val="tx1"/>
                </a:solidFill>
                <a:effectLst/>
                <a:latin typeface="Segoe UI" panose="020B0502040204020203" pitchFamily="34" charset="0"/>
                <a:ea typeface="+mn-ea"/>
                <a:cs typeface="+mn-cs"/>
              </a:rPr>
              <a:t>sequenza</a:t>
            </a:r>
            <a:r>
              <a:rPr lang="it-it" sz="882" kern="1200">
                <a:solidFill>
                  <a:schemeClr val="tx1"/>
                </a:solidFill>
                <a:effectLst/>
                <a:latin typeface="Segoe UI" panose="020B0502040204020203" pitchFamily="34" charset="0"/>
                <a:ea typeface="+mn-ea"/>
                <a:cs typeface="+mn-cs"/>
              </a:rPr>
              <a:t>, un'azione o evento conduce all'azione successiva nell'ordine.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Ciò significa che l'ordine in cui si inseriscono i blocchi di codice è importante.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L'Agent si muoverà nell'ordine sequenziato.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Si tratta di un concetto di programmazione che abbiamo iniziato a imparare con gli Algoritmi dei robot. </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Chiedere: </a:t>
            </a:r>
            <a:r>
              <a:rPr lang="it-it" sz="882" kern="1200">
                <a:solidFill>
                  <a:schemeClr val="tx1"/>
                </a:solidFill>
                <a:effectLst/>
                <a:latin typeface="Segoe UI" panose="020B0502040204020203" pitchFamily="34" charset="0"/>
                <a:ea typeface="+mn-ea"/>
                <a:cs typeface="+mn-cs"/>
              </a:rPr>
              <a:t>l'ultimo programma funzionerebbe se il blocco "analizza agent" venisse prima di quello "sposta agent"? Perché o perché no? </a:t>
            </a:r>
          </a:p>
          <a:p>
            <a:r>
              <a:rPr lang="it-it" sz="882" kern="1200">
                <a:solidFill>
                  <a:schemeClr val="tx1"/>
                </a:solidFill>
                <a:effectLst/>
                <a:latin typeface="Segoe UI" panose="020B0502040204020203" pitchFamily="34" charset="0"/>
                <a:ea typeface="+mn-ea"/>
                <a:cs typeface="+mn-cs"/>
              </a:rPr>
              <a:t>(</a:t>
            </a:r>
            <a:r>
              <a:rPr lang="it-it" sz="882" i="1" kern="1200">
                <a:solidFill>
                  <a:schemeClr val="tx1"/>
                </a:solidFill>
                <a:effectLst/>
                <a:latin typeface="Segoe UI" panose="020B0502040204020203" pitchFamily="34" charset="0"/>
                <a:ea typeface="+mn-ea"/>
                <a:cs typeface="+mn-cs"/>
              </a:rPr>
              <a:t>Rispondere</a:t>
            </a:r>
            <a:r>
              <a:rPr lang="it-it" sz="882" kern="1200">
                <a:solidFill>
                  <a:schemeClr val="tx1"/>
                </a:solidFill>
                <a:effectLst/>
                <a:latin typeface="Segoe UI" panose="020B0502040204020203" pitchFamily="34" charset="0"/>
                <a:ea typeface="+mn-ea"/>
                <a:cs typeface="+mn-cs"/>
              </a:rPr>
              <a:t>: no, perché l'Agent doveva spostarsi in avanti per raggiungere la boscaglia secca prima di poterla analizzare.)</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Fare: </a:t>
            </a:r>
            <a:r>
              <a:rPr lang="it-it" sz="882" kern="1200">
                <a:solidFill>
                  <a:schemeClr val="tx1"/>
                </a:solidFill>
                <a:effectLst/>
                <a:latin typeface="Segoe UI" panose="020B0502040204020203" pitchFamily="34" charset="0"/>
                <a:ea typeface="+mn-ea"/>
                <a:cs typeface="+mn-cs"/>
              </a:rPr>
              <a:t>chiedere le risposte nella chat o attivare l'audio ai partecipanti che hanno alzato la mano.</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se una sequenza è un po' difficile da pianificare, un ottimo approccio è quello di scrivere i passaggi con matita e carta. Scrivete la vostra idea, poi datele un'occhiata. Se avete un'idea migliore, scrivetela. Quando siete soddisfatti del vostro piano, create il codice.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ottimo lavoro! Avete completato la difficile missione di guidare l'Agent attraverso il labirinto! Vediamo come è andata e parliamo dei suggerimenti per correggere i problemi del codice.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Nella programmazione, il </a:t>
            </a:r>
            <a:r>
              <a:rPr lang="it-it" sz="882" b="1" kern="1200">
                <a:solidFill>
                  <a:schemeClr val="tx1"/>
                </a:solidFill>
                <a:effectLst/>
                <a:latin typeface="Segoe UI" panose="020B0502040204020203" pitchFamily="34" charset="0"/>
                <a:ea typeface="+mn-ea"/>
                <a:cs typeface="+mn-cs"/>
              </a:rPr>
              <a:t>debugging </a:t>
            </a:r>
            <a:r>
              <a:rPr lang="it-it" sz="882" kern="1200">
                <a:solidFill>
                  <a:schemeClr val="tx1"/>
                </a:solidFill>
                <a:effectLst/>
                <a:latin typeface="Segoe UI" panose="020B0502040204020203" pitchFamily="34" charset="0"/>
                <a:ea typeface="+mn-ea"/>
                <a:cs typeface="+mn-cs"/>
              </a:rPr>
              <a:t>vuol dire trovare e correggere gli errori nel codice.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Si chiama debugging perché gli errori di codice talvolta sono detti bug.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Ogni programmatore, anche il più esperto, commette degli errori. Quando il codice non fa quanto previsto, provate a essere curiosi invece che arrabbiati: è il momento di andare a caccia di bug!</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Chiedere: </a:t>
            </a:r>
            <a:r>
              <a:rPr lang="it-it" sz="882" kern="1200">
                <a:solidFill>
                  <a:schemeClr val="tx1"/>
                </a:solidFill>
                <a:effectLst/>
                <a:latin typeface="Segoe UI" panose="020B0502040204020203" pitchFamily="34" charset="0"/>
                <a:ea typeface="+mn-ea"/>
                <a:cs typeface="+mn-cs"/>
              </a:rPr>
              <a:t>il codice ha funzionato al primo tentativo? Come avete trovato e corretto i bug nel codice?</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Fare: </a:t>
            </a:r>
            <a:r>
              <a:rPr lang="it-it" sz="882" kern="1200">
                <a:solidFill>
                  <a:schemeClr val="tx1"/>
                </a:solidFill>
                <a:effectLst/>
                <a:latin typeface="Segoe UI" panose="020B0502040204020203" pitchFamily="34" charset="0"/>
                <a:ea typeface="+mn-ea"/>
                <a:cs typeface="+mn-cs"/>
              </a:rPr>
              <a:t>chiedere le risposte nella chat o attivare l'audio ai partecipanti che hanno alzato la mano.</a:t>
            </a:r>
          </a:p>
          <a:p>
            <a:endParaRPr lang="en-US" sz="882" b="1"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un modo per trovare i bug in queste missioni è quello di osservare molto attentamente l'Agent quando eseguite il codice.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Ad esempio, se invece di girare a sinistra per seguire il percorso del labirinto l'Agent prova a proseguire dritto, vuol dire che c'è un bug nel codice, con un indizio di dove si trova.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Per eseguire il debug, cercate il punto del codice che corrisponde al luogo in cui l'Agent ha sbagliato strada.</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Provate a cambiare il numero nel blocco "agent move" e ad eseguire nuovamente il codice per vedere se funziona.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ottimo lavoro! Avete completato L'Ora del Codice e avete salvato il villaggio!</a:t>
            </a:r>
          </a:p>
          <a:p>
            <a:endParaRPr lang="en-US" sz="882"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Chiedere: </a:t>
            </a:r>
            <a:r>
              <a:rPr lang="it-it" sz="882" kern="1200">
                <a:solidFill>
                  <a:schemeClr val="tx1"/>
                </a:solidFill>
                <a:effectLst/>
                <a:latin typeface="Segoe UI" panose="020B0502040204020203" pitchFamily="34" charset="0"/>
                <a:ea typeface="+mn-ea"/>
                <a:cs typeface="+mn-cs"/>
              </a:rPr>
              <a:t>qual è stata la vostra missione o sfida preferita?</a:t>
            </a:r>
          </a:p>
          <a:p>
            <a:endParaRPr lang="en-US" sz="882"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Fare: </a:t>
            </a:r>
            <a:r>
              <a:rPr lang="it-it" sz="882" kern="1200">
                <a:solidFill>
                  <a:schemeClr val="tx1"/>
                </a:solidFill>
                <a:effectLst/>
                <a:latin typeface="Segoe UI" panose="020B0502040204020203" pitchFamily="34" charset="0"/>
                <a:ea typeface="+mn-ea"/>
                <a:cs typeface="+mn-cs"/>
              </a:rPr>
              <a:t>chiedere le risposte nella chat o attivare l'audio ai partecipanti che hanno alzato la mano.</a:t>
            </a:r>
          </a:p>
          <a:p>
            <a:endParaRPr lang="en-US" sz="882" kern="1200">
              <a:solidFill>
                <a:schemeClr val="tx1"/>
              </a:solidFill>
              <a:effectLst/>
              <a:latin typeface="Segoe UI" panose="020B0502040204020203" pitchFamily="34" charset="0"/>
              <a:ea typeface="+mn-ea"/>
              <a:cs typeface="+mn-cs"/>
            </a:endParaRPr>
          </a:p>
          <a:p>
            <a:r>
              <a:rPr lang="it-it" sz="882" b="1" kern="1200">
                <a:solidFill>
                  <a:schemeClr val="tx1"/>
                </a:solidFill>
                <a:effectLst/>
                <a:latin typeface="Segoe UI" panose="020B0502040204020203" pitchFamily="34" charset="0"/>
                <a:ea typeface="+mn-ea"/>
                <a:cs typeface="+mn-cs"/>
              </a:rPr>
              <a:t>Nota: </a:t>
            </a:r>
            <a:r>
              <a:rPr lang="it-it" sz="882" kern="1200">
                <a:solidFill>
                  <a:schemeClr val="tx1"/>
                </a:solidFill>
                <a:effectLst/>
                <a:latin typeface="Segoe UI" panose="020B0502040204020203" pitchFamily="34" charset="0"/>
                <a:ea typeface="+mn-ea"/>
                <a:cs typeface="+mn-cs"/>
              </a:rPr>
              <a:t>se il gruppo non ha completato tutte le missioni, congratulati con i membri per gli ottimi progressi.</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it-it"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abbiamo fatto tantissimo oggi!</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Abbiamo imparato i concetti di programmazione, tra cui gli algoritmi, l'intelligenza artificiale, le sequenze, il debugging e i condizionali.</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Abbiamo programmato l'Agent di Minecraft per prevenire gli incendi!</a:t>
            </a:r>
          </a:p>
          <a:p>
            <a:endParaRPr lang="en-US" sz="882" i="1" kern="1200">
              <a:solidFill>
                <a:schemeClr val="tx1"/>
              </a:solidFill>
              <a:effectLst/>
              <a:latin typeface="Segoe UI" panose="020B0502040204020203" pitchFamily="34" charset="0"/>
              <a:ea typeface="+mn-ea"/>
              <a:cs typeface="+mn-cs"/>
            </a:endParaRPr>
          </a:p>
          <a:p>
            <a:r>
              <a:rPr lang="it-it" sz="882" i="1" kern="1200">
                <a:solidFill>
                  <a:schemeClr val="tx1"/>
                </a:solidFill>
                <a:effectLst/>
                <a:latin typeface="Segoe UI" panose="020B0502040204020203" pitchFamily="34" charset="0"/>
                <a:ea typeface="+mn-ea"/>
                <a:cs typeface="+mn-cs"/>
              </a:rPr>
              <a:t>Domande di discussione facoltative</a:t>
            </a:r>
            <a:r>
              <a:rPr lang="it-it"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Che ruolo svolgono i computer nel prevenire gli incendi?</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Quali dati (informazioni) sono importanti quando si combatte un incendio?</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Come possiamo prevenire gli incendi?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Che cos'è il rimboschimento? Come funziona?</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882" b="1" kern="1200">
                <a:solidFill>
                  <a:schemeClr val="tx1"/>
                </a:solidFill>
                <a:effectLst/>
                <a:latin typeface="Segoe UI" panose="020B0502040204020203" pitchFamily="34" charset="0"/>
                <a:ea typeface="+mn-ea"/>
                <a:cs typeface="+mn-cs"/>
              </a:rPr>
              <a:t>Dire: </a:t>
            </a:r>
            <a:r>
              <a:rPr lang="it-it" sz="882" kern="1200">
                <a:solidFill>
                  <a:schemeClr val="tx1"/>
                </a:solidFill>
                <a:effectLst/>
                <a:latin typeface="Segoe UI" panose="020B0502040204020203" pitchFamily="34" charset="0"/>
                <a:ea typeface="+mn-ea"/>
                <a:cs typeface="+mn-cs"/>
              </a:rPr>
              <a:t>dopo il workshop, ci sono altri modi per continuare a divertirsi con le attività di programmazione di oggi: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Continuate a lavorare sull'attività bonus per ripristinare la foresta e riempirla di animali. Questa attività insegna a usare il codice per posizionare blocchi come i fiori e generare creature come i polli. È molto divertente ed è l'occasione di esprimere ancora più creatività con il codice.</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Una volta ripristinata la foresta, parlate al Pompiere per scattare una foto della vostra creazione, che potete salvare sul vostro computer o dispositivo. </a:t>
            </a:r>
          </a:p>
          <a:p>
            <a:pPr marL="171450" lvl="0" indent="-171450">
              <a:buFont typeface="Arial" panose="020B0604020202020204" pitchFamily="34" charset="0"/>
              <a:buChar char="•"/>
            </a:pPr>
            <a:r>
              <a:rPr lang="it-it" sz="882" kern="1200">
                <a:solidFill>
                  <a:schemeClr val="tx1"/>
                </a:solidFill>
                <a:effectLst/>
                <a:latin typeface="Segoe UI" panose="020B0502040204020203" pitchFamily="34" charset="0"/>
                <a:ea typeface="+mn-ea"/>
                <a:cs typeface="+mn-cs"/>
              </a:rPr>
              <a:t>Potete anche ricevere un certificato personalizzato per aver completato la sfida di L'Ora del Codice! Premete il pulsante </a:t>
            </a:r>
            <a:r>
              <a:rPr lang="it-it" sz="882" b="1" kern="1200">
                <a:solidFill>
                  <a:schemeClr val="tx1"/>
                </a:solidFill>
                <a:effectLst/>
                <a:latin typeface="Segoe UI" panose="020B0502040204020203" pitchFamily="34" charset="0"/>
                <a:ea typeface="+mn-ea"/>
                <a:cs typeface="+mn-cs"/>
              </a:rPr>
              <a:t>Esc</a:t>
            </a:r>
            <a:r>
              <a:rPr lang="it-it" sz="882" kern="1200">
                <a:solidFill>
                  <a:schemeClr val="tx1"/>
                </a:solidFill>
                <a:effectLst/>
                <a:latin typeface="Segoe UI" panose="020B0502040204020203" pitchFamily="34" charset="0"/>
                <a:ea typeface="+mn-ea"/>
                <a:cs typeface="+mn-cs"/>
              </a:rPr>
              <a:t> sulla tastiera e selezionate </a:t>
            </a:r>
            <a:r>
              <a:rPr lang="it-it" sz="882" b="1" kern="1200">
                <a:solidFill>
                  <a:schemeClr val="tx1"/>
                </a:solidFill>
                <a:effectLst/>
                <a:latin typeface="Segoe UI" panose="020B0502040204020203" pitchFamily="34" charset="0"/>
                <a:ea typeface="+mn-ea"/>
                <a:cs typeface="+mn-cs"/>
              </a:rPr>
              <a:t>Ho finito</a:t>
            </a:r>
            <a:r>
              <a:rPr lang="it-it" sz="882" kern="1200">
                <a:solidFill>
                  <a:schemeClr val="tx1"/>
                </a:solidFill>
                <a:effectLst/>
                <a:latin typeface="Segoe UI" panose="020B0502040204020203" pitchFamily="34" charset="0"/>
                <a:ea typeface="+mn-ea"/>
                <a:cs typeface="+mn-cs"/>
              </a:rPr>
              <a:t>, quindi seguite le istruzioni. È una buona idea chiedere aiuto a un genitore o a un altro adulto per questa operazione.</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it-it"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it-it" sz="882" b="1" kern="1200">
                <a:solidFill>
                  <a:schemeClr val="tx1"/>
                </a:solidFill>
                <a:effectLst/>
                <a:latin typeface="Segoe UI" panose="020B0502040204020203" pitchFamily="34" charset="0"/>
                <a:ea typeface="+mn-ea"/>
                <a:cs typeface="+mn-cs"/>
              </a:rPr>
              <a:t>FARE: </a:t>
            </a:r>
            <a:r>
              <a:rPr lang="it-it" sz="882" kern="1200">
                <a:solidFill>
                  <a:schemeClr val="tx1"/>
                </a:solidFill>
                <a:effectLst/>
                <a:latin typeface="Segoe UI" panose="020B0502040204020203" pitchFamily="34" charset="0"/>
                <a:ea typeface="+mn-ea"/>
                <a:cs typeface="+mn-cs"/>
              </a:rPr>
              <a:t>presentare i prossimi eventi e adattare i tuoi commenti per allinearli ai materiali di marketing selezionati.  </a:t>
            </a:r>
          </a:p>
          <a:p>
            <a:endParaRPr lang="en-US"/>
          </a:p>
          <a:p>
            <a:r>
              <a:rPr lang="it-it"/>
              <a:t>Gli insegnanti possono ricevere assistenza personalizzata sui dispositivi, sullo sviluppo professionale e su altre risorse di addestramento dall'Education Team dedicato. Puoi contattare il team scrivendo una e-mail ad Annie all'indirizzo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it-it"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NON GARANTISCE ESPRESSAMENTE, IMPLICITAMENTE O OBBLIGATORIAMENTE LE INFORMAZIONI RIPORTATE IN QUESTA PRESENTAZIONE.</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it-it"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Persona al computer seduta a un tavolo&#10;&#10;Descrizione generata automaticamente">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Immagine contenente giocattolo, LEGO, cielo, tavolo&#10;&#10;Descrizione generata automaticamente con affidabilità molto elevata">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Questi sono i colori del marchio Microsoft. La barra dei colori si trova a lato del master dei Temi, in modo che sia visibile su tutte le slide. Gli utenti possono usare gli strumenti dei colori 'contagocce' sotto Modello di riempimento colore, Riga di riempimento colore ecc. per selezionare facilmente i colori del marchio.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it-it" sz="4400" dirty="0">
                <a:latin typeface="Torque Bold" panose="020B0803030202050203" pitchFamily="34" charset="0"/>
              </a:rPr>
              <a:t>L'Ora del Codice 2021 (TempoCraft)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it-it"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Presentazione della lezione</a:t>
            </a:r>
          </a:p>
          <a:p>
            <a:r>
              <a:rPr lang="it-it"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Per ambienti didattici diretti, per studenti autonomi e misti/a distanza</a:t>
            </a:r>
          </a:p>
        </p:txBody>
      </p:sp>
      <p:pic>
        <p:nvPicPr>
          <p:cNvPr id="9" name="Picture Placeholder 7" descr="Screenshot dell'Agent di Minecraft che tiene in mano una pianta verde">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it-it" dirty="0"/>
              <a:t>Obiettivo del giorno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it-it"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Come abbiamo letto, succedono cose folli nella Cronologia della storia della Terra! </a:t>
            </a:r>
          </a:p>
          <a:p>
            <a:pPr algn="ctr"/>
            <a:r>
              <a:rPr lang="it-it"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L'obiettivo del giorno è quello di usare le nostre competenze di programmazione per aiutarci a risolvere i problemi. </a:t>
            </a:r>
          </a:p>
          <a:p>
            <a:pPr algn="ctr"/>
            <a:r>
              <a:rPr lang="it-it"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Cominciamo!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it-it" dirty="0">
                          <a:solidFill>
                            <a:schemeClr val="accent5"/>
                          </a:solidFill>
                          <a:latin typeface="Noto Sans" panose="020B0502040504020204" pitchFamily="34" charset="0"/>
                          <a:ea typeface="Noto Sans" panose="020B0502040504020204" pitchFamily="34" charset="0"/>
                          <a:cs typeface="Noto Sans" panose="020B0502040504020204" pitchFamily="34" charset="0"/>
                        </a:rPr>
                        <a:t>Se hai un account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dirty="0">
                          <a:solidFill>
                            <a:schemeClr val="accent5"/>
                          </a:solidFill>
                          <a:latin typeface="Noto Sans" panose="020B0502040504020204" pitchFamily="34" charset="0"/>
                          <a:ea typeface="Noto Sans" panose="020B0502040504020204" pitchFamily="34" charset="0"/>
                          <a:cs typeface="Noto Sans" panose="020B0502040504020204" pitchFamily="34" charset="0"/>
                        </a:rPr>
                        <a:t>Se non hai un account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Benvenuto in TempoCraft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Questo è il punto di generazione, il luogo dove si inizia a giocare.</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Facciamo pratica con lo Spostamento...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it-it"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Tastiera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Comandi touch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Facciamo pratica con lo Spostamento...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Disegno tecnico&#10;&#10;Descrizione generata automaticamente">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 i comandi per superare questi ostacoli e per tornare al pulsante verde qui indicato.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Premere il pulsante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 pulsanti saranno una parte MOLTO importante del gioco.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 premere un pulsante, vai sul pulsante e premilo con il tasto destro del mouse (se usi una tastiera) o tocca semplicemente il pulsante (se usi i comandi touch).</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Attraversare la porta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Questa è la visuale che avrai dopo aver premuto il pulsante sulla porta della camera di decompressione.</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Segui le scintille nella porta fino alla prossima grande stanza; ora ti trovi all'Istituto dei Grandi Errori Temporali. Durante il gioco visiterai nuovamente questa stanza.</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a:t>Incontro con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Fai la conoscenza di I.A.R.R.A.T.!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Lei è un robot dall'intelligenza artificiale (I.A.). Una robot computer capace di pensare e completare attività come un essere umano. Sarà la tua guida in TempoCraft.</a:t>
            </a:r>
          </a:p>
        </p:txBody>
      </p:sp>
      <p:pic>
        <p:nvPicPr>
          <p:cNvPr id="9" name="Picture 8" descr="Immagine contenente testo, tabella, scrivania&#10;&#10;Descrizione generata automaticamente">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Schermata di dialogo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Quando I.A.R.R.A.T ti deve dire qualcosa, compare una schermata come questa.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Devi leggere le informazioni nella schermata pop-up. Se non riesci a leggere le parole da solo, puoi usare il pulsante dello Strumento di lettura immersiva.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Strumento di lettura immersiva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it-it"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Lo strumento di lettura immersiva </a:t>
            </a:r>
            <a:r>
              <a:rPr lang="it-it" dirty="0">
                <a:solidFill>
                  <a:srgbClr val="000000"/>
                </a:solidFill>
                <a:latin typeface="Noto Sans" panose="020B0502040504020204" pitchFamily="34" charset="0"/>
                <a:ea typeface="Noto Sans" panose="020B0502040504020204" pitchFamily="34" charset="0"/>
                <a:cs typeface="Noto Sans" panose="020B0502040504020204" pitchFamily="34" charset="0"/>
              </a:rPr>
              <a:t>si può aprire </a:t>
            </a:r>
            <a:r>
              <a:rPr lang="it-it"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all'interno di Minecraft per leggere insegne e dialogare con i PNG</a:t>
            </a:r>
            <a:r>
              <a:rPr lang="it-it"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it-it"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È incredibilmente utile!</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it-it"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È ideale per un aiuto supplementare nella lettura, compresa la traduzione del lesto e la lettura a voce alta.</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it-it"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Come usare lo strumento di lettura immersiva in Minecraft: Education Edition </a:t>
            </a:r>
            <a:r>
              <a:rPr lang="it-it"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it-it"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it-it" dirty="0"/>
              <a:t>Il codice è un set di istruzioni</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it-it" sz="2200" dirty="0">
                <a:latin typeface="+mj-lt"/>
              </a:rPr>
              <a:t>Queste istruzioni si possono scrivere in diversi modi:</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it-it" sz="2200" dirty="0">
                <a:solidFill>
                  <a:srgbClr val="D59DFF"/>
                </a:solidFill>
                <a:latin typeface="+mj-lt"/>
              </a:rPr>
              <a:t>Codice basato su blocchi</a:t>
            </a:r>
          </a:p>
        </p:txBody>
      </p:sp>
      <p:pic>
        <p:nvPicPr>
          <p:cNvPr id="20" name="Picture Placeholder 19" descr="Screenshot dell'ambiente di programmazione MakeCode con un semplice programma basato su blocchi per spostare l'Agent di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it-it" sz="2200">
                <a:solidFill>
                  <a:srgbClr val="D59DFF"/>
                </a:solidFill>
                <a:latin typeface="+mj-lt"/>
              </a:rPr>
              <a:t>Codice basato su testo</a:t>
            </a:r>
          </a:p>
        </p:txBody>
      </p:sp>
      <p:pic>
        <p:nvPicPr>
          <p:cNvPr id="14" name="Picture Placeholder 13" descr="Screenshot dell'ambiente di programmazione MakeCode con un semplice programma JavaScript per spostare l'Agent di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it-it" sz="3800" dirty="0"/>
              <a:t>Devi scegliere tra i blocchi o Python.</a:t>
            </a:r>
            <a:br>
                    </a:br>
            <a:r>
              <a:rPr lang="it-it" sz="2700" dirty="0">
                <a:latin typeface="Noto Sans" panose="020B0502040504020204" pitchFamily="34" charset="0"/>
                <a:ea typeface="Noto Sans" panose="020B0502040504020204" pitchFamily="34" charset="0"/>
                <a:cs typeface="Noto Sans" panose="020B0502040504020204" pitchFamily="34" charset="0"/>
              </a:rPr>
              <a:t>(Ai principianti è consigliato di iniziare con i blocchi)</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it-it" sz="4800" b="0" i="0" u="none" strike="noStrike" kern="1200" cap="all" spc="-100" normalizeH="0" baseline="0" noProof="0" dirty="0">
                <a:ln>
                  <a:noFill/>
                </a:ln>
                <a:solidFill>
                  <a:srgbClr val="FFFFFF">
                    <a:alpha val="99000"/>
                  </a:srgbClr>
                </a:solidFill>
                <a:effectLst/>
                <a:uLnTx/>
                <a:uFillTx/>
                <a:latin typeface="Torque Bold"/>
                <a:ea typeface="+mn-ea"/>
                <a:cs typeface="+mn-cs"/>
              </a:rPr>
              <a:t>Cosa </a:t>
            </a:r>
            <a:br>
                    </a:br>
            <a:r>
              <a:rPr kumimoji="0" lang="it-it" sz="4800" b="0" i="0" u="none" strike="noStrike" kern="1200" cap="all" spc="-100" normalizeH="0" baseline="0" noProof="0" dirty="0">
                <a:ln>
                  <a:noFill/>
                </a:ln>
                <a:solidFill>
                  <a:srgbClr val="FFFFFF">
                    <a:alpha val="99000"/>
                  </a:srgbClr>
                </a:solidFill>
                <a:effectLst/>
                <a:uLnTx/>
                <a:uFillTx/>
                <a:latin typeface="Torque Bold"/>
                <a:ea typeface="+mn-ea"/>
                <a:cs typeface="+mn-cs"/>
              </a:rPr>
              <a:t>impareremo </a:t>
            </a:r>
            <a:br>
                    </a:br>
            <a:r>
              <a:rPr kumimoji="0" lang="it-it" sz="4800" b="0" i="0" u="none" strike="noStrike" kern="1200" cap="all" spc="-100" normalizeH="0" baseline="0" noProof="0" dirty="0">
                <a:ln>
                  <a:noFill/>
                </a:ln>
                <a:solidFill>
                  <a:srgbClr val="FFFFFF">
                    <a:alpha val="99000"/>
                  </a:srgbClr>
                </a:solidFill>
                <a:effectLst/>
                <a:uLnTx/>
                <a:uFillTx/>
                <a:latin typeface="Torque Bold"/>
                <a:ea typeface="+mn-ea"/>
                <a:cs typeface="+mn-cs"/>
              </a:rPr>
              <a:t>oggi?</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it-it"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Esplorerò i primi concetti di programmazione.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it-it"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Analizzerò e risolverò problemi utilizzando il pensiero computazionale.</a:t>
            </a:r>
          </a:p>
          <a:p>
            <a:pPr>
              <a:lnSpc>
                <a:spcPct val="100000"/>
              </a:lnSpc>
              <a:spcBef>
                <a:spcPts val="1200"/>
              </a:spcBef>
              <a:spcAft>
                <a:spcPts val="1200"/>
              </a:spcAft>
              <a:defRPr/>
            </a:pPr>
            <a:r>
              <a:rPr lang="it-it"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Addestrerò il mio Agent temporale di Minecraft a risolvere problemi con il codice.</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it-it"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Scoprirò le connessioni all'informatica </a:t>
            </a:r>
            <a:r>
              <a:rPr lang="it-it"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che influenzano tutti gli aspetti della vita.</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a:t>I.A.R.R.A.T. e Png</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TempoCraft vedrai I.A.R.R.A.T. e altri PNG (personaggi non giocanti).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I.A.R.R.A.T. ti fornirà informazioni importanti che ti aiuteranno durante il gioco. Vedrai schermate pop-up da parte di I.A.R.R.A.T. : ti serviranno da guida nel gioco.</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Scelta dell'Agent temporale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Ora è il momento di scegliere un Agent temporale.</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Ci sono cinque colori diversi. Puoi scegliere quello che vuoi!</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Come scegliere un Agent temporale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per scegliere un Agent temporale.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dell'Agent temporale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Gli Agent temporali scompaiono. Devi premere il pulsante "C" per schierare il tuo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Una volta premuto il pulsante "C", avvierai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Code Builder è la gamma di codici che userai per programmare il tuo Agent temporale per aiutarti a risolvere i problemi in TempoCraft.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la "</a:t>
            </a:r>
            <a:r>
              <a:rPr lang="it-it"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all'angolo dello schermo per tornare al gioco.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dell'Agent temporale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tuo Agent temporale è pronto!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Ottima scelta!</a:t>
            </a: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Spostati rapidamente verso l'interruttore per ripristinare la corrente. Non c'è tempo da perdere!</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Andare all'interruttore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Segui le scintille per trovare l'interruttore.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Hai fatto presto! Guarda! </a:t>
            </a: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 aggiunto il dispositivo RA.C.A.T. al tuo inventario. Usa il RA.C.A.T. per chiamare il tuo Agent temporale o quando hai bisogno di me.</a:t>
            </a: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Fai clic con il tasto destro del mouse con il dispositivo in mano per attivarlo.</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nterfaccia utente grafica, applicazione&#10;&#10;Descrizione generata automaticamente">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it-it" dirty="0"/>
              <a:t>Uso del dispositivo RA.C.A.T.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dispositivo RA.C.A.T. si trova nella tua hotbar.</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Seleziona Il dispositivo RA.C.A.T. nella hotbar. Una volta selezionato il dispositivo RA.C.A.T., vedrai un nuovo pulsante sullo schermo:</a:t>
            </a:r>
          </a:p>
          <a:p>
            <a:pPr algn="ctr"/>
            <a:r>
              <a:rPr lang="it-it"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 il dispositivo RA.C.A.T.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questo pulsante.</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it-it" dirty="0"/>
              <a:t>Che cos'è l'</a:t>
            </a:r>
            <a:br>
                    </a:br>
            <a:r>
              <a:rPr lang="it-it" dirty="0"/>
              <a:t>informatica?</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it-it"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L'informatica è lo studio dell'utilizzo della potenza dei computer per risolvere i problemi.</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Ora sono solo a un clic di distanza! Premi "Inizia attività" per cominciare!</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Programma l'Agent temporale per farlo muovere in avanti di 3 blocchi per alimentare la Cronologia.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it-it" dirty="0">
                <a:solidFill>
                  <a:srgbClr val="D59DFF"/>
                </a:solidFill>
              </a:rPr>
              <a:t>Concetto di programmazione: </a:t>
            </a:r>
            <a:br>
                    </a:br>
            <a:r>
              <a:rPr lang="it-it" sz="2400" dirty="0">
                <a:solidFill>
                  <a:srgbClr val="D59DFF"/>
                </a:solidFill>
              </a:rPr>
              <a:t>sequenze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it-it">
                <a:solidFill>
                  <a:srgbClr val="D59DFF"/>
                </a:solidFill>
                <a:latin typeface="+mj-lt"/>
              </a:rPr>
              <a:t>Cosa significa</a:t>
            </a:r>
          </a:p>
          <a:p>
            <a:pPr>
              <a:lnSpc>
                <a:spcPct val="108000"/>
              </a:lnSpc>
              <a:spcBef>
                <a:spcPts val="1200"/>
              </a:spcBef>
            </a:pPr>
            <a:r>
              <a:rPr lang="it-it" sz="2000">
                <a:solidFill>
                  <a:schemeClr val="bg1"/>
                </a:solidFill>
              </a:rPr>
              <a:t>L'Agent si muoverà nell'ordine sequenziato. In una struttura di sequenza, un'azione o evento conduce all'azione successiva nell'ordine.</a:t>
            </a:r>
            <a:endParaRPr lang="en-US">
              <a:solidFill>
                <a:schemeClr val="bg1"/>
              </a:solidFill>
            </a:endParaRPr>
          </a:p>
          <a:p>
            <a:pPr>
              <a:lnSpc>
                <a:spcPct val="108000"/>
              </a:lnSpc>
              <a:spcBef>
                <a:spcPts val="1200"/>
              </a:spcBef>
            </a:pPr>
            <a:r>
              <a:rPr lang="it-it">
                <a:solidFill>
                  <a:srgbClr val="D59DFF"/>
                </a:solidFill>
                <a:latin typeface="+mj-lt"/>
              </a:rPr>
              <a:t>Riflettiamoci.</a:t>
            </a:r>
          </a:p>
          <a:p>
            <a:pPr>
              <a:lnSpc>
                <a:spcPct val="108000"/>
              </a:lnSpc>
              <a:spcBef>
                <a:spcPts val="1200"/>
              </a:spcBef>
            </a:pPr>
            <a:r>
              <a:rPr lang="it-it" sz="2000">
                <a:solidFill>
                  <a:schemeClr val="bg1"/>
                </a:solidFill>
              </a:rPr>
              <a:t>L'ultimo programma funzionerebbe se </a:t>
            </a:r>
            <a:r>
              <a:rPr lang="it-it" sz="2000" b="1">
                <a:solidFill>
                  <a:schemeClr val="bg1"/>
                </a:solidFill>
                <a:latin typeface="Consolas" panose="020B0609020204030204" pitchFamily="49" charset="0"/>
              </a:rPr>
              <a:t>analizza</a:t>
            </a:r>
            <a:r>
              <a:rPr lang="it-it" sz="2000" b="1">
                <a:solidFill>
                  <a:schemeClr val="bg1"/>
                </a:solidFill>
              </a:rPr>
              <a:t> </a:t>
            </a:r>
            <a:r>
              <a:rPr lang="it-it" sz="2000" b="1">
                <a:solidFill>
                  <a:schemeClr val="bg1"/>
                </a:solidFill>
                <a:latin typeface="Consolas" panose="020B0609020204030204" pitchFamily="49" charset="0"/>
              </a:rPr>
              <a:t>agent</a:t>
            </a:r>
            <a:r>
              <a:rPr lang="it-it" sz="2000">
                <a:solidFill>
                  <a:schemeClr val="bg1"/>
                </a:solidFill>
              </a:rPr>
              <a:t> venisse prima di </a:t>
            </a:r>
            <a:r>
              <a:rPr lang="it-it" sz="2000" b="1">
                <a:solidFill>
                  <a:schemeClr val="bg1"/>
                </a:solidFill>
                <a:latin typeface="Consolas" panose="020B0609020204030204" pitchFamily="49" charset="0"/>
              </a:rPr>
              <a:t>sposta</a:t>
            </a:r>
            <a:r>
              <a:rPr lang="it-it" sz="2000" b="1">
                <a:solidFill>
                  <a:schemeClr val="bg1"/>
                </a:solidFill>
              </a:rPr>
              <a:t> </a:t>
            </a:r>
            <a:r>
              <a:rPr lang="it-it" sz="2000" b="1">
                <a:solidFill>
                  <a:schemeClr val="bg1"/>
                </a:solidFill>
                <a:latin typeface="Consolas" panose="020B0609020204030204" pitchFamily="49" charset="0"/>
              </a:rPr>
              <a:t>agent</a:t>
            </a:r>
            <a:r>
              <a:rPr lang="it-it" sz="2000">
                <a:solidFill>
                  <a:schemeClr val="bg1"/>
                </a:solidFill>
              </a:rPr>
              <a:t>? Perché o perché no?</a:t>
            </a:r>
          </a:p>
          <a:p>
            <a:pPr>
              <a:lnSpc>
                <a:spcPct val="108000"/>
              </a:lnSpc>
              <a:spcBef>
                <a:spcPts val="1200"/>
              </a:spcBef>
            </a:pPr>
            <a:r>
              <a:rPr lang="it-it">
                <a:solidFill>
                  <a:srgbClr val="D59DFF"/>
                </a:solidFill>
                <a:latin typeface="+mj-lt"/>
              </a:rPr>
              <a:t>Suggerimento: </a:t>
            </a:r>
            <a:r>
              <a:rPr lang="it-it" sz="2000">
                <a:solidFill>
                  <a:schemeClr val="bg1"/>
                </a:solidFill>
              </a:rPr>
              <a:t>Prova a pianificare su carta!</a:t>
            </a:r>
          </a:p>
        </p:txBody>
      </p:sp>
      <p:pic>
        <p:nvPicPr>
          <p:cNvPr id="7" name="Picture Placeholder 6" descr="Screenshot di un videogame&#10;&#10;Descrizione generata automaticamente">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Alimentare il circuito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"C" per aprire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di Code Builder (blocchi)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1: leggere l'attività di programmazione.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2: usare i blocchi di parole MakeCode del set di attrezzi. Li trascinerai e rilascerai nella bozza di codice.</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3: premere la freccia iniziale verde per eseguire il test del codice.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di Code Builder (blocchi)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 l'attività di programmazione è troppo lunga per entrare nella metà dello schermata. Dovrai premere questo pulsante </a:t>
            </a:r>
            <a:r>
              <a:rPr lang="it-it"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espandi</a:t>
            </a:r>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per far sì che Code Builder entri in tutto la schermata.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 hai bisogno di un aiuto supplementare per risolvere una sfida di programmazione, seleziona il pulsante </a:t>
            </a:r>
            <a:r>
              <a:rPr lang="it-it"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suggerimento </a:t>
            </a:r>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una lampadina con un punto interrogativo. Questi suggerimenti sono molto utili!</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di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1: leggere l'attività di programmazione.</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2: digitare il tuo codice Python sotto Attività.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Fase 3: premere il pulsante "esegui" nella parte bassa dello schermata.</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Ben fatto! Hai ripristinato la corrente e puoi iniziare ad aiutarci ad aggiustare quello che è andato storto</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Lacune del tempo sul computer centrale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Proviamo a risolvere questo problema. Premi il pulsante per selezionarlo sul Computer della Cronologia.</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it-it" dirty="0"/>
              <a:t>In che modo si usa l'informatica </a:t>
            </a:r>
            <a:r>
              <a:rPr lang="it-it" sz="4000" dirty="0"/>
              <a:t>(o le competenze informatiche) </a:t>
            </a:r>
            <a:r>
              <a:rPr lang="it-it" dirty="0"/>
              <a:t>a scuola?</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Selezionare la Lacuna del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per scegliere la Lacuna del tempo.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Hai selezionato la Lacuna del tempo. Ora devi spostarti nella Capsula del tempo per iniziare la tua missione.</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Andare alla Capsula del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Capsula del tempo è la macchina che ti permette di viaggiare nel tempo!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Ora spostati nella Capsula del tempo e premi il pulsante di fronte a te per aprirla e ricevere la spiegazione della missione!</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Salti nel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Dovrai colmare 3 Lacune del tempo. Ogni volta che entri nella Capsula del tempo, il numero che compare a lato ti dirà quanti salti nel tempo dovrai risolvere.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per aprire la Capsula del tempo.</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Aprire la Capsula del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per aprire la Capsula del tempo e ricevere la spiegazione della missione.</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Spiegazione della missione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Leggiamo la spiegazione della missione. </a:t>
            </a: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Ricorda, puoi utilizzare lo Strumento di lettura immersiva se hai bisogno di aiuto quando giochi da solo!</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Entrare nella Capsula del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sulla Capsula del tempo</a:t>
            </a:r>
            <a:r>
              <a:rPr lang="it-it"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Entrare nella Capsula del tempo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Dopo aver premuto il pulsante, vedrai un messaggio che dice "teletrasporto": vuol dire che stai viaggiando nel tempo!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Benvenuto in Grande orchestra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it-it"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Questo è il tuo punto di generazione in questo mondo. Vedrai questa stessa immagine quando inizi a giocare.</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it-it" dirty="0"/>
              <a:t>In che modo si usa l'informatica nei miei hobby o in diversi lavori?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Sembra che il musicista jazz sia davvero arrabbiato, vediamo se possiamo aiutarlo!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Rilevo qualcosa di nascosto dietro al muro alle spalle del musicista di fronte a te. Usa il dispositivo RA.C.A.T. per inviare l'Agent nella posizione </a:t>
            </a: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desiderata!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Musicista jazz PNG</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 hanno cacciato a suon di fischi da un altro palco! Da quando ho perso la mia tromba, niente è più lo stesso! Sono forse stato maledetto?</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GRANDE ORCHESTRA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Una volta che hai il dispositivo RA.C.A.T. in mano, vedrai una nuova casella grigia che dice </a:t>
            </a:r>
          </a:p>
          <a:p>
            <a:pPr algn="ctr"/>
            <a:r>
              <a:rPr lang="it-it"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 il dispositivo RA.C.A.T.".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per vedere la prossima schermata pop-up.</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it-it" dirty="0"/>
              <a:t>GRANDE ORCHESTRA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Fai clic su "Avvia attività"</a:t>
            </a: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 iniziare la tua missione!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Bene! </a:t>
            </a: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 il dispositivo RA.C.A.T. per riportare l'Agent al punto di partenza in qualsiasi momento.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Ora usa il codice per prendere la tromba!</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GRANDE ORCHESTRA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tuo Agent temporale sarà automaticamente nella posizione di partenza.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Alla fine del labirinto c'è una tromba.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Dobbiamo prenderla e riportarla al musicista!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Creazione dell'algoritmo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it-it"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Usiamo l'algoritmo come aiuto nella risoluzione della sfida.</a:t>
            </a:r>
          </a:p>
          <a:p>
            <a:pPr algn="ctr"/>
            <a:r>
              <a:rPr lang="it-it"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Come possiamo usare i comandi</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avanti</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indietro</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sinistra</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destra</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su</a:t>
            </a:r>
          </a:p>
          <a:p>
            <a:pPr algn="ctr"/>
            <a:r>
              <a:rPr lang="it-it"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giù</a:t>
            </a:r>
          </a:p>
          <a:p>
            <a:pPr algn="ctr"/>
            <a:r>
              <a:rPr lang="it-it"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 far sì che l'Agent temporale raggiunga la tromba?</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Programmazione dell'algoritmo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Ora programmiamo l'Agent temporale per fargli seguire l'algoritmo.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Apriamo Code Builder premendo il pulsante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Una volta aperto Code Builder, vedrai le indicazioni, il set di attrezzi e i suggerimenti.</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it-it"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Blocchi di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RICOMINCIARE L'ATTIVITÀ</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 vuoi ricominciare l'attività, usa il dispositivo RA.C.A.T.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Premi il pulsante </a:t>
            </a:r>
          </a:p>
          <a:p>
            <a:pPr algn="ctr"/>
            <a:r>
              <a:rPr lang="it-it"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Ricomincia attività </a:t>
            </a: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 ripartirai dal tuo punto di generazione.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it-it">
                <a:solidFill>
                  <a:srgbClr val="D59DFF"/>
                </a:solidFill>
              </a:rPr>
              <a:t>Concetto di programmazione: </a:t>
            </a:r>
            <a:br>
                    </a:br>
            <a:r>
              <a:rPr lang="it-it" sz="2400">
                <a:solidFill>
                  <a:srgbClr val="D59DFF"/>
                </a:solidFill>
              </a:rPr>
              <a:t>Debugging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it-it">
                <a:solidFill>
                  <a:srgbClr val="D59DFF"/>
                </a:solidFill>
                <a:latin typeface="+mj-lt"/>
              </a:rPr>
              <a:t>Cosa significa</a:t>
            </a:r>
          </a:p>
          <a:p>
            <a:pPr>
              <a:lnSpc>
                <a:spcPct val="108000"/>
              </a:lnSpc>
              <a:spcBef>
                <a:spcPts val="1200"/>
              </a:spcBef>
            </a:pPr>
            <a:r>
              <a:rPr lang="it-it" sz="2000">
                <a:solidFill>
                  <a:schemeClr val="bg1"/>
                </a:solidFill>
              </a:rPr>
              <a:t>Il debugging vuol dire trovare e correggere gli errori (bug) nel codice.</a:t>
            </a:r>
          </a:p>
          <a:p>
            <a:pPr>
              <a:lnSpc>
                <a:spcPct val="108000"/>
              </a:lnSpc>
              <a:spcBef>
                <a:spcPts val="1200"/>
              </a:spcBef>
            </a:pPr>
            <a:r>
              <a:rPr lang="it-it">
                <a:solidFill>
                  <a:srgbClr val="D59DFF"/>
                </a:solidFill>
                <a:latin typeface="+mj-lt"/>
              </a:rPr>
              <a:t>Riflettiamoci.</a:t>
            </a:r>
          </a:p>
          <a:p>
            <a:pPr>
              <a:lnSpc>
                <a:spcPct val="108000"/>
              </a:lnSpc>
              <a:spcBef>
                <a:spcPts val="1200"/>
              </a:spcBef>
            </a:pPr>
            <a:r>
              <a:rPr lang="it-it" sz="2000">
                <a:solidFill>
                  <a:schemeClr val="bg1"/>
                </a:solidFill>
              </a:rPr>
              <a:t>Il codice ha funzionato al primo tentativo?</a:t>
            </a:r>
          </a:p>
          <a:p>
            <a:pPr>
              <a:lnSpc>
                <a:spcPct val="108000"/>
              </a:lnSpc>
              <a:spcBef>
                <a:spcPts val="1200"/>
              </a:spcBef>
            </a:pPr>
            <a:r>
              <a:rPr lang="it-it" sz="2000">
                <a:solidFill>
                  <a:schemeClr val="bg1"/>
                </a:solidFill>
              </a:rPr>
              <a:t>Come hai trovato e corretto i bug nel codice?</a:t>
            </a:r>
          </a:p>
          <a:p>
            <a:pPr>
              <a:lnSpc>
                <a:spcPct val="108000"/>
              </a:lnSpc>
              <a:spcBef>
                <a:spcPts val="1200"/>
              </a:spcBef>
            </a:pPr>
            <a:r>
              <a:rPr lang="it-it">
                <a:solidFill>
                  <a:srgbClr val="D59DFF"/>
                </a:solidFill>
                <a:latin typeface="+mj-lt"/>
              </a:rPr>
              <a:t>Suggerimento: </a:t>
            </a:r>
            <a:r>
              <a:rPr lang="it-it" sz="2000">
                <a:solidFill>
                  <a:schemeClr val="bg1"/>
                </a:solidFill>
              </a:rPr>
              <a:t>Quando esegui il codice, guarda attentamente l'Agent per vedere dove si verificano i problemi.</a:t>
            </a:r>
          </a:p>
        </p:txBody>
      </p:sp>
      <p:pic>
        <p:nvPicPr>
          <p:cNvPr id="6" name="Picture Placeholder 5" descr="Screenshot dell'Agent di Minecraft nella missione del labirinto di L'Ora del Codice">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it-it" sz="4000" dirty="0"/>
              <a:t>L'informatica</a:t>
            </a:r>
            <a:br>
                    </a:br>
            <a:r>
              <a:rPr lang="it-it" sz="4000" dirty="0"/>
              <a:t>è </a:t>
            </a:r>
            <a:br>
                    </a:br>
            <a:r>
              <a:rPr lang="it-it" sz="4000" dirty="0"/>
              <a:t>ovunque </a:t>
            </a:r>
            <a:r>
              <a:rPr lang="it-it" sz="4000" b="1" u="sng" dirty="0"/>
              <a:t>e </a:t>
            </a:r>
            <a:br>
                    </a:br>
            <a:r>
              <a:rPr lang="it-it" sz="4000" dirty="0"/>
              <a:t>PER TUTTI!</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Uso del pulsante "suggerimento"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it-it" sz="2800" b="1" dirty="0">
                          <a:solidFill>
                            <a:schemeClr val="accent5"/>
                          </a:solidFill>
                        </a:rPr>
                        <a:t>Suggerimento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2800" b="0" dirty="0">
                          <a:solidFill>
                            <a:schemeClr val="accent5"/>
                          </a:solidFill>
                        </a:rPr>
                        <a:t>Riceverai un'immagine della soluzione. Usala per aiutarti a pianificare la tua soluzione di programmazione.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it-it" sz="2800" b="1" dirty="0">
                          <a:solidFill>
                            <a:schemeClr val="accent5"/>
                          </a:solidFill>
                        </a:rPr>
                        <a:t>Suggerimento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2800" dirty="0">
                          <a:solidFill>
                            <a:schemeClr val="accent5"/>
                          </a:solidFill>
                        </a:rPr>
                        <a:t>Vedrai il codice iniziale in Code Builder con un paio di valori sbagliati. Dovrai eseguire il debug (trovare gli errori di programmazione) nel codice iniziale per trovare la soluzione giusta.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it-it" sz="2800" b="1" dirty="0">
                          <a:solidFill>
                            <a:schemeClr val="accent5"/>
                          </a:solidFill>
                        </a:rPr>
                        <a:t>Suggerimento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it-it" sz="2800" dirty="0">
                          <a:solidFill>
                            <a:schemeClr val="accent5"/>
                          </a:solidFill>
                        </a:rPr>
                        <a:t>Vedrai tutta la soluzione di programmazione in Code Builder e verrai teletrasportato indietro all'Istituto dei Grandi Errori Temporali. </a:t>
                      </a:r>
                    </a:p>
                    <a:p>
                      <a:pPr algn="ctr"/>
                      <a:r>
                        <a:rPr lang="it-it" sz="2800" b="1" dirty="0">
                          <a:solidFill>
                            <a:srgbClr val="FF0000"/>
                          </a:solidFill>
                        </a:rPr>
                        <a:t>Se usi tutti e 3 i suggerimenti, NON potrai cercare il pulsante segreto per trovare gli indizi.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Lavoro incredibile! Hai aggiustato questo momento nel tempo, ora il futuro della musica jazz è salvo!</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Aspetta: oh no! Rilevo qualcos'altro che non dovrebbe essere qui. Faccio una scansione completa dell'area in cerca di altri dispositivi nascosti.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Pulsante segreto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it-it"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Dopo che I.A.R.R.A.T. ha effettuato la scansione della stanza, il pulsante segreto è stato scoperto!</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mia scansione ha rivelato un pulsante nascosto da qualche parte in questa area!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Perlustra l'area da cima a fondo, quindi premi il pulsante per raccogliere altre informazioni!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Pulsante segreto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C'è un pulsante segreto nascosto in questa Lacuna del tempo. Segui le scintille fino al pulsante segreto.</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Pulsante segreto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Questa è la posizione del pulsante segreto.</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Una volta fatto clic su questo pulsante, si apriranno le porte bianche sulla sinistra.</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Messaggio di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Hai trovato il pulsante nascosto!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Sembra che in quest'area si sia aperta una stanza segreta.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Spostati nella stanza e cerca altre informazioni!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Indizi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All'interno delle porte troverai degli indizi su quale Agent temporale possa essere il Colpevole (chi causa le Lacune del tempo!).</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Ritorna all'IGET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Iniziamo a restringere il cerchio su quale Agent temporale possa essere il Colpevole.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base alle prove raccolte, chi pensi possa essere a causare tutte le Lacune del tempo?</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it-it" dirty="0"/>
              <a:t>Benvenuto a L'Ora del Codice 2021 (TempoCraft)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it-it" sz="4400" b="1" dirty="0">
                <a:solidFill>
                  <a:schemeClr val="accent2">
                    <a:alpha val="99000"/>
                  </a:schemeClr>
                </a:solidFill>
              </a:rPr>
              <a:t>Segnaposto del trailer di L'ODC</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Voto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Dopo ogni Lacuna del tempo, avrai la possibilità di votare per chi pensi sia il Colpevole temporale.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Fatto!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it-it" dirty="0">
                          <a:solidFill>
                            <a:schemeClr val="accent5"/>
                          </a:solidFill>
                          <a:latin typeface="Noto Sans" panose="020B0502040504020204" pitchFamily="34" charset="0"/>
                          <a:ea typeface="Noto Sans" panose="020B0502040504020204" pitchFamily="34" charset="0"/>
                          <a:cs typeface="Noto Sans" panose="020B0502040504020204" pitchFamily="34" charset="0"/>
                        </a:rPr>
                        <a:t>PRIMA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dirty="0">
                          <a:solidFill>
                            <a:schemeClr val="accent5"/>
                          </a:solidFill>
                          <a:latin typeface="Noto Sans" panose="020B0502040504020204" pitchFamily="34" charset="0"/>
                          <a:ea typeface="Noto Sans" panose="020B0502040504020204" pitchFamily="34" charset="0"/>
                          <a:cs typeface="Noto Sans" panose="020B0502040504020204" pitchFamily="34" charset="0"/>
                        </a:rPr>
                        <a:t>DOPO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Tocca a te giocare!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Selezionerai la prossima Lacuna del tempo da colmare. Fai attenzione allo schermo. Ti indirizzerà alla prossima Lacuna del tempo!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Poi torna indietro alla Capsula del tempo per la spiegazione della prossima missione.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it-it"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Il tuo obiettivo è provare a completare con successo altre 2 Lacune del tempo.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it-it"/>
              <a:t>Ottimo lavoro!</a:t>
            </a:r>
          </a:p>
        </p:txBody>
      </p:sp>
      <p:pic>
        <p:nvPicPr>
          <p:cNvPr id="7" name="Picture Placeholder 10" descr="L'Agent di Minecraft e i personaggi che lavorano al rimboschimento dopo un incendio">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it-it">
                <a:solidFill>
                  <a:srgbClr val="D59DFF"/>
                </a:solidFill>
              </a:rPr>
              <a:t>Riepilogo</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it-it" dirty="0">
                <a:solidFill>
                  <a:schemeClr val="bg1"/>
                </a:solidFill>
              </a:rPr>
              <a:t>Cosa hai fatto oggi:</a:t>
            </a:r>
          </a:p>
          <a:p>
            <a:pPr marL="342900" indent="-342900">
              <a:lnSpc>
                <a:spcPct val="108000"/>
              </a:lnSpc>
              <a:spcBef>
                <a:spcPts val="1200"/>
              </a:spcBef>
              <a:buFont typeface="Arial" panose="020B0604020202020204" pitchFamily="34" charset="0"/>
              <a:buChar char="•"/>
            </a:pPr>
            <a:r>
              <a:rPr lang="it-it" dirty="0">
                <a:solidFill>
                  <a:schemeClr val="bg1"/>
                </a:solidFill>
              </a:rPr>
              <a:t>Imparato i concetti di programmazione tra cui gli algoritmi, le sequenze, e magari anche i loop.</a:t>
            </a:r>
          </a:p>
          <a:p>
            <a:pPr marL="342900" indent="-342900">
              <a:lnSpc>
                <a:spcPct val="108000"/>
              </a:lnSpc>
              <a:spcBef>
                <a:spcPts val="1200"/>
              </a:spcBef>
              <a:buFont typeface="Arial" panose="020B0604020202020204" pitchFamily="34" charset="0"/>
              <a:buChar char="•"/>
            </a:pPr>
            <a:r>
              <a:rPr lang="it-it" dirty="0">
                <a:solidFill>
                  <a:schemeClr val="bg1"/>
                </a:solidFill>
              </a:rPr>
              <a:t>Imparato come l'informatica sia ovunque, in tutte le nostre passioni, interessi e professioni future.</a:t>
            </a:r>
          </a:p>
          <a:p>
            <a:pPr marL="342900" indent="-342900">
              <a:lnSpc>
                <a:spcPct val="108000"/>
              </a:lnSpc>
              <a:spcBef>
                <a:spcPts val="1200"/>
              </a:spcBef>
              <a:buFont typeface="Arial" panose="020B0604020202020204" pitchFamily="34" charset="0"/>
              <a:buChar char="•"/>
            </a:pPr>
            <a:r>
              <a:rPr lang="it-it" dirty="0">
                <a:solidFill>
                  <a:schemeClr val="bg1"/>
                </a:solidFill>
              </a:rPr>
              <a:t>Programmato l'Agent temporale di Minecraft per salvare il futuro!</a:t>
            </a:r>
          </a:p>
        </p:txBody>
      </p:sp>
      <p:pic>
        <p:nvPicPr>
          <p:cNvPr id="7" name="Picture Placeholder 6" descr="Screenshot di un videogame&#10;&#10;Descrizione generata automaticamente">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Riflessione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Qual è stata la tua parte preferita di L'Ora del Codice?</a:t>
            </a:r>
          </a:p>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Qual è stata la parte più difficile di L'Ora del Codice?</a:t>
            </a:r>
          </a:p>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Come hai utilizzato le tue competenze informatiche oggi?</a:t>
            </a:r>
          </a:p>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Qual è la nuova cosa che hai imparato oggi?</a:t>
            </a:r>
          </a:p>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Perché l'informatica è importante per tutti?</a:t>
            </a:r>
          </a:p>
          <a:p>
            <a:pPr marL="914400" lvl="1" indent="-457200">
              <a:buFont typeface="Arial" panose="020B0604020202020204" pitchFamily="34" charset="0"/>
              <a:buChar char="•"/>
            </a:pPr>
            <a:r>
              <a:rPr lang="it-it"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Vuoi provare nuovamente Minecraft: Education Edition?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it-it"/>
              <a:t>Altro divertimento con la programmazione</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it-it" dirty="0"/>
              <a:t>Dopo L'Ora del Codice 2021 (TempoCraft)</a:t>
            </a:r>
          </a:p>
          <a:p>
            <a:pPr marL="342900" indent="-342900">
              <a:lnSpc>
                <a:spcPct val="108000"/>
              </a:lnSpc>
              <a:spcBef>
                <a:spcPts val="1200"/>
              </a:spcBef>
              <a:buFont typeface="Arial" panose="020B0604020202020204" pitchFamily="34" charset="0"/>
              <a:buChar char="•"/>
            </a:pPr>
            <a:r>
              <a:rPr lang="it-it" dirty="0"/>
              <a:t>Continua a lavorare sul codice per colmare altre Lacune del tempo!</a:t>
            </a:r>
          </a:p>
          <a:p>
            <a:pPr marL="342900" indent="-342900">
              <a:lnSpc>
                <a:spcPct val="108000"/>
              </a:lnSpc>
              <a:spcBef>
                <a:spcPts val="1200"/>
              </a:spcBef>
              <a:buFont typeface="Arial" panose="020B0604020202020204" pitchFamily="34" charset="0"/>
              <a:buChar char="•"/>
            </a:pPr>
            <a:r>
              <a:rPr lang="it-it" dirty="0"/>
              <a:t>Visita la stanza segreta dei trofei sotto al centro di comando!</a:t>
            </a:r>
          </a:p>
          <a:p>
            <a:pPr marL="342900" indent="-342900">
              <a:lnSpc>
                <a:spcPct val="108000"/>
              </a:lnSpc>
              <a:spcBef>
                <a:spcPts val="1200"/>
              </a:spcBef>
              <a:buFont typeface="Arial" panose="020B0604020202020204" pitchFamily="34" charset="0"/>
              <a:buChar char="•"/>
            </a:pPr>
            <a:r>
              <a:rPr lang="it-it" dirty="0"/>
              <a:t>Premi</a:t>
            </a:r>
            <a:r>
              <a:rPr lang="it-it" dirty="0">
                <a:latin typeface="+mj-lt"/>
              </a:rPr>
              <a:t> Esc </a:t>
            </a:r>
            <a:r>
              <a:rPr lang="it-it" dirty="0"/>
              <a:t>e seleziona </a:t>
            </a:r>
            <a:r>
              <a:rPr lang="it-it" dirty="0">
                <a:latin typeface="+mj-lt"/>
              </a:rPr>
              <a:t>Ho finito</a:t>
            </a:r>
            <a:r>
              <a:rPr lang="it-it" dirty="0"/>
              <a:t> per ricevere il certificato di partecipazione.</a:t>
            </a:r>
          </a:p>
        </p:txBody>
      </p:sp>
      <p:pic>
        <p:nvPicPr>
          <p:cNvPr id="8" name="Picture Placeholder 7" descr="Due bambine che usano computer Surface e sorridono alla fotocame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t-it" dirty="0"/>
              <a:t>Certificato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it-it"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Congratulazioni! </a:t>
            </a:r>
          </a:p>
          <a:p>
            <a:pPr lvl="1" algn="ctr"/>
            <a:r>
              <a:rPr lang="it-it"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Hai ottenuto un certificato di partecipazione.</a:t>
            </a:r>
          </a:p>
          <a:p>
            <a:pPr lvl="1" algn="ctr"/>
            <a:r>
              <a:rPr lang="it-it"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L'Ora del Codice 2021: TempoCraft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Immagine contenente giocattolo&#10;&#10;Descrizione generata automaticamente">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it-it"/>
              <a:t>Il divertimento non finisce qui!</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it-it" dirty="0">
                <a:solidFill>
                  <a:srgbClr val="3B2E58"/>
                </a:solidFill>
                <a:latin typeface="Segoe UI" panose="020B0502040204020203" pitchFamily="34" charset="0"/>
                <a:ea typeface="+mj-ea"/>
              </a:rPr>
              <a:t>Salta in </a:t>
            </a:r>
            <a:r>
              <a:rPr lang="it-it" u="sng" dirty="0">
                <a:solidFill>
                  <a:srgbClr val="3B2E58"/>
                </a:solidFill>
                <a:latin typeface="Segoe UI" panose="020B0502040204020203" pitchFamily="34" charset="0"/>
                <a:ea typeface="+mj-ea"/>
              </a:rPr>
              <a:t>Minecraft: Education Edition</a:t>
            </a:r>
            <a:r>
              <a:rPr lang="it-it" dirty="0">
                <a:solidFill>
                  <a:srgbClr val="3B2E58"/>
                </a:solidFill>
                <a:latin typeface="Segoe UI" panose="020B0502040204020203" pitchFamily="34" charset="0"/>
                <a:ea typeface="+mj-ea"/>
              </a:rPr>
              <a:t> per scoprire nuove sfide e lezioni e continuare a programmare!</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it-it"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 qualità di informatico presso l'Istituto dei Grandi Errori Temporali, il tuo lavoro è quello di colmare le misteriose Lacune del tempo che si sono verificate nella storia e di trovare chi (o cosa!) le provoca.</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it-it"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Riuscirai ad aiutare a colmare le Lacune del tempo e a salvare il futuro usando i tuoi superpoteri di programmazione?</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it-it" sz="2400" b="1" dirty="0">
                <a:solidFill>
                  <a:schemeClr val="tx1">
                    <a:alpha val="99000"/>
                  </a:schemeClr>
                </a:solidFill>
                <a:latin typeface="+mj-lt"/>
                <a:ea typeface="Noto Sans" panose="020B0502040504020204" pitchFamily="34" charset="0"/>
                <a:cs typeface="Noto Sans" panose="020B0502040504020204" pitchFamily="34" charset="0"/>
              </a:rPr>
              <a:t>Nella missione TempoCraft, </a:t>
            </a:r>
          </a:p>
          <a:p>
            <a:r>
              <a:rPr lang="it-it" sz="2400" b="1" dirty="0">
                <a:solidFill>
                  <a:schemeClr val="tx1">
                    <a:alpha val="99000"/>
                  </a:schemeClr>
                </a:solidFill>
                <a:latin typeface="+mj-lt"/>
                <a:ea typeface="Noto Sans" panose="020B0502040504020204" pitchFamily="34" charset="0"/>
                <a:cs typeface="Noto Sans" panose="020B0502040504020204" pitchFamily="34" charset="0"/>
              </a:rPr>
              <a:t>dovrai:</a:t>
            </a:r>
          </a:p>
          <a:p>
            <a:r>
              <a:rPr lang="it-it"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it-it"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Viaggiare indietro nel tempo per vivere momenti emozionanti della storia mondiale</a:t>
            </a:r>
          </a:p>
          <a:p>
            <a:pPr marL="800100" lvl="1" indent="-342900">
              <a:spcBef>
                <a:spcPts val="600"/>
              </a:spcBef>
              <a:spcAft>
                <a:spcPts val="600"/>
              </a:spcAft>
              <a:buFont typeface="Arial" panose="020B0604020202020204" pitchFamily="34" charset="0"/>
              <a:buChar char="•"/>
            </a:pPr>
            <a:r>
              <a:rPr lang="it-it"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Programmare il tuo Agent temporale per fargli colmare le Lacune del tempo</a:t>
            </a:r>
          </a:p>
          <a:p>
            <a:pPr marL="800100" lvl="1" indent="-342900">
              <a:spcBef>
                <a:spcPts val="600"/>
              </a:spcBef>
              <a:spcAft>
                <a:spcPts val="600"/>
              </a:spcAft>
              <a:buFont typeface="Arial" panose="020B0604020202020204" pitchFamily="34" charset="0"/>
              <a:buChar char="•"/>
            </a:pPr>
            <a:r>
              <a:rPr lang="it-it"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Usare gli indizi per individuare il Colpevole (chi o cosa provoca le Lacune del tempo)</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it-it" sz="2400" dirty="0">
                <a:solidFill>
                  <a:schemeClr val="accent5">
                    <a:alpha val="99000"/>
                  </a:schemeClr>
                </a:solidFill>
                <a:latin typeface="+mj-lt"/>
                <a:ea typeface="Noto Sans" panose="020B0502040504020204" pitchFamily="34" charset="0"/>
                <a:cs typeface="Noto Sans" panose="020B0502040504020204" pitchFamily="34" charset="0"/>
              </a:rPr>
              <a:t>Sei pronto </a:t>
            </a:r>
          </a:p>
          <a:p>
            <a:r>
              <a:rPr lang="it-it" sz="2400" dirty="0">
                <a:solidFill>
                  <a:schemeClr val="accent5">
                    <a:alpha val="99000"/>
                  </a:schemeClr>
                </a:solidFill>
                <a:latin typeface="+mj-lt"/>
                <a:ea typeface="Noto Sans" panose="020B0502040504020204" pitchFamily="34" charset="0"/>
                <a:cs typeface="Noto Sans" panose="020B0502040504020204" pitchFamily="34" charset="0"/>
              </a:rPr>
              <a:t>per un'avventura nel tempo?</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it-it" dirty="0"/>
              <a:t>Vocabolario importante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it-it"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Prima di iniziare a giocare dobbiamo capire alcuni concetti importanti; rivediamone alcuni prima!</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it-it"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temporale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Istituto dei Grandi Errori Temporali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Lacuna del tempo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it-it" sz="1800" dirty="0">
                          <a:latin typeface="Noto Sans" panose="020B0502040504020204" pitchFamily="34" charset="0"/>
                          <a:ea typeface="Noto Sans" panose="020B0502040504020204" pitchFamily="34" charset="0"/>
                          <a:cs typeface="Noto Sans" panose="020B0502040504020204" pitchFamily="34" charset="0"/>
                        </a:rPr>
                        <a:t>Si tratta del robot che programmeremo per aiutarci a colmare le Lacune del tempo.</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800" dirty="0">
                          <a:latin typeface="Noto Sans" panose="020B0502040504020204" pitchFamily="34" charset="0"/>
                          <a:ea typeface="Noto Sans" panose="020B0502040504020204" pitchFamily="34" charset="0"/>
                          <a:cs typeface="Noto Sans" panose="020B0502040504020204" pitchFamily="34" charset="0"/>
                        </a:rPr>
                        <a:t>In qualità di programmatore, lavori per l'Istituto dei Grandi Errori Temporali. Monitori e conservi l'ordine del tempo.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sz="1800" dirty="0">
                          <a:latin typeface="Noto Sans" panose="020B0502040504020204" pitchFamily="34" charset="0"/>
                          <a:ea typeface="Noto Sans" panose="020B0502040504020204" pitchFamily="34" charset="0"/>
                          <a:cs typeface="Noto Sans" panose="020B0502040504020204" pitchFamily="34" charset="0"/>
                        </a:rPr>
                        <a:t>Si sono verificati grandi problemi (o cambiamenti) nella Cronologia della storia della Terra. Vengono mostrati nel computer centrale.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Immagine contenente testo, oggetti, ufficio, in disordine&#10;&#10;Descrizione generata automaticamente">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