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Presenter - harap memperbarui dan menempelkan tulisan berikut ke obrolan di awal panggilan:</a:t>
            </a:r>
          </a:p>
          <a:p>
            <a:endParaRPr lang="en-US" sz="882" kern="1200">
              <a:solidFill>
                <a:schemeClr val="tx1"/>
              </a:solidFill>
              <a:effectLst/>
              <a:latin typeface="Segoe UI" panose="020B0502040204020203" pitchFamily="34" charset="0"/>
              <a:ea typeface="+mn-ea"/>
              <a:cs typeface="+mn-cs"/>
            </a:endParaRPr>
          </a:p>
          <a:p>
            <a:r>
              <a:rPr lang="id-id" sz="882" kern="1200">
                <a:solidFill>
                  <a:schemeClr val="tx1"/>
                </a:solidFill>
                <a:effectLst/>
                <a:latin typeface="Segoe UI" panose="020B0502040204020203" pitchFamily="34" charset="0"/>
                <a:ea typeface="+mn-ea"/>
                <a:cs typeface="+mn-cs"/>
              </a:rPr>
              <a:t>Selamat datang di [Judul lokakarya]! Kita akan memulai pada [waktu, termasuk zona waktu].</a:t>
            </a:r>
            <a:r>
              <a:rPr lang="id-id" sz="882" i="1" kern="1200">
                <a:solidFill>
                  <a:schemeClr val="tx1"/>
                </a:solidFill>
                <a:effectLst/>
                <a:latin typeface="Segoe UI" panose="020B0502040204020203" pitchFamily="34" charset="0"/>
                <a:ea typeface="+mn-ea"/>
                <a:cs typeface="+mn-cs"/>
              </a:rPr>
              <a:t> </a:t>
            </a:r>
            <a:r>
              <a:rPr lang="id-id" sz="882" kern="1200">
                <a:solidFill>
                  <a:schemeClr val="tx1"/>
                </a:solidFill>
                <a:effectLst/>
                <a:latin typeface="Segoe UI" panose="020B0502040204020203" pitchFamily="34" charset="0"/>
                <a:ea typeface="+mn-ea"/>
                <a:cs typeface="+mn-cs"/>
              </a:rPr>
              <a:t>Jika kamu punya pertanyaan atau mengalami masalah teknis, harap beri tahu kami di obrolan. Jika kamu ingin mempelajari selengkapnya tentang lokakarya virtual kami lainnya, harap kunjungi &lt;URL&gt;. Jika kamu belum pernah melakukannya, mulailah lebih dulu pada aktivitas hari ini dengan mengunduh Minecraft: Education Edition di </a:t>
            </a:r>
            <a:r>
              <a:rPr lang="id-id" sz="882" u="sng" kern="1200">
                <a:solidFill>
                  <a:schemeClr val="tx1"/>
                </a:solidFill>
                <a:effectLst/>
                <a:latin typeface="Segoe UI" panose="020B0502040204020203" pitchFamily="34" charset="0"/>
                <a:ea typeface="+mn-ea"/>
                <a:cs typeface="+mn-cs"/>
                <a:hlinkClick r:id="rId3"/>
              </a:rPr>
              <a:t>https://education.minecraft.net/hour-of-code</a:t>
            </a:r>
            <a:r>
              <a:rPr lang="id-id"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Lakukan:</a:t>
            </a:r>
            <a:r>
              <a:rPr lang="id-id" sz="882" kern="1200">
                <a:solidFill>
                  <a:schemeClr val="tx1"/>
                </a:solidFill>
                <a:effectLst/>
                <a:latin typeface="Segoe UI" panose="020B0502040204020203" pitchFamily="34" charset="0"/>
                <a:ea typeface="+mn-ea"/>
                <a:cs typeface="+mn-cs"/>
              </a:rPr>
              <a:t> </a:t>
            </a:r>
            <a:r>
              <a:rPr lang="id-id" sz="882" b="1" kern="1200">
                <a:solidFill>
                  <a:schemeClr val="tx1"/>
                </a:solidFill>
                <a:effectLst/>
                <a:latin typeface="Segoe UI" panose="020B0502040204020203" pitchFamily="34" charset="0"/>
                <a:ea typeface="+mn-ea"/>
                <a:cs typeface="+mn-cs"/>
              </a:rPr>
              <a:t>Beri salam dan sambut para partisipan: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Presentasikan PowerPoint ini di pertemuan Teams dan tampilkan lembar pertama.</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Perbarui dan posting pembuka obrolan yang disarankan di atas.</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Sambut partisipan saat mereka tiba dan pastikan semua orang dalam status dibisukan.</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Beri tahu partisipan kalau mereka mungkin membutuhkan secarik kertas dan pulpen/pensil untuk digunakan selama lokakarya.</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Tentukan berdasarkan jumlah grupmu, apakah kamu mengizinkan partisipan menggunakan audio atau tetap menggunakan obrolan saja.</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Katakan:</a:t>
            </a:r>
            <a:r>
              <a:rPr lang="id-id" sz="882" kern="1200">
                <a:solidFill>
                  <a:schemeClr val="tx1"/>
                </a:solidFill>
                <a:effectLst/>
                <a:latin typeface="Segoe UI" panose="020B0502040204020203" pitchFamily="34" charset="0"/>
                <a:ea typeface="+mn-ea"/>
                <a:cs typeface="+mn-cs"/>
              </a:rPr>
              <a:t> Halo semuanya, terima kasih sudah bergabung bersama kami! Nama saya __________. Ini partner saya, 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Kode adalah sekumpulan instruksi yang dilakukan dalam urutan tertentu seperti yang baru saja kalian buat. Ini adalah bahasa yang digunakan program guna memberi tahu komputer untuk melakukan sesuatu. Pemrogram adalah orang yang menulis kode. Itulah kita semua hari ini! Kamu bisa menulis kode dengan berbagai cara.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Misi yang akan kita lakukan menggunakan </a:t>
            </a:r>
            <a:r>
              <a:rPr lang="id-id" sz="882" b="1" kern="1200">
                <a:solidFill>
                  <a:schemeClr val="tx1"/>
                </a:solidFill>
                <a:effectLst/>
                <a:latin typeface="Segoe UI" panose="020B0502040204020203" pitchFamily="34" charset="0"/>
                <a:ea typeface="+mn-ea"/>
                <a:cs typeface="+mn-cs"/>
              </a:rPr>
              <a:t>kode berbasis blok</a:t>
            </a:r>
            <a:r>
              <a:rPr lang="id-id" sz="882" kern="1200">
                <a:solidFill>
                  <a:schemeClr val="tx1"/>
                </a:solidFill>
                <a:effectLst/>
                <a:latin typeface="Segoe UI" panose="020B0502040204020203" pitchFamily="34" charset="0"/>
                <a:ea typeface="+mn-ea"/>
                <a:cs typeface="+mn-cs"/>
              </a:rPr>
              <a:t>, sebuah cara bagus untuk memulai menulis kode.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Dengan menulis kode berbasis blok, kamu bisa menyeret dan meletakkan blok yang mewakili perintah pemrograman dan menghubungkan mereka seperti kepingan teka-teki.</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Kode juga bisa ditulis dalam teks, dengan kata-kata, angka, dan tanda baca. JavaScript adalah bahasa </a:t>
            </a:r>
            <a:r>
              <a:rPr lang="id-id" sz="882" b="1" kern="1200">
                <a:solidFill>
                  <a:schemeClr val="tx1"/>
                </a:solidFill>
                <a:effectLst/>
                <a:latin typeface="Segoe UI" panose="020B0502040204020203" pitchFamily="34" charset="0"/>
                <a:ea typeface="+mn-ea"/>
                <a:cs typeface="+mn-cs"/>
              </a:rPr>
              <a:t>kode berbasis teks</a:t>
            </a:r>
            <a:r>
              <a:rPr lang="id-id" sz="882" kern="1200">
                <a:solidFill>
                  <a:schemeClr val="tx1"/>
                </a:solidFill>
                <a:effectLst/>
                <a:latin typeface="Segoe UI" panose="020B0502040204020203" pitchFamily="34" charset="0"/>
                <a:ea typeface="+mn-ea"/>
                <a:cs typeface="+mn-cs"/>
              </a:rPr>
              <a:t> yang ditampilkan dalam gambar ini.</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Tanyakan: </a:t>
            </a:r>
            <a:r>
              <a:rPr lang="id-id" sz="882" kern="1200">
                <a:solidFill>
                  <a:schemeClr val="tx1"/>
                </a:solidFill>
                <a:effectLst/>
                <a:latin typeface="Segoe UI" panose="020B0502040204020203" pitchFamily="34" charset="0"/>
                <a:ea typeface="+mn-ea"/>
                <a:cs typeface="+mn-cs"/>
              </a:rPr>
              <a:t>Gambar ini menampilkan program yang sama tertulis dalam kode berbasis blok dan berbasis teks. Apa persamaan dan perbedaan yang kamu lihat? </a:t>
            </a:r>
          </a:p>
          <a:p>
            <a:r>
              <a:rPr lang="id-id" sz="882" kern="1200">
                <a:solidFill>
                  <a:schemeClr val="tx1"/>
                </a:solidFill>
                <a:effectLst/>
                <a:latin typeface="Segoe UI" panose="020B0502040204020203" pitchFamily="34" charset="0"/>
                <a:ea typeface="+mn-ea"/>
                <a:cs typeface="+mn-cs"/>
              </a:rPr>
              <a:t>(</a:t>
            </a:r>
            <a:r>
              <a:rPr lang="id-id" sz="882" i="1" kern="1200">
                <a:solidFill>
                  <a:schemeClr val="tx1"/>
                </a:solidFill>
                <a:effectLst/>
                <a:latin typeface="Segoe UI" panose="020B0502040204020203" pitchFamily="34" charset="0"/>
                <a:ea typeface="+mn-ea"/>
                <a:cs typeface="+mn-cs"/>
              </a:rPr>
              <a:t>Jawaban yang memungkinkan termasuk: </a:t>
            </a:r>
            <a:r>
              <a:rPr lang="id-id" sz="882" kern="1200">
                <a:solidFill>
                  <a:schemeClr val="tx1"/>
                </a:solidFill>
                <a:effectLst/>
                <a:latin typeface="Segoe UI" panose="020B0502040204020203" pitchFamily="34" charset="0"/>
                <a:ea typeface="+mn-ea"/>
                <a:cs typeface="+mn-cs"/>
              </a:rPr>
              <a:t>persamaan: banyak kata dan angka yang sama, dan dalam urutan yang sama; perbedaan: blok penuh warna vs. barisan teks bernomor; on start vs. tanpa on start; hanya kata dan angka vs. kata dan angka ditambah tanda baca; blok yang bisa dihubungkan vs. teks yang harus diketik).</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Lakukan: </a:t>
            </a:r>
            <a:r>
              <a:rPr lang="id-id" sz="882" kern="1200">
                <a:solidFill>
                  <a:schemeClr val="tx1"/>
                </a:solidFill>
                <a:effectLst/>
                <a:latin typeface="Segoe UI" panose="020B0502040204020203" pitchFamily="34" charset="0"/>
                <a:ea typeface="+mn-ea"/>
                <a:cs typeface="+mn-cs"/>
              </a:rPr>
              <a:t>Mintalah jawaban di obrolan atau aktifkan suara partisipan yang mengangkat tangan.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Luar biasa! Kamu sudah menyelesaikan misi pertamamu untuk menyelamatkan desa! Mari melihat tantangan yang sedang kamu lakukan dan meringkas beberapa konsep yang muncul.</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Dalam satu </a:t>
            </a:r>
            <a:r>
              <a:rPr lang="id-id" sz="882" b="1" kern="1200">
                <a:solidFill>
                  <a:schemeClr val="tx1"/>
                </a:solidFill>
                <a:effectLst/>
                <a:latin typeface="Segoe UI" panose="020B0502040204020203" pitchFamily="34" charset="0"/>
                <a:ea typeface="+mn-ea"/>
                <a:cs typeface="+mn-cs"/>
              </a:rPr>
              <a:t>urutan</a:t>
            </a:r>
            <a:r>
              <a:rPr lang="id-id" sz="882" kern="1200">
                <a:solidFill>
                  <a:schemeClr val="tx1"/>
                </a:solidFill>
                <a:effectLst/>
                <a:latin typeface="Segoe UI" panose="020B0502040204020203" pitchFamily="34" charset="0"/>
                <a:ea typeface="+mn-ea"/>
                <a:cs typeface="+mn-cs"/>
              </a:rPr>
              <a:t>, sebuah tindakan atau event mengarah ke tindakan selanjutnya yang berurutan.</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Ini berarti urutan kamu meletakkan blok kode itu penting.</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Agent akan bergerak sesuai urutan yang kamu buat.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Inilah konsep menulis kode yang mulai kita pelajari dengan Algoritma Robot. </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Tanyakan: </a:t>
            </a:r>
            <a:r>
              <a:rPr lang="id-id" sz="882" kern="1200">
                <a:solidFill>
                  <a:schemeClr val="tx1"/>
                </a:solidFill>
                <a:effectLst/>
                <a:latin typeface="Segoe UI" panose="020B0502040204020203" pitchFamily="34" charset="0"/>
                <a:ea typeface="+mn-ea"/>
                <a:cs typeface="+mn-cs"/>
              </a:rPr>
              <a:t>Apakah program terakhirmu berfungsi jika kamu meletakkan blok ‘agent analyze’ sebelum blok ‘agent move’? Mengapa atau mengapa tidak? </a:t>
            </a:r>
          </a:p>
          <a:p>
            <a:r>
              <a:rPr lang="id-id" sz="882" kern="1200">
                <a:solidFill>
                  <a:schemeClr val="tx1"/>
                </a:solidFill>
                <a:effectLst/>
                <a:latin typeface="Segoe UI" panose="020B0502040204020203" pitchFamily="34" charset="0"/>
                <a:ea typeface="+mn-ea"/>
                <a:cs typeface="+mn-cs"/>
              </a:rPr>
              <a:t>(</a:t>
            </a:r>
            <a:r>
              <a:rPr lang="id-id" sz="882" i="1" kern="1200">
                <a:solidFill>
                  <a:schemeClr val="tx1"/>
                </a:solidFill>
                <a:effectLst/>
                <a:latin typeface="Segoe UI" panose="020B0502040204020203" pitchFamily="34" charset="0"/>
                <a:ea typeface="+mn-ea"/>
                <a:cs typeface="+mn-cs"/>
              </a:rPr>
              <a:t>Jawaban</a:t>
            </a:r>
            <a:r>
              <a:rPr lang="id-id" sz="882" kern="1200">
                <a:solidFill>
                  <a:schemeClr val="tx1"/>
                </a:solidFill>
                <a:effectLst/>
                <a:latin typeface="Segoe UI" panose="020B0502040204020203" pitchFamily="34" charset="0"/>
                <a:ea typeface="+mn-ea"/>
                <a:cs typeface="+mn-cs"/>
              </a:rPr>
              <a:t>: Tidak, karena agent harus bergerak maju untuk mencapai semak kering sebelum bisa menganalisisnya.)</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Lakukan: </a:t>
            </a:r>
            <a:r>
              <a:rPr lang="id-id" sz="882" kern="1200">
                <a:solidFill>
                  <a:schemeClr val="tx1"/>
                </a:solidFill>
                <a:effectLst/>
                <a:latin typeface="Segoe UI" panose="020B0502040204020203" pitchFamily="34" charset="0"/>
                <a:ea typeface="+mn-ea"/>
                <a:cs typeface="+mn-cs"/>
              </a:rPr>
              <a:t>Mintalah jawaban di obrolan atau aktifkan suara partisipan yang mengangkat tangan.</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Jika urutan sedikit rumit untuk direncanakan, pendekatan yang bagus adalah dengan menulis langkah-langkahnya dengan pensil dan kertas. Tulis idemu, lalu amati. Jika kamu punya ide yang lebih bagus, tuliskan. Setelah kamu puas dengan rencanamu, buat kodenya.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Luar biasa! Kamu menyelesaikan misi menantang untuk memandu Agent melewati labirin! Mari melihat bagaimana semua itu berjalan dan membicarakan tips untuk memperbaiki masalah dalam kodemu.</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Dalam menulis kode, </a:t>
            </a:r>
            <a:r>
              <a:rPr lang="id-id" sz="882" b="1" kern="1200">
                <a:solidFill>
                  <a:schemeClr val="tx1"/>
                </a:solidFill>
                <a:effectLst/>
                <a:latin typeface="Segoe UI" panose="020B0502040204020203" pitchFamily="34" charset="0"/>
                <a:ea typeface="+mn-ea"/>
                <a:cs typeface="+mn-cs"/>
              </a:rPr>
              <a:t>melakukan debug </a:t>
            </a:r>
            <a:r>
              <a:rPr lang="id-id" sz="882" kern="1200">
                <a:solidFill>
                  <a:schemeClr val="tx1"/>
                </a:solidFill>
                <a:effectLst/>
                <a:latin typeface="Segoe UI" panose="020B0502040204020203" pitchFamily="34" charset="0"/>
                <a:ea typeface="+mn-ea"/>
                <a:cs typeface="+mn-cs"/>
              </a:rPr>
              <a:t>adalah mencari dan memperbaiki kesalahan dalam kodemu.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Disebut debug karena kesalahan kode terkadang disebut bug.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Setiap pemrogram, sebanyak apa pun pengalamannya, juga melakukan kesalahan. Ketika kodemu tidak berfungsi seperti yang diharapkan, cobalah untuk merasa penasaran dari pada kesal—saatnya untuk berburu bug!</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Tanyakan: </a:t>
            </a:r>
            <a:r>
              <a:rPr lang="id-id" sz="882" kern="1200">
                <a:solidFill>
                  <a:schemeClr val="tx1"/>
                </a:solidFill>
                <a:effectLst/>
                <a:latin typeface="Segoe UI" panose="020B0502040204020203" pitchFamily="34" charset="0"/>
                <a:ea typeface="+mn-ea"/>
                <a:cs typeface="+mn-cs"/>
              </a:rPr>
              <a:t>Apakah kodemu berfungsi di percobaan pertama? Bagaimana kamu menemukan dan memperbaiki bug dalam kodemu?</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Lakukan: </a:t>
            </a:r>
            <a:r>
              <a:rPr lang="id-id" sz="882" kern="1200">
                <a:solidFill>
                  <a:schemeClr val="tx1"/>
                </a:solidFill>
                <a:effectLst/>
                <a:latin typeface="Segoe UI" panose="020B0502040204020203" pitchFamily="34" charset="0"/>
                <a:ea typeface="+mn-ea"/>
                <a:cs typeface="+mn-cs"/>
              </a:rPr>
              <a:t>Mintalah jawaban di obrolan atau aktifkan suara partisipan yang mengangkat tangan.</a:t>
            </a:r>
          </a:p>
          <a:p>
            <a:endParaRPr lang="en-US" sz="882" b="1"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Satu cara untuk menemukan bug selama misi adalah memperhatikan Agent dengan sangat cermat saat menjalankan kodemu.</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Contohnya, jika seharusnya belok ke kiri untuk mengikuti jalur labirinnya dan malah mencoba terus maju, berarti ada bug dalam kodemu dan ini juga memberimu petunjuk letak bug itu.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Untuk melakukan debug pada kodemu, cari titik dalam kodemu yang sesuai di mana Agent-mu mengarah ke jalan yang salah.</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Cobalah mengubah angka dalam blok ‘agent move’ dan jalankan kodemu lagi untuk melihat apakah kodemu berfungsi.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Luar biasa! Kamu menyelesaikan Jam Kode dan menyelamatkan desa!</a:t>
            </a:r>
          </a:p>
          <a:p>
            <a:endParaRPr lang="en-US" sz="882"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Tanyakan: </a:t>
            </a:r>
            <a:r>
              <a:rPr lang="id-id" sz="882" kern="1200">
                <a:solidFill>
                  <a:schemeClr val="tx1"/>
                </a:solidFill>
                <a:effectLst/>
                <a:latin typeface="Segoe UI" panose="020B0502040204020203" pitchFamily="34" charset="0"/>
                <a:ea typeface="+mn-ea"/>
                <a:cs typeface="+mn-cs"/>
              </a:rPr>
              <a:t>Apa misi atau tantangan favoritmu?</a:t>
            </a:r>
          </a:p>
          <a:p>
            <a:endParaRPr lang="en-US" sz="882"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Lakukan: </a:t>
            </a:r>
            <a:r>
              <a:rPr lang="id-id" sz="882" kern="1200">
                <a:solidFill>
                  <a:schemeClr val="tx1"/>
                </a:solidFill>
                <a:effectLst/>
                <a:latin typeface="Segoe UI" panose="020B0502040204020203" pitchFamily="34" charset="0"/>
                <a:ea typeface="+mn-ea"/>
                <a:cs typeface="+mn-cs"/>
              </a:rPr>
              <a:t>Mintalah jawaban di obrolan atau aktifkan suara partisipan yang mengangkat tangan.</a:t>
            </a:r>
          </a:p>
          <a:p>
            <a:endParaRPr lang="en-US" sz="882" kern="1200">
              <a:solidFill>
                <a:schemeClr val="tx1"/>
              </a:solidFill>
              <a:effectLst/>
              <a:latin typeface="Segoe UI" panose="020B0502040204020203" pitchFamily="34" charset="0"/>
              <a:ea typeface="+mn-ea"/>
              <a:cs typeface="+mn-cs"/>
            </a:endParaRPr>
          </a:p>
          <a:p>
            <a:r>
              <a:rPr lang="id-id" sz="882" b="1" kern="1200">
                <a:solidFill>
                  <a:schemeClr val="tx1"/>
                </a:solidFill>
                <a:effectLst/>
                <a:latin typeface="Segoe UI" panose="020B0502040204020203" pitchFamily="34" charset="0"/>
                <a:ea typeface="+mn-ea"/>
                <a:cs typeface="+mn-cs"/>
              </a:rPr>
              <a:t>Catatan: </a:t>
            </a:r>
            <a:r>
              <a:rPr lang="id-id" sz="882" kern="1200">
                <a:solidFill>
                  <a:schemeClr val="tx1"/>
                </a:solidFill>
                <a:effectLst/>
                <a:latin typeface="Segoe UI" panose="020B0502040204020203" pitchFamily="34" charset="0"/>
                <a:ea typeface="+mn-ea"/>
                <a:cs typeface="+mn-cs"/>
              </a:rPr>
              <a:t>Jika grupmu belum menyelesaikan semua misi, beri selamat atas progres mereka.</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id-id"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Kita melakukan banyak hal hari ini!</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Mempelajari konsep penulisan kode seperti algoritma, AI, pengurutan, melakukan debug, dan kondisional.</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Memprogram Agent Minecraft-mu untuk mencegah kebakaran hutan!</a:t>
            </a:r>
          </a:p>
          <a:p>
            <a:endParaRPr lang="en-US" sz="882" i="1" kern="1200">
              <a:solidFill>
                <a:schemeClr val="tx1"/>
              </a:solidFill>
              <a:effectLst/>
              <a:latin typeface="Segoe UI" panose="020B0502040204020203" pitchFamily="34" charset="0"/>
              <a:ea typeface="+mn-ea"/>
              <a:cs typeface="+mn-cs"/>
            </a:endParaRPr>
          </a:p>
          <a:p>
            <a:r>
              <a:rPr lang="id-id" sz="882" i="1" kern="1200">
                <a:solidFill>
                  <a:schemeClr val="tx1"/>
                </a:solidFill>
                <a:effectLst/>
                <a:latin typeface="Segoe UI" panose="020B0502040204020203" pitchFamily="34" charset="0"/>
                <a:ea typeface="+mn-ea"/>
                <a:cs typeface="+mn-cs"/>
              </a:rPr>
              <a:t>Pertanyaan diskusi opsional</a:t>
            </a:r>
            <a:r>
              <a:rPr lang="id-id"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Apa peran komputer dalam mencegah kebakaran hutan?</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Data (informasi) apa yang penting saat menanggulangi kebakaran hutan?</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Bagaimana cara mencegah kebakaran hutan?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Apa itu reboisasi? Dan bagaimana pendekatan prosesnya?</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882" b="1" kern="1200">
                <a:solidFill>
                  <a:schemeClr val="tx1"/>
                </a:solidFill>
                <a:effectLst/>
                <a:latin typeface="Segoe UI" panose="020B0502040204020203" pitchFamily="34" charset="0"/>
                <a:ea typeface="+mn-ea"/>
                <a:cs typeface="+mn-cs"/>
              </a:rPr>
              <a:t>Katakan: </a:t>
            </a:r>
            <a:r>
              <a:rPr lang="id-id" sz="882" kern="1200">
                <a:solidFill>
                  <a:schemeClr val="tx1"/>
                </a:solidFill>
                <a:effectLst/>
                <a:latin typeface="Segoe UI" panose="020B0502040204020203" pitchFamily="34" charset="0"/>
                <a:ea typeface="+mn-ea"/>
                <a:cs typeface="+mn-cs"/>
              </a:rPr>
              <a:t>Setelah lokakarya, ada lagi kegiatan untuk tetap bersenang-senang dengan aktivitas menulis kode hari ini: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Tetap kerjakan aktivitas bonus untuk memulihkan hutan dan mengisinya dengan hewan. Aktivitas ini mengajarkanmu cara menggunakan kode untuk meletakkan blok seperti bunga dan memunculkan mob seperti ayam. Ini sangat seru dan merupakan peluang untuk lebih kreatif dengan kode.</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Setelah kamu memulihkan hutan, berbicaralah dengan Pemadam Kebakaran untuk mengambil gambar kreasimu, yang bisa kamu simpan ke komputer atau perangkatmu. </a:t>
            </a:r>
          </a:p>
          <a:p>
            <a:pPr marL="171450" lvl="0" indent="-171450">
              <a:buFont typeface="Arial" panose="020B0604020202020204" pitchFamily="34" charset="0"/>
              <a:buChar char="•"/>
            </a:pPr>
            <a:r>
              <a:rPr lang="id-id" sz="882" kern="1200">
                <a:solidFill>
                  <a:schemeClr val="tx1"/>
                </a:solidFill>
                <a:effectLst/>
                <a:latin typeface="Segoe UI" panose="020B0502040204020203" pitchFamily="34" charset="0"/>
                <a:ea typeface="+mn-ea"/>
                <a:cs typeface="+mn-cs"/>
              </a:rPr>
              <a:t>Kamu juga bisa mendapatkan sertifikat yang disesuaikan bertuliskan bahwa kamu telah menyelesaikan tantangan Jam Kode! Tekan tombol </a:t>
            </a:r>
            <a:r>
              <a:rPr lang="id-id" sz="882" b="1" kern="1200">
                <a:solidFill>
                  <a:schemeClr val="tx1"/>
                </a:solidFill>
                <a:effectLst/>
                <a:latin typeface="Segoe UI" panose="020B0502040204020203" pitchFamily="34" charset="0"/>
                <a:ea typeface="+mn-ea"/>
                <a:cs typeface="+mn-cs"/>
              </a:rPr>
              <a:t>Esc</a:t>
            </a:r>
            <a:r>
              <a:rPr lang="id-id" sz="882" kern="1200">
                <a:solidFill>
                  <a:schemeClr val="tx1"/>
                </a:solidFill>
                <a:effectLst/>
                <a:latin typeface="Segoe UI" panose="020B0502040204020203" pitchFamily="34" charset="0"/>
                <a:ea typeface="+mn-ea"/>
                <a:cs typeface="+mn-cs"/>
              </a:rPr>
              <a:t> di keyboard-mu dan pilih </a:t>
            </a:r>
            <a:r>
              <a:rPr lang="id-id" sz="882" b="1" kern="1200">
                <a:solidFill>
                  <a:schemeClr val="tx1"/>
                </a:solidFill>
                <a:effectLst/>
                <a:latin typeface="Segoe UI" panose="020B0502040204020203" pitchFamily="34" charset="0"/>
                <a:ea typeface="+mn-ea"/>
                <a:cs typeface="+mn-cs"/>
              </a:rPr>
              <a:t>Sudah selesai</a:t>
            </a:r>
            <a:r>
              <a:rPr lang="id-id" sz="882" kern="1200">
                <a:solidFill>
                  <a:schemeClr val="tx1"/>
                </a:solidFill>
                <a:effectLst/>
                <a:latin typeface="Segoe UI" panose="020B0502040204020203" pitchFamily="34" charset="0"/>
                <a:ea typeface="+mn-ea"/>
                <a:cs typeface="+mn-cs"/>
              </a:rPr>
              <a:t>, lalu ikuti petunjuknya. Lebih baik untuk meminta orang tua atau orang dewasa lainnya guna membantumu dengan ini.</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d-id"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id-id" sz="882" b="1" kern="1200">
                <a:solidFill>
                  <a:schemeClr val="tx1"/>
                </a:solidFill>
                <a:effectLst/>
                <a:latin typeface="Segoe UI" panose="020B0502040204020203" pitchFamily="34" charset="0"/>
                <a:ea typeface="+mn-ea"/>
                <a:cs typeface="+mn-cs"/>
              </a:rPr>
              <a:t>LAKUKAN: </a:t>
            </a:r>
            <a:r>
              <a:rPr lang="id-id" sz="882" kern="1200">
                <a:solidFill>
                  <a:schemeClr val="tx1"/>
                </a:solidFill>
                <a:effectLst/>
                <a:latin typeface="Segoe UI" panose="020B0502040204020203" pitchFamily="34" charset="0"/>
                <a:ea typeface="+mn-ea"/>
                <a:cs typeface="+mn-cs"/>
              </a:rPr>
              <a:t>Beri pengenalan pada event yang akan datang dan sesuaikan komentarmu untuk menyelaraskan dengan material pemasaran yang dipilih.  </a:t>
            </a:r>
          </a:p>
          <a:p>
            <a:endParaRPr lang="en-US"/>
          </a:p>
          <a:p>
            <a:r>
              <a:rPr lang="id-id"/>
              <a:t>Pendidik bisa menerima dukungan khusus seputar perangkat, pengembangan profesional, dan sumber daya pelatihan lainnya dari Tim Edukasi khususmu. Kamu bisa menghubungi tim tersebut dengan mengirim email ke Annie di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id-id"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Semua hak dilindungi. MICROSOFT TIDAK MEMBUAT JAMINAN TERSURAT, TERSIRAT, ATAU HUKUM, MENGENAI INFORMASI DALAM PRESENTASI INI.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id-id"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Hak Cipta Microsoft Corporation. Semua hak dilindungi.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Seseorang duduk menghadap meja menggunakan komputer&#10;&#10;Deskripsi dibuat otomatis">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Gambar yang menampilkan mainan, LEGO, langit, meja&#10;&#10;Deskripsi dibuat dengan keandalan sangat tinggi">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Inilah warna-warni Merek Microsoft. Bilah warna diletakkan di samping master Tema, sehingga terlihat di semua lembar. Pengguna bisa menggunakan alat warna 'pipet mata' di bawah Bentuk Pengisian Warna, garis Pengisian Warna, dsb. untuk dengan mudah memilih warna Merek.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id-id" sz="4400" dirty="0">
                <a:latin typeface="Torque Bold" panose="020B0803030202050203" pitchFamily="34" charset="0"/>
              </a:rPr>
              <a:t>Jam Kode 2021 (Pembuatan Waktu)</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id-id"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Presentasi Pemfasilitasan</a:t>
            </a:r>
          </a:p>
          <a:p>
            <a:r>
              <a:rPr lang="id-id"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Untuk digunakan dengan lingkungan pembelajaran langsung, independen, dan gabungan/jarak jauh</a:t>
            </a:r>
          </a:p>
        </p:txBody>
      </p:sp>
      <p:pic>
        <p:nvPicPr>
          <p:cNvPr id="9" name="Picture Placeholder 7" descr="Cuplikan layar Agent Minecraft membawa tanaman hijau">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id-id" dirty="0"/>
              <a:t>Tujuan hari ini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id-id"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Seperti yang kita baca, ada beberapa hal gila yang terjadi dalam sejarah Alur Waktu Bumi! </a:t>
            </a:r>
          </a:p>
          <a:p>
            <a:pPr algn="ctr"/>
            <a:r>
              <a:rPr lang="id-id"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Tujuan kita hari ini adalah menggunakan kemampuan menulis kode untuk membantu kita menyelesaikan masalah. </a:t>
            </a:r>
          </a:p>
          <a:p>
            <a:pPr algn="ctr"/>
            <a:r>
              <a:rPr lang="id-id"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Ayo kita mulai!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id-id" dirty="0">
                          <a:solidFill>
                            <a:schemeClr val="accent5"/>
                          </a:solidFill>
                          <a:latin typeface="Noto Sans" panose="020B0502040504020204" pitchFamily="34" charset="0"/>
                          <a:ea typeface="Noto Sans" panose="020B0502040504020204" pitchFamily="34" charset="0"/>
                          <a:cs typeface="Noto Sans" panose="020B0502040504020204" pitchFamily="34" charset="0"/>
                        </a:rPr>
                        <a:t>Jika kamu memiliki akun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dirty="0">
                          <a:solidFill>
                            <a:schemeClr val="accent5"/>
                          </a:solidFill>
                          <a:latin typeface="Noto Sans" panose="020B0502040504020204" pitchFamily="34" charset="0"/>
                          <a:ea typeface="Noto Sans" panose="020B0502040504020204" pitchFamily="34" charset="0"/>
                          <a:cs typeface="Noto Sans" panose="020B0502040504020204" pitchFamily="34" charset="0"/>
                        </a:rPr>
                        <a:t>Jika kamu tidak memiliki akun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Selamat datang di Pembuatan Waktu</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Inilah titik kemunculanmu, lokasi di mana kamu mulai memainkan permainan.</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Mari latihan Bergerak...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id-id"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Keyboard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Kontrol Sentuh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Mari latihan Bergerak...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Gambar teknik&#10;&#10;Deskripsi dibuat otomatis">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Gunakan kontrolmu untuk menavigasi melewati rintangan dan kembali ke tombol hijau yang ditampilkan di sini.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Tekan tombolnya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Tombol akan menjadi bagian yang SANGAT penting dalam memainkan permainan.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Untuk menekan tombol, berjalanlah menuju tombol dan klik kanan pada tombol (jika menggunakan keyboard) atau cukup sentuh tombolnya (jika menggunakan kontrol sentuh).</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Berjalanlah melewati Lorong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Inilah tampilan yang akan kamu lihat setelah menekan tombol di pintu kedap udara.</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Ikuti cahaya berkilau melewati lorong menuju ruangan besar selanjutnya– kamu sekarang berada di Institut Kesalahan Waktu Mayor. Kamu akan mengunjungi kembali ruangan ini seiring permainan.</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a:t>Temui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Temui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Dia adalah robot kecerdasan buatan (A.I.). Dia adalah robot komputer yang mampu berpikir dan menyelesaikan tugas seperti manusia. Dia akan menjadi pemandumu dalam Pembuatan Waktu.</a:t>
            </a:r>
          </a:p>
        </p:txBody>
      </p:sp>
      <p:pic>
        <p:nvPicPr>
          <p:cNvPr id="9" name="Picture 8" descr="Gambar yang menampilkan teks, meja, meja kerja&#10;&#10;Deskripsi dibuat otomatis">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Layar Berbicara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Layar seperti ini akan muncul ketika T.A.R.R.A. ingin memberi tahu sesuatu kepadamu.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Kamu harus membaca informasi pada layar yang muncul. Jika kamu mengalami kesulitan membaca kata-kata tersebut sendiri, kamu bisa menggunakan tombol Pembaca Imersif.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Pembaca imersif</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id-id"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Pembaca Imersif </a:t>
            </a:r>
            <a:r>
              <a:rPr lang="id-id" dirty="0">
                <a:solidFill>
                  <a:srgbClr val="000000"/>
                </a:solidFill>
                <a:latin typeface="Noto Sans" panose="020B0502040504020204" pitchFamily="34" charset="0"/>
                <a:ea typeface="Noto Sans" panose="020B0502040504020204" pitchFamily="34" charset="0"/>
                <a:cs typeface="Noto Sans" panose="020B0502040504020204" pitchFamily="34" charset="0"/>
              </a:rPr>
              <a:t>bisa dibuka </a:t>
            </a:r>
            <a:r>
              <a:rPr lang="id-id"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dalam Minecraft untuk membaca tanda dan dialog NPC</a:t>
            </a:r>
            <a:r>
              <a:rPr lang="id-id"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id-id"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Ini sangat membantu!</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id-id"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Ini bagus untuk bantuan membaca tambahan, termasuk menerjemahkan teks dan membacanya dengan keras.</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id-id"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Cara menggunakan Pembaca Imersif di Minecraft: Education Edition </a:t>
            </a:r>
            <a:r>
              <a:rPr lang="id-id"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id-id"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id-id" dirty="0"/>
              <a:t>Kode adalah sekumpulan instruksi</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id-id" sz="2200" dirty="0">
                <a:latin typeface="+mj-lt"/>
              </a:rPr>
              <a:t>Instruksi ini bisa ditulis dalam berbagai cara:</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id-id" sz="2200" dirty="0">
                <a:solidFill>
                  <a:srgbClr val="D59DFF"/>
                </a:solidFill>
                <a:latin typeface="+mj-lt"/>
              </a:rPr>
              <a:t>Kode berbasis blok</a:t>
            </a:r>
          </a:p>
        </p:txBody>
      </p:sp>
      <p:pic>
        <p:nvPicPr>
          <p:cNvPr id="20" name="Picture Placeholder 19" descr="Cuplikan layar ruang kerja menulis kode MakeCode dengan program berbasis blok sederhana untuk menggerakkan agent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id-id" sz="2200">
                <a:solidFill>
                  <a:srgbClr val="D59DFF"/>
                </a:solidFill>
                <a:latin typeface="+mj-lt"/>
              </a:rPr>
              <a:t>Kode berbasis teks</a:t>
            </a:r>
          </a:p>
        </p:txBody>
      </p:sp>
      <p:pic>
        <p:nvPicPr>
          <p:cNvPr id="14" name="Picture Placeholder 13" descr="Cuplikan layar ruang kerja menulis kode MakeCode dengan program JavaScript sederhana untuk menggerakkan agent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id-id" sz="3800" dirty="0"/>
              <a:t>Kamu akan memilih di antara Blok atau Python.</a:t>
            </a:r>
            <a:br>
                    </a:br>
            <a:r>
              <a:rPr lang="id-id" sz="2700" dirty="0">
                <a:latin typeface="Noto Sans" panose="020B0502040504020204" pitchFamily="34" charset="0"/>
                <a:ea typeface="Noto Sans" panose="020B0502040504020204" pitchFamily="34" charset="0"/>
                <a:cs typeface="Noto Sans" panose="020B0502040504020204" pitchFamily="34" charset="0"/>
              </a:rPr>
              <a:t>(Pemula disarankan untuk memulai dengan Blok)</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id-id" sz="4800" b="0" i="0" u="none" strike="noStrike" kern="1200" cap="all" spc="-100" normalizeH="0" baseline="0" noProof="0" dirty="0">
                <a:ln>
                  <a:noFill/>
                </a:ln>
                <a:solidFill>
                  <a:srgbClr val="FFFFFF">
                    <a:alpha val="99000"/>
                  </a:srgbClr>
                </a:solidFill>
                <a:effectLst/>
                <a:uLnTx/>
                <a:uFillTx/>
                <a:latin typeface="Torque Bold"/>
                <a:ea typeface="+mn-ea"/>
                <a:cs typeface="+mn-cs"/>
              </a:rPr>
              <a:t>Apa yang </a:t>
            </a:r>
            <a:br>
                    </a:br>
            <a:r>
              <a:rPr kumimoji="0" lang="id-id" sz="4800" b="0" i="0" u="none" strike="noStrike" kern="1200" cap="all" spc="-100" normalizeH="0" baseline="0" noProof="0" dirty="0">
                <a:ln>
                  <a:noFill/>
                </a:ln>
                <a:solidFill>
                  <a:srgbClr val="FFFFFF">
                    <a:alpha val="99000"/>
                  </a:srgbClr>
                </a:solidFill>
                <a:effectLst/>
                <a:uLnTx/>
                <a:uFillTx/>
                <a:latin typeface="Torque Bold"/>
                <a:ea typeface="+mn-ea"/>
                <a:cs typeface="+mn-cs"/>
              </a:rPr>
              <a:t>akan kita </a:t>
            </a:r>
            <a:br>
                    </a:br>
            <a:r>
              <a:rPr kumimoji="0" lang="id-id" sz="4800" b="0" i="0" u="none" strike="noStrike" kern="1200" cap="all" spc="-100" normalizeH="0" baseline="0" noProof="0" dirty="0">
                <a:ln>
                  <a:noFill/>
                </a:ln>
                <a:solidFill>
                  <a:srgbClr val="FFFFFF">
                    <a:alpha val="99000"/>
                  </a:srgbClr>
                </a:solidFill>
                <a:effectLst/>
                <a:uLnTx/>
                <a:uFillTx/>
                <a:latin typeface="Torque Bold"/>
                <a:ea typeface="+mn-ea"/>
                <a:cs typeface="+mn-cs"/>
              </a:rPr>
              <a:t>pelajari Hari Ini?</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id-id"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Aku akan menjelajahi konsep menulis kode awal.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id-id"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Aku akan menganalisis dan menyelesaikan masalah menggunakan pemikiran komputasional.</a:t>
            </a:r>
          </a:p>
          <a:p>
            <a:pPr>
              <a:lnSpc>
                <a:spcPct val="100000"/>
              </a:lnSpc>
              <a:spcBef>
                <a:spcPts val="1200"/>
              </a:spcBef>
              <a:spcAft>
                <a:spcPts val="1200"/>
              </a:spcAft>
              <a:defRPr/>
            </a:pPr>
            <a:r>
              <a:rPr lang="id-id"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Aku akan melatih Agent Waktu Minecraft-ku untuk memperbaiki masalah menggunakan kode.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id-id"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Aku akan menemukan hubungan pada CS </a:t>
            </a:r>
            <a:r>
              <a:rPr lang="id-id"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yang memengaruhi semua bidang kehidupan.</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a:t>T.A.R.R.A. dan NPC</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Selama di Pembuatan Waktu, kamu akan melihat T.A.R.R.A. dan NPC lainnya (karakter non-pemain).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akan memberi tahu informasi penting padamu untuk membantumu selama permainan. Kamu akan melihat layar yang muncul dari T.A.R.R.A. – ini akan membantu memandumu melalui permainan.</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Pilih Agent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Saatnya untuk memilih Agent Waktu.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Ada lima warna yang berbeda-beda. Kamu bisa memilih warna yang kamu suka!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Cara memilih Agent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untuk memilih Agent Waktu.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Agent Waktumu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Agent Waktu akan menghilang. Kamu harus menekan tombol "C" untuk mengerahkan agent-mu.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Pembuat Kode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kamu menekan tombol "C". kamu akan meluncurkan Pembuat Kode.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Pembuat kode adalah palet penulisan kode yang akan kamu gunakan untuk memprogram Agent Waktumu untuk membantumu menyelesaikan masalah di seluruh Pembuatan Waktu.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a:t>
            </a:r>
            <a:r>
              <a:rPr lang="id-id"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di pojok layar untuk kembali ke permainan.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Agent Waktumu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Agent Waktumu sudah siap!</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Pilihan bagus!</a:t>
            </a: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Harap bergerak cepat menuju pemutus arus untuk menghubungkan listrik kembali. Tak ada waktu untuk disia-siakan!</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Pergi ke Pemutus Arus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Ikuti cahaya berkilau untuk menemukan pemutus arus.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Cepat sekali! Lihat! </a:t>
            </a: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Aku telah menambahkan perangkat T.A.L.K. ke persediaanmu. Gunakan T.A.L.K. untuk memanggil Agent Waktumu atau saat kamu membutuhkanku.</a:t>
            </a: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 kanan dengan perangkat itu di tanganmu untuk mengaktifkannya.</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ntarmuka pengguna grafis, aplikasi&#10;&#10;Deskripsi dibuat otomatis">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id-id" dirty="0"/>
              <a:t>Gunakan T.A.L.K. Perangkat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Perangkat T.A.L.K. terletak di bilah benda.</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Pilih perangkat T.A.L.K. di bilah benda. Setelah kamu memilih perangkat T.A.L.K., kamu akan melihat tombol baru di layar:</a:t>
            </a:r>
          </a:p>
          <a:p>
            <a:pPr algn="ctr"/>
            <a:r>
              <a:rPr lang="id-id"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Gunakan perangkat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ini.</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id-id" dirty="0"/>
              <a:t>Apa itu </a:t>
            </a:r>
            <a:br>
                    </a:br>
            <a:r>
              <a:rPr lang="id-id" dirty="0"/>
              <a:t>ilmu komputer?</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id-id"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Ilmu komputer adalah studi penggunaan kekuatan komputer untuk menyelesaikan masalah.</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Sekarang, aku hanya berjarak satu klik saja! Tekan “Mulai Aktivitas” untuk memulai!</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Buat kode untuk menggerakkan Agent maju 3 blok untuk mengisi tenaga Alur Waktu.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id-id" dirty="0">
                <a:solidFill>
                  <a:srgbClr val="D59DFF"/>
                </a:solidFill>
              </a:rPr>
              <a:t>Konsep penulisan kode: </a:t>
            </a:r>
            <a:br>
                    </a:br>
            <a:r>
              <a:rPr lang="id-id" sz="2400" dirty="0">
                <a:solidFill>
                  <a:srgbClr val="D59DFF"/>
                </a:solidFill>
              </a:rPr>
              <a:t>Pengurutan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id-id">
                <a:solidFill>
                  <a:srgbClr val="D59DFF"/>
                </a:solidFill>
                <a:latin typeface="+mj-lt"/>
              </a:rPr>
              <a:t>Artinya</a:t>
            </a:r>
          </a:p>
          <a:p>
            <a:pPr>
              <a:lnSpc>
                <a:spcPct val="108000"/>
              </a:lnSpc>
              <a:spcBef>
                <a:spcPts val="1200"/>
              </a:spcBef>
            </a:pPr>
            <a:r>
              <a:rPr lang="id-id" sz="2000">
                <a:solidFill>
                  <a:schemeClr val="bg1"/>
                </a:solidFill>
              </a:rPr>
              <a:t>Agent akan bergerak sesuai urutan yang kamu buat. Dalam satu struktur urutan, sebuah tindakan atau event mengarah ke urutan tindakan selanjutnya.</a:t>
            </a:r>
            <a:endParaRPr lang="en-US">
              <a:solidFill>
                <a:schemeClr val="bg1"/>
              </a:solidFill>
            </a:endParaRPr>
          </a:p>
          <a:p>
            <a:pPr>
              <a:lnSpc>
                <a:spcPct val="108000"/>
              </a:lnSpc>
              <a:spcBef>
                <a:spcPts val="1200"/>
              </a:spcBef>
            </a:pPr>
            <a:r>
              <a:rPr lang="id-id">
                <a:solidFill>
                  <a:srgbClr val="D59DFF"/>
                </a:solidFill>
                <a:latin typeface="+mj-lt"/>
              </a:rPr>
              <a:t>Mari memikirkannya</a:t>
            </a:r>
          </a:p>
          <a:p>
            <a:pPr>
              <a:lnSpc>
                <a:spcPct val="108000"/>
              </a:lnSpc>
              <a:spcBef>
                <a:spcPts val="1200"/>
              </a:spcBef>
            </a:pPr>
            <a:r>
              <a:rPr lang="id-id" sz="2000">
                <a:solidFill>
                  <a:schemeClr val="bg1"/>
                </a:solidFill>
              </a:rPr>
              <a:t>Apakah program terakhirmu berfungsi jika kamu meletakkan </a:t>
            </a:r>
            <a:r>
              <a:rPr lang="id-id" sz="2000" b="1">
                <a:solidFill>
                  <a:schemeClr val="bg1"/>
                </a:solidFill>
                <a:latin typeface="Consolas" panose="020B0609020204030204" pitchFamily="49" charset="0"/>
              </a:rPr>
              <a:t>agent</a:t>
            </a:r>
            <a:r>
              <a:rPr lang="id-id" sz="2000" b="1">
                <a:solidFill>
                  <a:schemeClr val="bg1"/>
                </a:solidFill>
              </a:rPr>
              <a:t> </a:t>
            </a:r>
            <a:r>
              <a:rPr lang="id-id" sz="2000" b="1">
                <a:solidFill>
                  <a:schemeClr val="bg1"/>
                </a:solidFill>
                <a:latin typeface="Consolas" panose="020B0609020204030204" pitchFamily="49" charset="0"/>
              </a:rPr>
              <a:t>analyze</a:t>
            </a:r>
            <a:r>
              <a:rPr lang="id-id" sz="2000">
                <a:solidFill>
                  <a:schemeClr val="bg1"/>
                </a:solidFill>
              </a:rPr>
              <a:t> sebelum </a:t>
            </a:r>
            <a:r>
              <a:rPr lang="id-id" sz="2000" b="1">
                <a:solidFill>
                  <a:schemeClr val="bg1"/>
                </a:solidFill>
                <a:latin typeface="Consolas" panose="020B0609020204030204" pitchFamily="49" charset="0"/>
              </a:rPr>
              <a:t>agent</a:t>
            </a:r>
            <a:r>
              <a:rPr lang="id-id" sz="2000" b="1">
                <a:solidFill>
                  <a:schemeClr val="bg1"/>
                </a:solidFill>
              </a:rPr>
              <a:t> </a:t>
            </a:r>
            <a:r>
              <a:rPr lang="id-id" sz="2000" b="1">
                <a:solidFill>
                  <a:schemeClr val="bg1"/>
                </a:solidFill>
                <a:latin typeface="Consolas" panose="020B0609020204030204" pitchFamily="49" charset="0"/>
              </a:rPr>
              <a:t>move</a:t>
            </a:r>
            <a:r>
              <a:rPr lang="id-id" sz="2000">
                <a:solidFill>
                  <a:schemeClr val="bg1"/>
                </a:solidFill>
              </a:rPr>
              <a:t>? Mengapa atau mengapa tidak?</a:t>
            </a:r>
          </a:p>
          <a:p>
            <a:pPr>
              <a:lnSpc>
                <a:spcPct val="108000"/>
              </a:lnSpc>
              <a:spcBef>
                <a:spcPts val="1200"/>
              </a:spcBef>
            </a:pPr>
            <a:r>
              <a:rPr lang="id-id">
                <a:solidFill>
                  <a:srgbClr val="D59DFF"/>
                </a:solidFill>
                <a:latin typeface="+mj-lt"/>
              </a:rPr>
              <a:t>Tips: </a:t>
            </a:r>
            <a:r>
              <a:rPr lang="id-id" sz="2000">
                <a:solidFill>
                  <a:schemeClr val="bg1"/>
                </a:solidFill>
              </a:rPr>
              <a:t>Coba tuliskan rencanamu di kertas!</a:t>
            </a:r>
          </a:p>
        </p:txBody>
      </p:sp>
      <p:pic>
        <p:nvPicPr>
          <p:cNvPr id="7" name="Picture Placeholder 6" descr="Cuplikan layar permainan video&#10;&#10;Deskripsi dibuat otomatis">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Nyalakan Arusnya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"C" untuk membuka Pembuat Kode.</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pembuat kode (blok)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1: Baca tugas penulisan kode.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2: Gunakan blok kata MakeCode dari kotak alatmu. Kamu akan menyeret dan meletakkannya di kanvas penulisan kode.</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3: Tekan panah mulai hijau untuk menguji kodemu.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pembuat kode (blok)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Jika tugas penulisan kode terlalu panjang untuk ditampilkan dalam separuh layar. Kamu harus menekan tombol </a:t>
            </a:r>
            <a:r>
              <a:rPr lang="id-id"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perluas</a:t>
            </a:r>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ini untuk menjadikan Pembuat Kode cukup di seluruh layar.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Jika kamu butuh bantuan tambahan untuk menyelesaikan tantangan penulisan kode, pilih tombol </a:t>
            </a:r>
            <a:r>
              <a:rPr lang="id-id"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petunjuk</a:t>
            </a:r>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bohlam lampu dengan tanda tanya. Petunjuk ini sangat membantu!</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pembuat kode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1: Baca tugas penulisan kode.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2: Ketik kode Python-mu di bawah Aktivitas.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Langkah 3: Tekan tombol “jalankan” di bagian bawah layar.</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Kerja bagus! Kamu telah memulihkan listriknya dan kamu bisa mulai membantu kami memperbaiki yang bermasalah</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Celah waktu di bingkai utama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Mari mencoba menyelesaikan masalah ini. Tekan tombol untuk memilihnya di Komputer Alur Waktu.</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id-id" dirty="0"/>
              <a:t>Bagaimana ilmu komputer </a:t>
            </a:r>
            <a:r>
              <a:rPr lang="id-id" sz="4000" dirty="0"/>
              <a:t>(atau kemampuan ilmu komputer) </a:t>
            </a:r>
            <a:r>
              <a:rPr lang="id-id" dirty="0"/>
              <a:t>digunakan di sekolah?</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Pilih Celah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untuk memilih Celah Waktu.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Kamu telah memilih Celah Waktu. Sekarang, kamu harus bergerak ke Pod Waktu untuk memulai misimu.</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Pergi ke Pod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 Waktu adalah sebuah mesin yang memungkinkanmu melakukan perjalanan waktu!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Sekarang, maju menuju Pod Waktu, dan tekan tombol di depan untuk membukanya dan menerima debriefing misimu!</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Lompatan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Kamu harus menyelesaikan 3 Celah Waktu. Setiap kali kamu memasuki Pod Waktu, angka yang ditampilkan di samping menunjukkan berapa lompatan waktu yang harus kamu selesaikan.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untuk membuka Pod Waktu.</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Buka Pod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tombolnya untuk membuka Pod Waktu dan menerima debrief misimu!</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Debrief Misi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Mari membaca debrief misi ini. </a:t>
            </a: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Ingat, kamu bisa menggunakan Pembaca Imersif jika kamu butuh bantuan saat kamu memainkannya sendiri!</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Masuk ke Pod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di Pod Waktu</a:t>
            </a:r>
            <a:r>
              <a:rPr lang="id-id"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Masuk ke Pod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menekan tombol, kamu akan melihat pesan yang bertuliskan “berteleportasi”– ini artinya kamu sedang melakukan perjalanan waktu!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Selamat Datang di Grup Musik JAZ Besar!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id-id"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Ini adalah titik kemunculanmu dalam dunia ini. Kamu akan melihat gambar ini saat kamu mulai memainkan permainan.</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id-id" dirty="0"/>
              <a:t>Bagaimana ilmu komputer digunakan dalam hobiku atau di berbagai pekerjaan?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Sepertinya Musisi Jaz sangat kesal, mari kita lihat apakah kita bisa membantunya!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Aku mendeteksi sesuatu yang tersembunyi di balik dinding di belakang musisi di depanmu. Gunakan perangkat T.A.L.K. untuk mengirim agent-mu menuju lokasi yang </a:t>
            </a: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terdeteksi!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NPC Musisi Jaz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Dicemooh lagi saat berada di panggung! Sejak aku kehilangan trompetku, semuanya berubah! Apakah aku telah dikutuk?</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GRUP MUSIK JAZ Besar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kamu memegang perangkat T.A.L.K., kamu akan melihat kotak abu-abu bertuliskan </a:t>
            </a:r>
          </a:p>
          <a:p>
            <a:pPr algn="ctr"/>
            <a:r>
              <a:rPr lang="id-id"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"Gunakan perangkat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untuk melihat layar yang muncul selanjutnya.</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id-id" dirty="0"/>
              <a:t>GRUP MUSIK JAZ BESAR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 "Mulai Aktivitas"</a:t>
            </a: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untuk memulai misimu!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Bagus sekali! </a:t>
            </a: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Gunakan perangkat T.A.L.K. untuk menggerakkan agent ke titik awal kapan pun.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Sekarang, gunakan kode untuk mengambil trompet!</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Grup Musik Jaz Besar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Agent Waktumu akan otomatis berada di posisi.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 ujung labirin ini, ada terompetnya.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Kita harus mendapatkan trompet itu untuk si musisi!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Membuat algoritma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id-id"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Mari menggunakan algoritma untuk membantu kita menyelesaikan tantangan ini.</a:t>
            </a:r>
          </a:p>
          <a:p>
            <a:pPr algn="ctr"/>
            <a:r>
              <a:rPr lang="id-id"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Cara kita menggunakan perintah</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forward</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back</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left</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right</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up</a:t>
            </a:r>
          </a:p>
          <a:p>
            <a:pPr algn="ctr"/>
            <a:r>
              <a:rPr lang="id-id"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down</a:t>
            </a:r>
          </a:p>
          <a:p>
            <a:pPr algn="ctr"/>
            <a:r>
              <a:rPr lang="id-id"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untuk membawa Agent Waktu kita menuju trompet?</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Menulis Kode Algoritma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Sekarang, mari memberikan kode ke Agent Waktu kita untuk mengikuti algoritmanya.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Mari membuka Pembuat Kode dengan menekan tombol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Pembuat Kode terbuka, kamu akan melihat arah, kotak alat, dan petunjuk.</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id-id"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Blok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ATUR ULANG AKTIVITAS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Jika kamu ingin mengatur ulang aktivitas untuk memulai dari awal, gunakan perangkat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Tekan tombol </a:t>
            </a:r>
          </a:p>
          <a:p>
            <a:pPr algn="ctr"/>
            <a:r>
              <a:rPr lang="id-id"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Atur Ulang Aktivitas </a:t>
            </a: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dan kamu akan memulai ulang dari titik kemunculanmu.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id-id">
                <a:solidFill>
                  <a:srgbClr val="D59DFF"/>
                </a:solidFill>
              </a:rPr>
              <a:t>Konsep penulisan kode: </a:t>
            </a:r>
            <a:br>
                    </a:br>
            <a:r>
              <a:rPr lang="id-id" sz="2400">
                <a:solidFill>
                  <a:srgbClr val="D59DFF"/>
                </a:solidFill>
              </a:rPr>
              <a:t>Debug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id-id">
                <a:solidFill>
                  <a:srgbClr val="D59DFF"/>
                </a:solidFill>
                <a:latin typeface="+mj-lt"/>
              </a:rPr>
              <a:t>Artinya</a:t>
            </a:r>
          </a:p>
          <a:p>
            <a:pPr>
              <a:lnSpc>
                <a:spcPct val="108000"/>
              </a:lnSpc>
              <a:spcBef>
                <a:spcPts val="1200"/>
              </a:spcBef>
            </a:pPr>
            <a:r>
              <a:rPr lang="id-id" sz="2000">
                <a:solidFill>
                  <a:schemeClr val="bg1"/>
                </a:solidFill>
              </a:rPr>
              <a:t>Melakukan debug adalah mencari dan memperbaiki kesalahan (bug) dalam kodemu.</a:t>
            </a:r>
          </a:p>
          <a:p>
            <a:pPr>
              <a:lnSpc>
                <a:spcPct val="108000"/>
              </a:lnSpc>
              <a:spcBef>
                <a:spcPts val="1200"/>
              </a:spcBef>
            </a:pPr>
            <a:r>
              <a:rPr lang="id-id">
                <a:solidFill>
                  <a:srgbClr val="D59DFF"/>
                </a:solidFill>
                <a:latin typeface="+mj-lt"/>
              </a:rPr>
              <a:t>Mari memikirkannya</a:t>
            </a:r>
          </a:p>
          <a:p>
            <a:pPr>
              <a:lnSpc>
                <a:spcPct val="108000"/>
              </a:lnSpc>
              <a:spcBef>
                <a:spcPts val="1200"/>
              </a:spcBef>
            </a:pPr>
            <a:r>
              <a:rPr lang="id-id" sz="2000">
                <a:solidFill>
                  <a:schemeClr val="bg1"/>
                </a:solidFill>
              </a:rPr>
              <a:t>Apakah kodemu berfungsi di percobaan pertama?</a:t>
            </a:r>
          </a:p>
          <a:p>
            <a:pPr>
              <a:lnSpc>
                <a:spcPct val="108000"/>
              </a:lnSpc>
              <a:spcBef>
                <a:spcPts val="1200"/>
              </a:spcBef>
            </a:pPr>
            <a:r>
              <a:rPr lang="id-id" sz="2000">
                <a:solidFill>
                  <a:schemeClr val="bg1"/>
                </a:solidFill>
              </a:rPr>
              <a:t>Bagaimana kamu menemukan dan memperbaiki bug dalam kodemu?</a:t>
            </a:r>
          </a:p>
          <a:p>
            <a:pPr>
              <a:lnSpc>
                <a:spcPct val="108000"/>
              </a:lnSpc>
              <a:spcBef>
                <a:spcPts val="1200"/>
              </a:spcBef>
            </a:pPr>
            <a:r>
              <a:rPr lang="id-id">
                <a:solidFill>
                  <a:srgbClr val="D59DFF"/>
                </a:solidFill>
                <a:latin typeface="+mj-lt"/>
              </a:rPr>
              <a:t>Tips: </a:t>
            </a:r>
            <a:r>
              <a:rPr lang="id-id" sz="2000">
                <a:solidFill>
                  <a:schemeClr val="bg1"/>
                </a:solidFill>
              </a:rPr>
              <a:t>Saat kamu menjalankan kodemu, perhatikan Agent dengan cermat untuk melihat di mana masalahnya terjadi.</a:t>
            </a:r>
          </a:p>
        </p:txBody>
      </p:sp>
      <p:pic>
        <p:nvPicPr>
          <p:cNvPr id="6" name="Picture Placeholder 5" descr="Cuplikan layar Agent Minecraft di labirin Jam Kode misi 4">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id-id" sz="4000" dirty="0"/>
              <a:t>Ilmu Komputer</a:t>
            </a:r>
            <a:br>
                    </a:br>
            <a:r>
              <a:rPr lang="id-id" sz="4000" dirty="0"/>
              <a:t>is </a:t>
            </a:r>
            <a:br>
                    </a:br>
            <a:r>
              <a:rPr lang="id-id" sz="4000" dirty="0"/>
              <a:t>Di Mana-Mana </a:t>
            </a:r>
            <a:r>
              <a:rPr lang="id-id" sz="4000" b="1" u="sng" dirty="0"/>
              <a:t>dan </a:t>
            </a:r>
            <a:br>
                    </a:br>
            <a:r>
              <a:rPr lang="id-id" sz="4000" dirty="0"/>
              <a:t>UNTUK SEMUA ORANG!</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Menggunakan tombol "petunjuk"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id-id" sz="2800" b="1" dirty="0">
                          <a:solidFill>
                            <a:schemeClr val="accent5"/>
                          </a:solidFill>
                        </a:rPr>
                        <a:t>Petunjuk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d-id" sz="2800" b="0" dirty="0">
                          <a:solidFill>
                            <a:schemeClr val="accent5"/>
                          </a:solidFill>
                        </a:rPr>
                        <a:t>Kamu akan mendapatkan gambar solusi. Gunakan bantuan ini untuk merencanakan solusi penulisan kodemu.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id-id" sz="2800" b="1" dirty="0">
                          <a:solidFill>
                            <a:schemeClr val="accent5"/>
                          </a:solidFill>
                        </a:rPr>
                        <a:t>Petunjuk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d-id" sz="2800" dirty="0">
                          <a:solidFill>
                            <a:schemeClr val="accent5"/>
                          </a:solidFill>
                        </a:rPr>
                        <a:t>Kamu akan melihat kode awal di Pembuat Kode beserta beberapa nilai yang salah. Kamu harus melakukan debug (memperbaiki kesalahan penulisan kode) di kode awal untuk menemukan solusi yang tepat.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id-id" sz="2800" b="1" dirty="0">
                          <a:solidFill>
                            <a:schemeClr val="accent5"/>
                          </a:solidFill>
                        </a:rPr>
                        <a:t>Petunjuk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d-id" sz="2800" dirty="0">
                          <a:solidFill>
                            <a:schemeClr val="accent5"/>
                          </a:solidFill>
                        </a:rPr>
                        <a:t>Kamu akan melihat solusi penulisan kode penuh di Pembuat Kode, dan kamu akan diteleportasi kembali ke Institut Kesalahan Waktu Mayor. </a:t>
                      </a:r>
                    </a:p>
                    <a:p>
                      <a:pPr algn="ctr"/>
                      <a:r>
                        <a:rPr lang="id-id" sz="2800" b="1" dirty="0">
                          <a:solidFill>
                            <a:srgbClr val="FF0000"/>
                          </a:solidFill>
                        </a:rPr>
                        <a:t>Jika kamu menggunakan semua 3 petunjuk, kamu TIDAK akan bisa mencari tombol rahasia untuk menemukan petunjuk.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Pekerjaan yang luar biasa! Kamu memperbaiki momen ini tepat waktu, masa depan musik jaz kini terselamatkan!</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Tunggu- Oh, tidak! Aku mendeteksi sesuatu lain yang tidak semestinya ada di sini. Aku akan melakukan pemindaian penuh pada area tersebut untuk mencari perangkat tersembunyi.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Tombol Rahasia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id-id"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T.A.R.R.A. memindai ruangan, tombol rahasia akan muncul!</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Pemindaianku telah menunjukkan tombol tersembunyi di suatu tempat pada area ini!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Mencarilah di area ini dari ujung ke ujung, lalu tekan tombolnya untuk mengumpulkan lebih banyak informasi!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Tombol Rahasia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Ada tombol rahasia tersembunyi di Celah Waktu ini. Ikuti cahaya berkilau menuju tombol rahasia.</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Tombol Rahasia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Inilah lokasi tombol rahasia.</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kamu mengeklik tombol ini, pintu putih akan terbuka di sebelah kiri.</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Pesan dari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Kamu telah menemukan tombol rahasia!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Sepertinya sebuah ruangan rahasia telah terbuka di area ini.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Masuklah ke ruangan itu dan cari informasi lebih banyak!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Petunjuk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 balik pintu, kamu akan menemukan petunjuk tentang Agent Waktu mana yang menjadi pelakunya (atau salah satu yang menyebabkan Celah Waktu!).</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Kembali ke IKWM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Mari menyelidiki Agent Waktu mana yang mungkin saja menjadi Pelakunya.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Berdasarkan bukti yang kamu kumpulkan, manakah yang kamu duga menyebabkan semua Celah Waktu?</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id-id" dirty="0"/>
              <a:t>Selamat datang di Jam Kode 2021 (Pembuatan Waktu)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id-id" sz="4400" b="1" dirty="0">
                <a:solidFill>
                  <a:schemeClr val="accent2">
                    <a:alpha val="99000"/>
                  </a:schemeClr>
                </a:solidFill>
              </a:rPr>
              <a:t>Placeholder: untuk trailer HOC</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Pengambilan Suara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Setelah setiap Celah Waktu, kamu akan memiliki kesempatan untuk memberikan suara terkait siapa yang kamu duga adalah Pelaku Waktunya.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Berhasil!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id-id" dirty="0">
                          <a:solidFill>
                            <a:schemeClr val="accent5"/>
                          </a:solidFill>
                          <a:latin typeface="Noto Sans" panose="020B0502040504020204" pitchFamily="34" charset="0"/>
                          <a:ea typeface="Noto Sans" panose="020B0502040504020204" pitchFamily="34" charset="0"/>
                          <a:cs typeface="Noto Sans" panose="020B0502040504020204" pitchFamily="34" charset="0"/>
                        </a:rPr>
                        <a:t>SEBELUM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dirty="0">
                          <a:solidFill>
                            <a:schemeClr val="accent5"/>
                          </a:solidFill>
                          <a:latin typeface="Noto Sans" panose="020B0502040504020204" pitchFamily="34" charset="0"/>
                          <a:ea typeface="Noto Sans" panose="020B0502040504020204" pitchFamily="34" charset="0"/>
                          <a:cs typeface="Noto Sans" panose="020B0502040504020204" pitchFamily="34" charset="0"/>
                        </a:rPr>
                        <a:t>SESUDAH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Giliranmu untuk Bermain!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Kamu harus memilih Celah Waktu untuk diselesaikan. Perhatikan tampilannya. Ini akan mengarahkanmu ke Celah Waktu selanjutnya!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Kemudian, lapor kembali ke Pod Waktu untuk arahan misimu selanjutnya.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d-id"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Tujuanmu adalah untuk mencoba menyelesaikan 2 atau lebih Celah Waktu.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id-id"/>
              <a:t>Luar biasa!</a:t>
            </a:r>
          </a:p>
        </p:txBody>
      </p:sp>
      <p:pic>
        <p:nvPicPr>
          <p:cNvPr id="7" name="Picture Placeholder 10" descr="Agent Minecraft dan karakter mengusahakan reboisasi setelah kebakaran">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id-id">
                <a:solidFill>
                  <a:srgbClr val="D59DFF"/>
                </a:solidFill>
              </a:rPr>
              <a:t>Ringkasan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id-id" dirty="0">
                <a:solidFill>
                  <a:schemeClr val="bg1"/>
                </a:solidFill>
              </a:rPr>
              <a:t>Apa yang sudah kamu lakukan hari ini:</a:t>
            </a:r>
          </a:p>
          <a:p>
            <a:pPr marL="342900" indent="-342900">
              <a:lnSpc>
                <a:spcPct val="108000"/>
              </a:lnSpc>
              <a:spcBef>
                <a:spcPts val="1200"/>
              </a:spcBef>
              <a:buFont typeface="Arial" panose="020B0604020202020204" pitchFamily="34" charset="0"/>
              <a:buChar char="•"/>
            </a:pPr>
            <a:r>
              <a:rPr lang="id-id" dirty="0">
                <a:solidFill>
                  <a:schemeClr val="bg1"/>
                </a:solidFill>
              </a:rPr>
              <a:t>Mempelajari konsep menulis kode seperti algoritma, pengurutan, melakukan debug, dan mungkin juga pengulangan.</a:t>
            </a:r>
          </a:p>
          <a:p>
            <a:pPr marL="342900" indent="-342900">
              <a:lnSpc>
                <a:spcPct val="108000"/>
              </a:lnSpc>
              <a:spcBef>
                <a:spcPts val="1200"/>
              </a:spcBef>
              <a:buFont typeface="Arial" panose="020B0604020202020204" pitchFamily="34" charset="0"/>
              <a:buChar char="•"/>
            </a:pPr>
            <a:r>
              <a:rPr lang="id-id" dirty="0">
                <a:solidFill>
                  <a:schemeClr val="bg1"/>
                </a:solidFill>
              </a:rPr>
              <a:t>Mempelajari bagaimana CS bisa ada di mana-mana – dalam semua hobi, minat, dan karier di masa depan kita.</a:t>
            </a:r>
          </a:p>
          <a:p>
            <a:pPr marL="342900" indent="-342900">
              <a:lnSpc>
                <a:spcPct val="108000"/>
              </a:lnSpc>
              <a:spcBef>
                <a:spcPts val="1200"/>
              </a:spcBef>
              <a:buFont typeface="Arial" panose="020B0604020202020204" pitchFamily="34" charset="0"/>
              <a:buChar char="•"/>
            </a:pPr>
            <a:r>
              <a:rPr lang="id-id" dirty="0">
                <a:solidFill>
                  <a:schemeClr val="bg1"/>
                </a:solidFill>
              </a:rPr>
              <a:t>Memprogram Agent Waktu Minecraft-mu untuk menyelamatkan masa depan!</a:t>
            </a:r>
          </a:p>
        </p:txBody>
      </p:sp>
      <p:pic>
        <p:nvPicPr>
          <p:cNvPr id="7" name="Picture Placeholder 6" descr="Cuplikan layar permainan video&#10;&#10;Deskripsi dibuat otomatis">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Refleksi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Apa bagian favoritmu dari Jam Kode?</a:t>
            </a:r>
          </a:p>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Apa bagian yang paling menantang dari Jam Kode?</a:t>
            </a:r>
          </a:p>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Bagaimana kamu menggunakan kemampuan ilmu komputermu hari ini?</a:t>
            </a:r>
          </a:p>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Apa satu hal baru yang kamu pelajari hari ini?</a:t>
            </a:r>
          </a:p>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Mengapa ilmu komputer penting untuk semua orang?</a:t>
            </a:r>
          </a:p>
          <a:p>
            <a:pPr marL="914400" lvl="1" indent="-457200">
              <a:buFont typeface="Arial" panose="020B0604020202020204" pitchFamily="34" charset="0"/>
              <a:buChar char="•"/>
            </a:pPr>
            <a:r>
              <a:rPr lang="id-id"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Akankah kamu mencoba Minecraft: Education Edition lagi?</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id-id"/>
              <a:t>Lebih banyak keseruan menulis kode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id-id" dirty="0"/>
              <a:t>Setelah Jam Kode 2021 (Pembuatan Waktu)</a:t>
            </a:r>
          </a:p>
          <a:p>
            <a:pPr marL="342900" indent="-342900">
              <a:lnSpc>
                <a:spcPct val="108000"/>
              </a:lnSpc>
              <a:spcBef>
                <a:spcPts val="1200"/>
              </a:spcBef>
              <a:buFont typeface="Arial" panose="020B0604020202020204" pitchFamily="34" charset="0"/>
              <a:buChar char="•"/>
            </a:pPr>
            <a:r>
              <a:rPr lang="id-id" dirty="0"/>
              <a:t>Tetaplah menulis kode untuk memperbaiki Celah Waktu tambahan!</a:t>
            </a:r>
          </a:p>
          <a:p>
            <a:pPr marL="342900" indent="-342900">
              <a:lnSpc>
                <a:spcPct val="108000"/>
              </a:lnSpc>
              <a:spcBef>
                <a:spcPts val="1200"/>
              </a:spcBef>
              <a:buFont typeface="Arial" panose="020B0604020202020204" pitchFamily="34" charset="0"/>
              <a:buChar char="•"/>
            </a:pPr>
            <a:r>
              <a:rPr lang="id-id" dirty="0"/>
              <a:t>Kunjungi ruang trofi rahasia di bawah pusat kendali!</a:t>
            </a:r>
          </a:p>
          <a:p>
            <a:pPr marL="342900" indent="-342900">
              <a:lnSpc>
                <a:spcPct val="108000"/>
              </a:lnSpc>
              <a:spcBef>
                <a:spcPts val="1200"/>
              </a:spcBef>
              <a:buFont typeface="Arial" panose="020B0604020202020204" pitchFamily="34" charset="0"/>
              <a:buChar char="•"/>
            </a:pPr>
            <a:r>
              <a:rPr lang="id-id" dirty="0"/>
              <a:t>Tekan</a:t>
            </a:r>
            <a:r>
              <a:rPr lang="id-id" dirty="0">
                <a:latin typeface="+mj-lt"/>
              </a:rPr>
              <a:t> Esc </a:t>
            </a:r>
            <a:r>
              <a:rPr lang="id-id" dirty="0"/>
              <a:t>dan pilih </a:t>
            </a:r>
            <a:r>
              <a:rPr lang="id-id" dirty="0">
                <a:latin typeface="+mj-lt"/>
              </a:rPr>
              <a:t>Sudah Selesai</a:t>
            </a:r>
            <a:r>
              <a:rPr lang="id-id" dirty="0"/>
              <a:t> untuk mendapatkan sertifikat penyelesaianmu.</a:t>
            </a:r>
          </a:p>
        </p:txBody>
      </p:sp>
      <p:pic>
        <p:nvPicPr>
          <p:cNvPr id="8" name="Picture Placeholder 7" descr="Dua anak menggunakan komputer Surface dan tersenyum pada kame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a:t>Sertifikat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id-id"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Selamat! </a:t>
            </a:r>
          </a:p>
          <a:p>
            <a:pPr lvl="1" algn="ctr"/>
            <a:r>
              <a:rPr lang="id-id"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Kamu telah mendapatkan sertifikat penyelesaian.</a:t>
            </a:r>
          </a:p>
          <a:p>
            <a:pPr lvl="1" algn="ctr"/>
            <a:r>
              <a:rPr lang="id-id"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Jam Kode 2021: (Pembuatan Waktu)</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Gambar yang menampilkan mainan&#10;&#10;Deskripsi dibuat otomatis">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id-id"/>
              <a:t>Keseruannya tak berhenti di sini!</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id-id" dirty="0">
                <a:solidFill>
                  <a:srgbClr val="3B2E58"/>
                </a:solidFill>
                <a:latin typeface="Segoe UI" panose="020B0502040204020203" pitchFamily="34" charset="0"/>
                <a:ea typeface="+mj-ea"/>
              </a:rPr>
              <a:t>Lompat menuju </a:t>
            </a:r>
            <a:r>
              <a:rPr lang="id-id" u="sng" dirty="0">
                <a:solidFill>
                  <a:srgbClr val="3B2E58"/>
                </a:solidFill>
                <a:latin typeface="Segoe UI" panose="020B0502040204020203" pitchFamily="34" charset="0"/>
                <a:ea typeface="+mj-ea"/>
              </a:rPr>
              <a:t>Minecraft: Education Edition</a:t>
            </a:r>
            <a:r>
              <a:rPr lang="id-id" dirty="0">
                <a:solidFill>
                  <a:srgbClr val="3B2E58"/>
                </a:solidFill>
                <a:latin typeface="Segoe UI" panose="020B0502040204020203" pitchFamily="34" charset="0"/>
                <a:ea typeface="+mj-ea"/>
              </a:rPr>
              <a:t> untuk menemukan tantangan dan pelajaran baru, serta teruslah menulis kode!</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id-id"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Sebagai ilmuwan komputer untuk Institut Kesalahan Waktu Mayor, tugasmu adalah memperbaiki Celah Waktu misterius yang muncul dalam sejarah dan temukan siapa (atau apa!) yang menyebabkannya.</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d-id"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Akankah kamu membantu memperbaiki Celah Waktu dan menyelamatkan masa depan menggunakan kekuatan menulis kode supermu?</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id-id" sz="2400" b="1" dirty="0">
                <a:solidFill>
                  <a:schemeClr val="tx1">
                    <a:alpha val="99000"/>
                  </a:schemeClr>
                </a:solidFill>
                <a:latin typeface="+mj-lt"/>
                <a:ea typeface="Noto Sans" panose="020B0502040504020204" pitchFamily="34" charset="0"/>
                <a:cs typeface="Noto Sans" panose="020B0502040504020204" pitchFamily="34" charset="0"/>
              </a:rPr>
              <a:t>Dalam misi Pembuatan Waktu, </a:t>
            </a:r>
          </a:p>
          <a:p>
            <a:r>
              <a:rPr lang="id-id" sz="2400" b="1" dirty="0">
                <a:solidFill>
                  <a:schemeClr val="tx1">
                    <a:alpha val="99000"/>
                  </a:schemeClr>
                </a:solidFill>
                <a:latin typeface="+mj-lt"/>
                <a:ea typeface="Noto Sans" panose="020B0502040504020204" pitchFamily="34" charset="0"/>
                <a:cs typeface="Noto Sans" panose="020B0502040504020204" pitchFamily="34" charset="0"/>
              </a:rPr>
              <a:t>kamu harus:</a:t>
            </a:r>
          </a:p>
          <a:p>
            <a:r>
              <a:rPr lang="id-id"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id-id"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Kembali ke momen menarik dalam sejarah dunia</a:t>
            </a:r>
          </a:p>
          <a:p>
            <a:pPr marL="800100" lvl="1" indent="-342900">
              <a:spcBef>
                <a:spcPts val="600"/>
              </a:spcBef>
              <a:spcAft>
                <a:spcPts val="600"/>
              </a:spcAft>
              <a:buFont typeface="Arial" panose="020B0604020202020204" pitchFamily="34" charset="0"/>
              <a:buChar char="•"/>
            </a:pPr>
            <a:r>
              <a:rPr lang="id-id"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Beri kode pada Agent Waktumu untuk memperbaiki Celah Waktu</a:t>
            </a:r>
          </a:p>
          <a:p>
            <a:pPr marL="800100" lvl="1" indent="-342900">
              <a:spcBef>
                <a:spcPts val="600"/>
              </a:spcBef>
              <a:spcAft>
                <a:spcPts val="600"/>
              </a:spcAft>
              <a:buFont typeface="Arial" panose="020B0604020202020204" pitchFamily="34" charset="0"/>
              <a:buChar char="•"/>
            </a:pPr>
            <a:r>
              <a:rPr lang="id-id"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Gunakan petunjuk untuk mengidentifikasi Pelaku (siapa atau apa yang menyebabkan Celah Waktu)</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id-id" sz="2400" dirty="0">
                <a:solidFill>
                  <a:schemeClr val="accent5">
                    <a:alpha val="99000"/>
                  </a:schemeClr>
                </a:solidFill>
                <a:latin typeface="+mj-lt"/>
                <a:ea typeface="Noto Sans" panose="020B0502040504020204" pitchFamily="34" charset="0"/>
                <a:cs typeface="Noto Sans" panose="020B0502040504020204" pitchFamily="34" charset="0"/>
              </a:rPr>
              <a:t>Apa kamu siap </a:t>
            </a:r>
          </a:p>
          <a:p>
            <a:r>
              <a:rPr lang="id-id" sz="2400" dirty="0">
                <a:solidFill>
                  <a:schemeClr val="accent5">
                    <a:alpha val="99000"/>
                  </a:schemeClr>
                </a:solidFill>
                <a:latin typeface="+mj-lt"/>
                <a:ea typeface="Noto Sans" panose="020B0502040504020204" pitchFamily="34" charset="0"/>
                <a:cs typeface="Noto Sans" panose="020B0502040504020204" pitchFamily="34" charset="0"/>
              </a:rPr>
              <a:t>untuk bertualang melewati waktu?</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id-id" dirty="0"/>
              <a:t>Kosakata Penting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id-id"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Ada beberapa hal penting untuk kita pahami sebelum mulai memainkan– mari kita meninjau beberapa konsep terlebih dahulu!</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id-id"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Waktu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Kesalahan Waktu Mayor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Celah Waktu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id-id" sz="1800" dirty="0">
                          <a:latin typeface="Noto Sans" panose="020B0502040504020204" pitchFamily="34" charset="0"/>
                          <a:ea typeface="Noto Sans" panose="020B0502040504020204" pitchFamily="34" charset="0"/>
                          <a:cs typeface="Noto Sans" panose="020B0502040504020204" pitchFamily="34" charset="0"/>
                        </a:rPr>
                        <a:t>Inilah robot yang akan kita beri kode untuk membantu kita menyelesaikan Celah Waktu.</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sz="1800" dirty="0">
                          <a:latin typeface="Noto Sans" panose="020B0502040504020204" pitchFamily="34" charset="0"/>
                          <a:ea typeface="Noto Sans" panose="020B0502040504020204" pitchFamily="34" charset="0"/>
                          <a:cs typeface="Noto Sans" panose="020B0502040504020204" pitchFamily="34" charset="0"/>
                        </a:rPr>
                        <a:t>Sebagai ilmuwan komputer, kamu bekerja untuk Institut Kesalahan Waktu Mayor. Kamu memantau dan menjaga urutan waktu.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d-id" sz="1800" dirty="0">
                          <a:latin typeface="Noto Sans" panose="020B0502040504020204" pitchFamily="34" charset="0"/>
                          <a:ea typeface="Noto Sans" panose="020B0502040504020204" pitchFamily="34" charset="0"/>
                          <a:cs typeface="Noto Sans" panose="020B0502040504020204" pitchFamily="34" charset="0"/>
                        </a:rPr>
                        <a:t>Ini adalah masalah besar (atau perubahan) yang terjadi dalam sejarah Alur Waktu Bumi. Ini ditampilkan dalam bingkai utama.</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Gambar yang menampilkan teks, item, kantor, berantakan&#10;&#10;Deskripsi dibuat otomatis">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