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8:17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8:17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hu-hu"/>
              <a:t>A képzési alkalom végén megosztjuk a diasort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8:17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8:17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hu-h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Minden jog fenntartva. A MICROSOFT NEM VÁLLAL SEM KIFEJEZETT, SEM HALLGATÓLAGOS, SEM JOGSZABÁLYBAN FOGLALT GARANCIÁT A PREZENTÁCIÓBAN SZEREPLŐ INFORMÁCIÓKÉRT.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8:17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A Microsoft-logó fehér szöveges változata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Egy OneNote-ban jegyzetelő, ülő nő madártávlatból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A Microsoft-logó szürke szöveges változata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hu-hu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Minden jog fenntartva. </a:t>
            </a:r>
          </a:p>
        </p:txBody>
      </p:sp>
      <p:pic>
        <p:nvPicPr>
          <p:cNvPr id="5" name="MS logo white - EMF" descr="A Microsoft-logó fehér szöveges változata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A Microsoft-logó fehér szöveges változata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A Microsoft-logó szürke szöveges változata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Egy OneNote-ban jegyzetelő, ülő nő madártávlatból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A Microsoft-logó fehér szöveges változata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Egy OneNote-ban jegyzetelő, ülő nő madártávlatból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A Microsoft-logó szürke szöveges változata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A Microsoft-logó fehér szöveges változata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A Microsoft-logó szürke szöveges változata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hu-hu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Minden jog fenntartva. </a:t>
            </a:r>
          </a:p>
        </p:txBody>
      </p:sp>
      <p:pic>
        <p:nvPicPr>
          <p:cNvPr id="6" name="MS logo gray - EMF" descr="A Microsoft-logó szürke szöveges változata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hu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hu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hu" TargetMode="External"/><Relationship Id="rId4" Type="http://schemas.openxmlformats.org/officeDocument/2006/relationships/hyperlink" Target="https://aka.ms/HOC21extensionactivities_h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hu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hu" TargetMode="External"/><Relationship Id="rId4" Type="http://schemas.openxmlformats.org/officeDocument/2006/relationships/hyperlink" Target="https://aka.ms/HOC2021presentationslides_h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hu-hu" dirty="0"/>
              <a:t>Kódolás órája 2021:</a:t>
            </a:r>
            <a:br/>
            <a:r>
              <a:rPr lang="hu-hu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u-hu"/>
              <a:t>Oktatói képzés</a:t>
            </a:r>
          </a:p>
        </p:txBody>
      </p:sp>
      <p:pic>
        <p:nvPicPr>
          <p:cNvPr id="13" name="Picture Placeholder 8" descr="Asztalnál ülő, számítógépező ember&#10;&#10;Automatikusan generált leírás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hu-hu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Teleportálás, tippek kérése és egyebek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hu-hu" sz="1600" dirty="0"/>
              <a:t>T.A.R.R.A. egy mesterséges intelligenciával működő gép. Ő kalauzolja végig a diákokat a játékon.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hu-hu" sz="1600" dirty="0"/>
              <a:t>A diákok egy D.I.S.K.U.R.Z.U.S. nevű kommunikációs eszközzel léphetnek vele kapcsolatba. (Idő Agent kommunikációs eszköze)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hu-hu" sz="1600" dirty="0"/>
              <a:t>Ha a diákok a jobb gombbal rákattintanak az eszközre, segítséget kaphatnak T.A.R.R.A-tól, elolvashatnak egy tippet, visszaállíthatják vagy megoldhatják a feladatot, vagy visszateleportálhatnak az Idővonal-számítógéphez.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61692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30699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30699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57113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30699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hu-hu" sz="3400" dirty="0"/>
              <a:t>Programozási kihívások (Válassz hármat – bármikor újrajátszhatod őket!)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98340"/>
            <a:ext cx="5509610" cy="4637343"/>
          </a:xfrm>
        </p:spPr>
        <p:txBody>
          <a:bodyPr/>
          <a:lstStyle/>
          <a:p>
            <a:r>
              <a:rPr lang="hu-hu" sz="2400" dirty="0"/>
              <a:t>1. kihívás: Nagyzenekaros jazz</a:t>
            </a:r>
          </a:p>
          <a:p>
            <a:r>
              <a:rPr lang="hu-hu" sz="2400" dirty="0"/>
              <a:t>2. kihívás: A gízai nagy piramisok</a:t>
            </a:r>
          </a:p>
          <a:p>
            <a:r>
              <a:rPr lang="hu-hu" sz="2400" dirty="0"/>
              <a:t>3. kihívás: Küldetés a Holdon</a:t>
            </a:r>
          </a:p>
          <a:p>
            <a:r>
              <a:rPr lang="hu-hu" sz="2400" dirty="0"/>
              <a:t>4. kihívás: A kínai nagy fal</a:t>
            </a:r>
          </a:p>
          <a:p>
            <a:r>
              <a:rPr lang="hu-hu" sz="2400" dirty="0"/>
              <a:t>5. kihívás: Mona Lisa</a:t>
            </a:r>
          </a:p>
          <a:p>
            <a:r>
              <a:rPr lang="hu-hu" sz="2400" dirty="0"/>
              <a:t>6. kihívás: Első repülések</a:t>
            </a:r>
          </a:p>
          <a:p>
            <a:r>
              <a:rPr lang="hu-hu" sz="2400" dirty="0"/>
              <a:t>7. kihívás: Az első programozó</a:t>
            </a:r>
          </a:p>
          <a:p>
            <a:r>
              <a:rPr lang="hu-hu" sz="2400" dirty="0"/>
              <a:t>8. kihívás: Az ember legjobb barátai</a:t>
            </a:r>
          </a:p>
          <a:p>
            <a:r>
              <a:rPr lang="hu-hu" sz="2400" dirty="0"/>
              <a:t>9. kihívás: Őslénytani rejtvény</a:t>
            </a:r>
          </a:p>
          <a:p>
            <a:r>
              <a:rPr lang="hu-hu" sz="2400" dirty="0"/>
              <a:t>10. kihívás: A felfedezés elemei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Szöveg, logó&#10;&#10;Automatikusan generált leírás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hu-hu">
                <a:solidFill>
                  <a:srgbClr val="D59DFF"/>
                </a:solidFill>
              </a:rPr>
              <a:t>Áttekintés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hu-hu" dirty="0">
                <a:solidFill>
                  <a:schemeClr val="bg1"/>
                </a:solidFill>
              </a:rPr>
              <a:t>Ezt csináltuk ma: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chemeClr val="bg1"/>
                </a:solidFill>
              </a:rPr>
              <a:t>Programozási fogalmakkal ismerkedtünk meg. Ide tartoznak például az algoritmusok, a szekvenciasorok, a hibakeresés, sőt akár a hurkok is.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chemeClr val="bg1"/>
                </a:solidFill>
              </a:rPr>
              <a:t>Megtudtuk, hogy a számítástechnika mindent átsző. Áthatja a kedvteléseinket, az érdeklődési körünket és a jövőbeli pályafutásunkat.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hu-hu" dirty="0">
                <a:solidFill>
                  <a:schemeClr val="bg1"/>
                </a:solidFill>
              </a:rPr>
              <a:t>Programozással elértük, hogy a Minecraft Agent megmentse a jövőt!</a:t>
            </a:r>
          </a:p>
        </p:txBody>
      </p:sp>
      <p:pic>
        <p:nvPicPr>
          <p:cNvPr id="7" name="Picture Placeholder 6" descr="Képernyőkép egy videójátékról&#10;&#10;Automatikusan generált leírá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Szöveg, logó&#10;&#10;Automatikusan generált leírás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Gondolatébresztő kérdések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Melyik részét élvezted a legjobban a Kódolás órájának?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Kódolás órája melyik része jelentette a legnagyobb kihívást?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Hogyan használtad ma a számítástechnikai készségeidet?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Említs egy új dolgot, amit ma tanultál!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Miért fontos a számítástechnika minden ember számára?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Máskor is szívesen kipróbálnád a Minecraft: Education Edition játékot?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hu-hu"/>
              <a:t>Oklevél a sikeres teljesítésről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Szöveg, logó&#10;&#10;Automatikusan generált leírás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hu-hu" sz="4000" dirty="0">
                <a:latin typeface="Torque Bold" panose="020B0803030202050203" pitchFamily="34" charset="0"/>
              </a:rPr>
              <a:t>Üdvözlünk a </a:t>
            </a:r>
          </a:p>
          <a:p>
            <a:pPr algn="ctr"/>
            <a:r>
              <a:rPr lang="hu-hu" sz="4000" dirty="0">
                <a:latin typeface="Torque Bold" panose="020B0803030202050203" pitchFamily="34" charset="0"/>
              </a:rPr>
              <a:t>Minecraft Kódolás órája 2021: TimeCraft című leckében!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Képernyőkép egy videójátékról&#10;&#10;Automatikusan generált leírás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Felkészülés a számítástechnikai oktatási hétre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Játszd végig a Kódolás órája 2021: TimeCraft játékot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Töltsd le a </a:t>
            </a:r>
            <a:r>
              <a:rPr lang="hu-hu" dirty="0">
                <a:hlinkClick r:id="rId2"/>
              </a:rPr>
              <a:t>megoldókulcsot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Olvasd el az </a:t>
            </a:r>
            <a:r>
              <a:rPr lang="hu-hu" dirty="0">
                <a:hlinkClick r:id="rId3"/>
              </a:rPr>
              <a:t>Oktatói útmutatót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Tekintsd át az </a:t>
            </a:r>
            <a:r>
              <a:rPr lang="hu-hu" dirty="0">
                <a:hlinkClick r:id="rId4"/>
              </a:rPr>
              <a:t>integrált számítástechnikai lecketervekhez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 kapcsolódó további feladatokatMerészkedj a </a:t>
            </a:r>
            <a:r>
              <a:rPr lang="hu-hu" dirty="0">
                <a:hlinkClick r:id="rId5"/>
              </a:rPr>
              <a:t>Kódolás óráján túl </a:t>
            </a:r>
            <a:r>
              <a:rPr lang="hu-hu" dirty="0"/>
              <a:t>ezekkel a szórakoztató világokkal!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Szöveg, logó&#10;&#10;Automatikusan generált leírás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1 órás képzési alkalom menete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77642"/>
            <a:ext cx="11018520" cy="430271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b="1" dirty="0"/>
              <a:t>Mutatkozz be </a:t>
            </a:r>
            <a:r>
              <a:rPr lang="hu-hu" sz="1800" dirty="0"/>
              <a:t>(2 perc)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Mutasd be a </a:t>
            </a:r>
            <a:r>
              <a:rPr lang="hu-hu" sz="1800" b="1" dirty="0"/>
              <a:t>lecke témáját </a:t>
            </a:r>
            <a:r>
              <a:rPr lang="hu-hu" sz="1800" dirty="0"/>
              <a:t>– lásd az </a:t>
            </a:r>
            <a:r>
              <a:rPr lang="hu-hu" sz="1800" dirty="0">
                <a:hlinkClick r:id="rId2"/>
              </a:rPr>
              <a:t>Oktatói útmutatót </a:t>
            </a:r>
            <a:r>
              <a:rPr lang="hu-hu" sz="1800" dirty="0"/>
              <a:t>(1 perc)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Oszd meg a képernyődet, és nézzétek meg az </a:t>
            </a:r>
            <a:r>
              <a:rPr lang="hu-hu" sz="1800" dirty="0">
                <a:hlinkClick r:id="rId3"/>
              </a:rPr>
              <a:t>útmutató videót</a:t>
            </a:r>
            <a:r>
              <a:rPr lang="hu-hu" sz="1800" dirty="0"/>
              <a:t> (2 perc) (ne felejtsd el megosztani a hangot!)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Ismertesd a </a:t>
            </a:r>
            <a:r>
              <a:rPr lang="hu-hu" sz="1800" b="1" dirty="0"/>
              <a:t>leckéhez kapcsolódó fogalmakat </a:t>
            </a:r>
            <a:r>
              <a:rPr lang="hu-hu" sz="1800" dirty="0"/>
              <a:t>– lásd az Oktatói útmutatót (és az 5–8. diát) (5 perc)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Tekintsétek át a </a:t>
            </a:r>
            <a:r>
              <a:rPr lang="hu-hu" sz="1800" b="1" dirty="0"/>
              <a:t>Tippek és trükkök </a:t>
            </a:r>
            <a:r>
              <a:rPr lang="hu-hu" sz="1800" dirty="0"/>
              <a:t>című részt (7. dia) (3 perc)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Oszd meg a képernyődet, nyisd meg a világot, és </a:t>
            </a:r>
            <a:r>
              <a:rPr lang="hu-hu" sz="1800" b="1" dirty="0"/>
              <a:t>játszd végig az első feladatot </a:t>
            </a:r>
            <a:r>
              <a:rPr lang="hu-hu" sz="1800" dirty="0"/>
              <a:t>(bevezetés + Nagyzenekaros jazz) a diákok bevonásával (10–15 perc). A tanulóknak készült </a:t>
            </a:r>
            <a:r>
              <a:rPr lang="hu-hu" sz="1800" dirty="0">
                <a:hlinkClick r:id="rId4"/>
              </a:rPr>
              <a:t>diák</a:t>
            </a:r>
            <a:r>
              <a:rPr lang="hu-hu" sz="1800" dirty="0"/>
              <a:t> további segítséget nyújthatnak.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Kérd meg a diákokat, hogy </a:t>
            </a:r>
            <a:r>
              <a:rPr lang="hu-hu" sz="1800" b="1" dirty="0"/>
              <a:t>végezzenek el két további feladatot önállóan</a:t>
            </a:r>
            <a:r>
              <a:rPr lang="hu-hu" sz="1800" dirty="0"/>
              <a:t>, és add a tudtukra, hogy bátran kérdezhetnek (20 perc)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hu-hu" sz="1400" dirty="0"/>
              <a:t>Tartsd kéznél a </a:t>
            </a:r>
            <a:r>
              <a:rPr lang="hu-hu" sz="1400" dirty="0">
                <a:hlinkClick r:id="rId5"/>
              </a:rPr>
              <a:t>megoldókulcsot</a:t>
            </a:r>
            <a:r>
              <a:rPr lang="hu-hu" sz="14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b="1" dirty="0"/>
              <a:t>A lecke lezárása (10. dia)</a:t>
            </a:r>
            <a:r>
              <a:rPr lang="hu-hu" sz="1800" dirty="0"/>
              <a:t> (5 perc)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1800" dirty="0"/>
              <a:t>Fennmaradó idő a diákok kérdéseinek megválaszolására </a:t>
            </a:r>
            <a:r>
              <a:rPr lang="hu-hu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</p:txBody>
      </p:sp>
      <p:pic>
        <p:nvPicPr>
          <p:cNvPr id="8" name="Picture 7" descr="Szöveg, logó&#10;&#10;Automatikusan generált leírás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85" y="2596313"/>
            <a:ext cx="6608086" cy="2462213"/>
          </a:xfrm>
        </p:spPr>
        <p:txBody>
          <a:bodyPr/>
          <a:lstStyle/>
          <a:p>
            <a:r>
              <a:rPr lang="hu-hu" sz="4000" dirty="0"/>
              <a:t>Hogyan használhatom a számítástechnikát a hobbijaimhoz vagy a különböző munkakörökben?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hu-hu" sz="4000" dirty="0">
                <a:latin typeface="Torque Bold" panose="020B0803030202050203" pitchFamily="34" charset="0"/>
              </a:rPr>
              <a:t>A számítástechnika</a:t>
            </a:r>
            <a:br/>
            <a:r>
              <a:rPr lang="hu-hu" sz="4000" dirty="0">
                <a:latin typeface="Torque Bold" panose="020B0803030202050203" pitchFamily="34" charset="0"/>
              </a:rPr>
              <a:t>az </a:t>
            </a:r>
            <a:br/>
            <a:r>
              <a:rPr lang="hu-hu" sz="4000" dirty="0">
                <a:latin typeface="Torque Bold" panose="020B0803030202050203" pitchFamily="34" charset="0"/>
              </a:rPr>
              <a:t>egész életünket áthatja, </a:t>
            </a:r>
            <a:r>
              <a:rPr lang="hu-hu" sz="4000" b="1" u="sng" dirty="0">
                <a:latin typeface="Torque Bold" panose="020B0803030202050203" pitchFamily="34" charset="0"/>
              </a:rPr>
              <a:t>és </a:t>
            </a:r>
            <a:br/>
            <a:r>
              <a:rPr lang="hu-hu" sz="4000" dirty="0">
                <a:latin typeface="Torque Bold" panose="020B0803030202050203" pitchFamily="34" charset="0"/>
              </a:rPr>
              <a:t>MINDENKI KIPRÓBÁLHATJA MAGÁT BENNE!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Képernyőkép egy videójátékról&#10;&#10;Automatikusan generált leírás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Súlyos Időgalibák Intézete informatikusaként tiéd a feladat, hogy kijavítsd a történelem során tapasztalt rejtélyes Időhasadásokat, és kitaláld, ki (vagy mi!) áll mögöttük.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hu-hu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Segítesz megjavítani az Időhasadásokat, és megmenteni a jövőt a programozási szuperképességeiddel?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 következőket kell tenned a TimeCraft-küldetésed </a:t>
            </a:r>
          </a:p>
          <a:p>
            <a:r>
              <a:rPr lang="hu-h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alatt:</a:t>
            </a:r>
          </a:p>
          <a:p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Vissza kell utaznod az időben, hogy átéld a világtörténelem izgalmas pillanatait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Be kell programoznod az Idő Agentet három Időhasadás megjavítására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Azonosítanod kell a nyomok segítségével a Bajkeverőt (az Időhasadások okozóját)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Készen állsz </a:t>
            </a:r>
          </a:p>
          <a:p>
            <a:r>
              <a:rPr lang="hu-h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 kalandozásra az időben?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hu-hu" dirty="0"/>
              <a:t>Fontos kifejezések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Van néhány fontos dolog, amelyet meg kell értenünk a játék előtt. Kezdésképp tekintsünk át néhány fogalmat!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Idő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Súlyos Időgalibák Intézete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Időhasadás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Ezt a robotot programozzuk be, hogy segítsen orvosolni az Időhasadásokat.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 Súlyos Időgalibák Intézete informatikusaként dolgozol. Te figyeled az időt, és gondoskodsz arról, hogy minden rendben haladjon.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Komoly probléma (vagy változás) következett be a Föld történetének idővonalán. Mindez a nagyszámítógépen látható.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3933825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Kép a következőkről: szöveg, tárgyak, iroda, rendetlenség&#10;&#10;Automatikusan generált leírá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Tippek és trükkök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hu-hu" dirty="0"/>
              <a:t>Rajzolás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hu-hu" dirty="0"/>
              <a:t>Biztasd a diákokat arra, hogy rajzolják le az Agent tervezett útvonalát. Így könnyebb lesz kigondolni a lépéseket, és módosítani a változókat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hu-hu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 olvasó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hu-hu" dirty="0"/>
              <a:t>A diákok a Modern olvasó ikonra kattintva felolvastathatják vagy lefordíttathatják a szöveget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u-hu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Szöveg, logó&#10;&#10;Automatikusan generált leírás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hu-h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 Modern olvasó a Minecrafton belül nyitható meg, és a jelek, valamint az NJK-kal folytatott párbeszédek elolvasását segíti! Rendkívül hasznos!</a:t>
            </a:r>
            <a:br/>
            <a:br/>
            <a:r>
              <a:rPr lang="hu-h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Jól jön az olvasáshoz, ráadásul a szöveg lefordítására, sőt, a szöveg hangos felolvasására is alkalmas.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hu-h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Itt megtudhatod, hogyan használhatod a Modern olvasót a Minecraft: Education Edition változatban: </a:t>
            </a:r>
            <a:r>
              <a:rPr lang="hu-h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hu-h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3377</TotalTime>
  <Words>958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Kódolás órája 2021: TimeCraft</vt:lpstr>
      <vt:lpstr>PowerPoint Presentation</vt:lpstr>
      <vt:lpstr>Felkészülés a számítástechnikai oktatási hétre </vt:lpstr>
      <vt:lpstr>Az 1 órás képzési alkalom menete </vt:lpstr>
      <vt:lpstr>PowerPoint Presentation</vt:lpstr>
      <vt:lpstr>A számítástechnika az  egész életünket áthatja, és  MINDENKI KIPRÓBÁLHATJA MAGÁT BENNE!</vt:lpstr>
      <vt:lpstr>PowerPoint Presentation</vt:lpstr>
      <vt:lpstr>Fontos kifejezések </vt:lpstr>
      <vt:lpstr>Tippek és trükkök</vt:lpstr>
      <vt:lpstr>Teleportálás, tippek kérése és egyebek </vt:lpstr>
      <vt:lpstr>Programozási kihívások (Válassz hármat – bármikor újrajátszhatod őket!)</vt:lpstr>
      <vt:lpstr>Áttekintés</vt:lpstr>
      <vt:lpstr>Gondolatébresztő kérdések</vt:lpstr>
      <vt:lpstr>Oklevél a sikeres teljesítésről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