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Előadó – töltsd ki és illeszd be a következőt a csevegőablakba a hívás elején: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Üdv a(z) [workshop címe] workshopon! A kezdés időpontja: [időpont, időzóna].</a:t>
            </a:r>
            <a:r>
              <a:rPr lang="hu-h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Ha kérdésed van, vagy technikai problémáid adódnak, írj nekünk a csevegőablakban. Ha szeretnél többet megtudni más virtuális workshopokról, látogass el a következő oldalra: &lt;URL&gt;. Ha még nem tetted meg, spórolj magadnak egy kis időt, és töltsd le a mai napi feladatok előtt a Minecraft: Education Edition kiadást a következő oldalról: </a:t>
            </a:r>
            <a:r>
              <a:rPr lang="hu-hu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Teendők: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résztvevők üdvözlése: 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PowerPoint-prezentáció ismertetése a Teams-értekezleten, és az első dia bemutatása.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Töltsd ki a fenti nyitószöveget, majd tedd közzé a csevegőablakban.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Köszöntsd a résztvevőket, amikor csatlakoznak, és gondoskodj róla, hogy mindenki mikrofonja el legyen némítva.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Szólj a résztvevőknek, hogy érdemes papírt és tollat/ceruzát elővenniük, ha jegyzetelni szeretnének a workshopon.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csoport mérete alapján döntsd el, hogy a diákok beszélhetnek-e, vagy inkább mindenki kizárólag a csevegőablakot használja.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Üdvözlök mindenkit! Köszönöm, hogy csatlakoztatok. __________ vagyok. Ő pedig a társoktatóm, ___________.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programozás adott sorrendben megadott utasítások sora – épp, mint amilyeneket az imént hoztatok létre. A programok ezt a nyelvet használják arra, hogy valamilyen feladat elvégzésére utasítsanak egy számítógépet. A programozók olyan emberek, akik kódot írnak. Ma mi is programozók leszünk! Különféle módokon lehet kódot írni.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Az előttünk álló küldetésekben </a:t>
            </a: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blokkalapú kód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szerepel. Ezzel remekül el lehet sajátítani a programozás alapjait.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blokkalapú programozásnál programozási utasításokat jelképező blokkokat helyezünk el húzással, majd összekapcsoljuk őket, mint a kirakósok darabjait.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Kódot emellett szöveggel, szavakkal, számokkal és központozással is írhatunk. A képen a JavaScript nevű </a:t>
            </a: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szövegalapú kód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látható.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Kérdések: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képeken ugyanaz a program látható blokkalapú és szövegalapú kóddal megírva. Mik a hasonlóságok, és mik a különbségek? </a:t>
            </a:r>
          </a:p>
          <a:p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hu-h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lehetséges válaszok közé tartozhatnak a következők: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hasonlóságok: sok szó és szám megegyezik, és ugyanabban a sorrendben szerepel; különbségek: színes blokkok / számozott sorokból álló szöveg; meghatározott első lépés / nem meghatározott első lépés; csak szavak és számok / szavak és számok, valamint központozás; összekapcsolható blokkok / begépelendő szöveg).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Teendők: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 meg a diákokat, hogy válaszoljanak a csevegőablakban, vagy oldd fel a jelentkezők némítását.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Szép munka! Teljesítetted az első kihívásokat a falu megmentéséhez! Beszéljük meg az esetleges nehézségeket, és vegyünk át néhány felmerülő fogalmat.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Egy </a:t>
            </a: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szekvenciában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egy művelet vagy esemény egy előre meghatározott sorrendben a sorban következő művelethez vezet.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Fontos tehát, hogy milyen sorrendben helyezed el a kódblokkokat.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Az Agent az általad meghatározott sorrendben mozog.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Ez egy programozási fogalom, amellyel a robotalgoritmusok segítségével kezdtünk megismerkedni.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Kérdések: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Működne a legutóbbi programod, ha az „Agent elemez” blokkot az „Agent mozgatása” blokk elé helyeznéd el? Miért, vagy miért nem? </a:t>
            </a:r>
          </a:p>
          <a:p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hu-h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Válasz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Nem, mert az Agentnek előre kellett haladnia, hogy eljusson a száraz bozótig, mielőtt elemezni tudta volna.)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Teendők: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 meg a diákokat, hogy válaszoljanak a csevegőablakban, vagy oldd fel a jelentkezők némítását.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Ha fejtörést okoz egy szekvencia megtervezése, jó ötlet lehet leírni a lépéseket egy papírra ceruzával. Írd le, majd tekintsd át az ötletedet. Ha van jobb ötleted, írd le azt is. Ha elégedett vagy a tervvel, alkosd meg a kódot.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Szép munka! Sikeresen teljesítetted ezt a cseppet sem könnyű küldetést, és végigkalauzoltad az Agentet a labirintuson! Nézzük meg, hogy ment, és vegyünk át pár tippet, amellyel kiküszöbölheted a problémákat a kódodban.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programozásban a </a:t>
            </a: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hibakeresés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kódban szereplő hibák megkeresését és javítását jelenti.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Azért nevezzük hibakeresésnek, mert a kóddal jelentkező problémákat hibának nevezzük.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Néha a legtapasztaltabb programozók is hibáznak. Ha a kód nem viselkedik úgy, ahogy szeretnéd, próbálj meg inkább kíváncsi, mint bosszús lenni – ideje hibavadászatra indulni!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Kérdések: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Elsőre működött a kódod? Hogyan találtad meg és javítottad a hibákat a kódodban?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Teendők: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 meg a diákokat, hogy válaszoljanak a csevegőablakban, vagy oldd fel a jelentkezők némítását.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küldetések során többek között úgy tudod kiszúrni a hibákat, ha gondosan figyeled az Agentet, amikor lefuttatod a kódodat.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Ha például ahelyett, hogy balra fordulna a labirintus útvonalának követéséhez, továbbra is előre megy, jó eséllyel hiba van a kódodban. A viselkedéséből pedig kikövetkeztetheted, hogy hol.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kódod hibakereséséhez keresd meg a kódod azon szakaszát, amelynél az Agent rossz irányba indult.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Próbáld meg módosítani a számot a kérdéses „Agent mozgatása” blokknál, majd futtasd le újra a kódot, hogy megnézd, működik-e.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Szép munka! Teljesítetted a Kódolás óráját, és megmentetted a falut!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Kérdések: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Melyik volt a kedvenc küldetésed vagy kihívásod?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Teendők: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Kérd meg a diákokat, hogy válaszoljanak a csevegőablakban, vagy oldd fel a jelentkezők némítását.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Megjegyzés: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Ha a csoportod nem fejezte be az összes küldetést, gratulálj nekik, hogy milyen sokat fejlődtek.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Nagyon sokat tanultunk ma!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Programozási fogalmakkal ismerkedtünk meg. Ilyenek például az algoritmusok, a mesterséges intelligencia, a szekvenciasorok, a hibakeresés és a feltételek.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Programozással elérted, hogy a Minecraft Agented megelőzze az erdőtüzeket!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hu-h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Választható kérdések beszélgetéshez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Milyen szerepet játszanak a számítógépek az erdőtüzek megelőzésében?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Mely adatok (információk) fontosak az erdőtüzek leküzdéséhez?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Hogyan tudjuk megakadályozni az erdőtüzek keletkezését?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Mit jelent az újraerdősítés? Milyen megközelítési módjai vannak?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Szöveg: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workshop után többféleképpen is folytatódhat a móka a mai programozási feladatokkal: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Dolgozz a bónuszfeladaton, hogy helyreállítsd az erdőt, és benépesítsd állatokkal. A feladat keretében megtanulhatod, hogyan használhatod a programozást olyan blokkok elhelyezésére, mint a virágok, és olyan mobok idézésére, mint a csirkék. Rendkívül szórakoztató, ráadásul itt még kreatívabban programozhatsz.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Az erdő helyreállítása után beszélj a tűzoltóval, hogy lefényképezhesd az alkotásodat, és a képet a számítógépedre vagy eszközödre menthesd.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Ezenkívül személyre szabott oklevelet is kaphatsz, amely tanúsítja, hogy teljesítetted a Kódolás órája aktuális kihívását! Nyomd meg az </a:t>
            </a: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gombot a billentyűzeteden, és válaszd a </a:t>
            </a: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Kész vagyok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lehetőséget, majd kövesd az utasításokat. Ennél a résznél jó ötlet lehet egy szülő vagy más felnőtt segítségét kérni.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hu-h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TEENDŐK: </a:t>
            </a:r>
            <a:r>
              <a:rPr lang="hu-h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közelgő események felvezetése, és az észrevételek módosítása a kiválasztott marketinganyagoknak megfelelően.  </a:t>
            </a:r>
          </a:p>
          <a:p>
            <a:endParaRPr lang="en-US"/>
          </a:p>
          <a:p>
            <a:r>
              <a:rPr lang="hu-hu"/>
              <a:t>Az oktatók személyre szabott támogatást kaphatnak az eszközök használatához, fejlődhetnek a szakmájukban, és egyéb képzési segédanyagokat kaphatnak a kifejezetten ezzel a témával foglalkozó oktatási csapatunktól. Ha fel akarod venni velük a kapcsolatot, küldj egy e-mailt Annie-nek a következő címre: annie.Goldsnider@microsoft.com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hu-hu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Copyright Microsoft Corporation. Minden jog fenntartva.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Asztalnál ülő, számítógépező ember&#10;&#10;Automatikusan generált leírás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Kép a következőkről: játék, LEGO, ég, asztal&#10;&#10;Automatikusan generált leírás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Ezek a Microsoft márka színei. A színsáv a témavezető oldalán látható, így minden dián szerepel. A felhasználók az alakzat színkitöltése, sor színkitöltése stb. lehetőség alatti „cseppentő” színeszközöket használhatják a márka színeinek egyszerű kiválasztásához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hu-hu" sz="4400" dirty="0">
                <a:latin typeface="Torque Bold" panose="020B0803030202050203" pitchFamily="34" charset="0"/>
              </a:rPr>
              <a:t>A Kódolás órája 2021 (TimeCraft)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hu-h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Prezentáció a lecke lebonyolításához</a:t>
            </a:r>
          </a:p>
          <a:p>
            <a:r>
              <a:rPr lang="hu-h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Közvetlen, diákok vezette és hibrid/távoli tanulási környezetekhez</a:t>
            </a:r>
          </a:p>
        </p:txBody>
      </p:sp>
      <p:pic>
        <p:nvPicPr>
          <p:cNvPr id="9" name="Picture Placeholder 7" descr="Képernyőkép a zöld növényt tartó Minecraft Agentről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hu-hu" dirty="0"/>
              <a:t>Napi célkitűzés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Ahogy az imént olvastuk, őrült dolgok történnek a Föld történetének idővonalával! </a:t>
            </a:r>
          </a:p>
          <a:p>
            <a:pPr algn="ctr"/>
            <a:r>
              <a:rPr lang="hu-hu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Napi célkitűzésünk, hogy programozási készségeink bevetésével megoldjuk a problémákat. </a:t>
            </a:r>
          </a:p>
          <a:p>
            <a:pPr algn="ctr"/>
            <a:r>
              <a:rPr lang="hu-hu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Vágjunk bele!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Ha már van fiókod a Minecraft: Education Edition változathoz…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Ha még nincs fiókod a Minecraft: Education Edition változathoz…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Üdvözöl a TimeCraft!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Ez a teremtődési pontod. Itt kezdődik a játékmenet.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Gyakoroljuk a mozgást…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Billentyűzet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Érintéses vezérlők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Gyakoroljuk a mozgást…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Mérnöki rajz&#10;&#10;Automatikusan generált leírás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Navigálj át az akadályokon a vezérlőkkel, és juss vissza az itt látható zöld gombhoz.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gomb megnyomása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gombok RENDKÍVÜL fontos részei a játékmenetnek.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gombok megnyomásához sétálj oda az adott gombhoz, és kattints rá a jobb egérgombbal (ha billentyűzetet használsz), vagy egyszerűen csak érintsd meg (ha érintéses vezérlőkkel rendelkezel).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Végigsétálás a folyosón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légzsilipen lévő gomb megnyomása után ez a látvány fogad.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Kövesd a folyosón megjelenő csillámokat, és menj be a következő nagy szobába. Beléptél a Súlyos Időgalibák Intézetébe. A játékmenet során többször is visszatérsz ebbe a szobába.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Megismerkedés T.A.R.R.A-val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Ismerkedj meg T.A.R.R.A-val!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Ő egy mesterséges intelligenciával működő robot. Számítógépes robot, aki ugyanúgy tud gondolkodni és feladatokat elvégezni, mint egy ember. A TimeCraft kihívás alatt végig ő lesz a segéded.</a:t>
            </a:r>
          </a:p>
        </p:txBody>
      </p:sp>
      <p:pic>
        <p:nvPicPr>
          <p:cNvPr id="9" name="Picture 8" descr="Kép a következőkről: szöveg, asztal, íróasztal&#10;&#10;Automatikusan generált leírás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Üzenőképernyő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Ez a képernyő jelenik meg, ha T.A.R.R.A. mondani akar neked valamit.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Olvasd el a felugró képernyőn látható információkat. Ha nehezen tudod önállóan elolvasni a szavakat, a Modern olvasó gombot is használhatod.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Modern olvasó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</a:t>
            </a:r>
            <a:r>
              <a:rPr lang="hu-h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Modern olvasó </a:t>
            </a:r>
            <a:r>
              <a:rPr lang="hu-hu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</a:t>
            </a:r>
            <a:r>
              <a:rPr lang="hu-h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Minecrafton belül nyitható meg, és a jelek, valamint az NJK-kal folytatott párbeszédek elolvasását segíti</a:t>
            </a:r>
            <a:r>
              <a:rPr lang="hu-hu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</a:t>
            </a:r>
            <a:r>
              <a:rPr lang="hu-h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Rendkívül hasznos!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Jól jön az olvasáshoz, ráadásul le is tudja fordítani a szöveget, és akár hangosan fel is olvassa azt.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Modern olvasó használata a Minecraft: Education Edition változatban </a:t>
            </a:r>
            <a:r>
              <a:rPr lang="hu-hu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hu-hu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hu-hu" dirty="0"/>
              <a:t>A kód utasítások sorozata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u-hu" sz="2200" dirty="0">
                <a:latin typeface="+mj-lt"/>
              </a:rPr>
              <a:t>Ezek az utasítások különbözőképpen írhatók meg: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hu-hu" sz="2200" dirty="0">
                <a:solidFill>
                  <a:srgbClr val="D59DFF"/>
                </a:solidFill>
                <a:latin typeface="+mj-lt"/>
              </a:rPr>
              <a:t>Blokkalapú kód</a:t>
            </a:r>
          </a:p>
        </p:txBody>
      </p:sp>
      <p:pic>
        <p:nvPicPr>
          <p:cNvPr id="20" name="Picture Placeholder 19" descr="Képernyőkép a MakeCode programozási munkaterületről, amelyen egy egyszerű, blokkalapú program látható, amely a Minecraft Agent mozgatására szolgál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hu-hu" sz="2200">
                <a:solidFill>
                  <a:srgbClr val="D59DFF"/>
                </a:solidFill>
                <a:latin typeface="+mj-lt"/>
              </a:rPr>
              <a:t>Szövegalapú kód</a:t>
            </a:r>
          </a:p>
        </p:txBody>
      </p:sp>
      <p:pic>
        <p:nvPicPr>
          <p:cNvPr id="14" name="Picture Placeholder 13" descr="Képernyőkép a MakeCode programozási munkaterületről, amelyen egy egyszerű, JavaScript program látható, amely a Minecraft Agent mozgatására szolgál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hu-hu" sz="3800" dirty="0"/>
              <a:t>Választanod kell a Blokkok vagy a Python közül.</a:t>
            </a:r>
            <a:br>
                    </a:br>
            <a:r>
              <a:rPr lang="hu-hu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(A kezdőknek a Blokkokat ajánljuk)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hu-hu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Miről </a:t>
            </a:r>
            <a:br>
                    </a:br>
            <a:r>
              <a:rPr kumimoji="0" lang="hu-hu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fogunk </a:t>
            </a:r>
            <a:br>
                    </a:br>
            <a:r>
              <a:rPr kumimoji="0" lang="hu-hu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ma tanulni?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hu-hu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Programozási alapfogalmakkal ismerkedem meg.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hu-hu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Számításalapú gondolkodásmóddal elemzek és oldok meg problémákat.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hu-hu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Megtanítom a Minecraft Idő Agentnek, hogyan oldhat meg problémákat programozással.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hu-hu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Olyan, számítástechnikával alkotott kapcsolódási pontokat térképezek fel, </a:t>
            </a:r>
            <a:r>
              <a:rPr lang="hu-hu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amelyek az élet minden területét érintik.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T.A.R.R.A. és az NJK-</a:t>
            </a:r>
            <a:r>
              <a:rPr lang="hu-hu" sz="3200" dirty="0" err="1"/>
              <a:t>k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TimeCraft játékmenete során időről időre jelen lesz T.A.R.R.A. és más NJK-k (nem játékos karakterek).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 fontos információkkal segít majd a játékmenet alatt. Ha T.A.R.R.A. mondani akar valamit, felugró képernyők jelennek meg – ezek fognak végigkalauzolni a játékon.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Idő Agent kiválasztása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Ideje kiválasztani egy Idő Agentet.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Öt különböző színben érhetők el. Tetszés szerint választhatsz a színek közül!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Így választhatsz Idő Agentet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 gombot az Idő Agent kiválasztásához.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Idő Agent használata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Az Idő Agentek eltűnnek. Az Agent használatához nyomd meg a „C” gombot.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Code Builder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„C” gomb megnyomásával indítod el a Code Builder platformot.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Code Builder a programozási felület, amellyel problémák megoldására programozhatod be az Idő Agentet a TimeCraft alatt.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játékmenethez való visszatéréhez nyomd meg a képernyő sarkában található „</a:t>
            </a:r>
            <a:r>
              <a:rPr lang="hu-hu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 elemet.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Idő Agent használata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Az Idő Agent készen áll!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Remek választás!</a:t>
            </a: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Indulj gyorsan a megszakító felé az áram visszakapcsolásához. Nincs vesztegetni való időd!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Séta a megszakítóhoz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Kövesd a csillámokat a megszakító megkereséséhez.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Ez gyorsan ment! Nézd csak! </a:t>
            </a: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Hozzáadtam a D.I.S.K.U.R.Z.U.S. eszközt a leltáradhoz. A D.I.S.K.U.R.Z.U.S. eszközzel magadhoz hívhatod az Idő Agentet, vagy velem is felveheted a kapcsolatot.</a:t>
            </a: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Kattints a kezedben lévő eszközre a jobb egérgombbal annak aktiválásához.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afikus felhasználói felület, alkalmazás&#10;&#10;Automatikusan generált leírás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D.I.S.K.U.R.Z.U.S. eszköz használata Eszköz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D.I.S.K.U.R.Z.U.S. eszköz az aktív sávban található.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Válaszd ki a D.I.S.K.U.R.Z.U.S. eszközt az aktív sávban. A D.I.S.K.U.R.Z.U.S. eszköz kiválasztása után új gomb jelenik meg a képernyőn:</a:t>
            </a:r>
          </a:p>
          <a:p>
            <a:pPr algn="ctr"/>
            <a:r>
              <a:rPr lang="hu-h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D.I.S.K.U.R.Z.U.S. eszköz használata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ezt a gombot.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hu-hu" dirty="0"/>
              <a:t>Mi az a </a:t>
            </a:r>
            <a:br>
                    </a:br>
            <a:r>
              <a:rPr lang="hu-hu" dirty="0"/>
              <a:t>számítástechnika?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számítástechnika azt tanulmányozza, hogyan aknázhatók ki a számítógépekben rejlő képességek a problémák megoldására.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Most már csak egy kattintásra vagyok tőled! A kezdéshez nyomd meg az „Indítás” gombot!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Programozd be az Idő Agentet úgy, hogy előrehaladjon 3 blokkot, és árammal lássa el az Idővonalat.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hu-hu" dirty="0">
                <a:solidFill>
                  <a:srgbClr val="D59DFF"/>
                </a:solidFill>
              </a:rPr>
              <a:t>Programozási fogalom: </a:t>
            </a:r>
            <a:br>
                    </a:br>
            <a:r>
              <a:rPr lang="hu-hu" sz="2400" dirty="0">
                <a:solidFill>
                  <a:srgbClr val="D59DFF"/>
                </a:solidFill>
              </a:rPr>
              <a:t>Szekvenciasorok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>
                <a:solidFill>
                  <a:srgbClr val="D59DFF"/>
                </a:solidFill>
                <a:latin typeface="+mj-lt"/>
              </a:rPr>
              <a:t>Mit jelent?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 sz="2000">
                <a:solidFill>
                  <a:schemeClr val="bg1"/>
                </a:solidFill>
              </a:rPr>
              <a:t>Az Agent az általad meghatározott sorrendben mozog. Egy szekvenciastruktúrában egy művelet vagy esemény a sorban következő művelethez vezet.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>
                <a:solidFill>
                  <a:srgbClr val="D59DFF"/>
                </a:solidFill>
                <a:latin typeface="+mj-lt"/>
              </a:rPr>
              <a:t>Gondoljuk végig!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 sz="2000">
                <a:solidFill>
                  <a:schemeClr val="bg1"/>
                </a:solidFill>
              </a:rPr>
              <a:t>Működne a legutóbbi programod, ha az </a:t>
            </a:r>
            <a:r>
              <a:rPr lang="hu-hu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hu-hu" sz="2000" b="1">
                <a:solidFill>
                  <a:schemeClr val="bg1"/>
                </a:solidFill>
              </a:rPr>
              <a:t> </a:t>
            </a:r>
            <a:r>
              <a:rPr lang="hu-hu" sz="2000" b="1">
                <a:solidFill>
                  <a:schemeClr val="bg1"/>
                </a:solidFill>
                <a:latin typeface="Consolas" panose="020B0609020204030204" pitchFamily="49" charset="0"/>
              </a:rPr>
              <a:t>elemez</a:t>
            </a:r>
            <a:r>
              <a:rPr lang="hu-hu" sz="2000">
                <a:solidFill>
                  <a:schemeClr val="bg1"/>
                </a:solidFill>
              </a:rPr>
              <a:t> blokkot az </a:t>
            </a:r>
            <a:r>
              <a:rPr lang="hu-hu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hu-hu" sz="2000" b="1">
                <a:solidFill>
                  <a:schemeClr val="bg1"/>
                </a:solidFill>
              </a:rPr>
              <a:t> </a:t>
            </a:r>
            <a:r>
              <a:rPr lang="hu-hu" sz="2000" b="1">
                <a:solidFill>
                  <a:schemeClr val="bg1"/>
                </a:solidFill>
                <a:latin typeface="Consolas" panose="020B0609020204030204" pitchFamily="49" charset="0"/>
              </a:rPr>
              <a:t>mozgatása</a:t>
            </a:r>
            <a:r>
              <a:rPr lang="hu-hu" sz="2000">
                <a:solidFill>
                  <a:schemeClr val="bg1"/>
                </a:solidFill>
              </a:rPr>
              <a:t> blokk elé helyeznéd el? Miért, vagy miért nem?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>
                <a:solidFill>
                  <a:srgbClr val="D59DFF"/>
                </a:solidFill>
                <a:latin typeface="+mj-lt"/>
              </a:rPr>
              <a:t>Tipp: </a:t>
            </a:r>
            <a:r>
              <a:rPr lang="hu-hu" sz="2000">
                <a:solidFill>
                  <a:schemeClr val="bg1"/>
                </a:solidFill>
              </a:rPr>
              <a:t>Próbálj papíron tervezni!</a:t>
            </a:r>
          </a:p>
        </p:txBody>
      </p:sp>
      <p:pic>
        <p:nvPicPr>
          <p:cNvPr id="7" name="Picture Placeholder 6" descr="Képernyőkép egy videójátékról&#10;&#10;Automatikusan generált leírás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áramkör áram alá helyezése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 „C” gombot a Code Builder megnyitásához.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Code Builder (blokkok) használata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lépés: Olvasd el a programozási feladatot.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lépés: Használd a MakeCode-szóblokkokat az eszköztáradból. Húzással helyezheted el őket a programozási felületen.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lépés: Nyomd meg a zöld indítónyilat a kódod teszteléséhez.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Code Builder (blokkok) használata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 a kódolási feladat nem fér el a képernyő felén, meg kell nyomnod ezt a </a:t>
            </a:r>
            <a:r>
              <a:rPr lang="hu-hu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kibontás</a:t>
            </a:r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gombot. Így a Code Builder teljes képernyős nézetre vált.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 további segítségre van szükséged a kódolási kihívás teljesítéséhez, válaszd a </a:t>
            </a:r>
            <a:r>
              <a:rPr lang="hu-hu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tipp </a:t>
            </a:r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gombot. Egy kérdőjellel ellátott villanykörte az ikonja. Ezek a tippek nagyon hasznosak!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Code Builder (Python) használata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lépés: Olvasd el a programozási feladatot.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lépés: Gépeld be a Python-kódot a Feladat terület alatt.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lépés: Nyomd meg a képernyő alján a „futtatás” gombot.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Szép munka! Visszaállítottad az áramot, így most már segíthetsz nekünk helyrehozni a félresikerült dolgokat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Időhasadások a nagyszámítógépen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Próbáljuk megoldani ezt a problémát! Nyomd meg a gombot, hogy kiválaszd az Idővonal-számítógépen.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hu-hu" dirty="0"/>
              <a:t>Hogyan használják a számítástechnikát </a:t>
            </a:r>
            <a:r>
              <a:rPr lang="hu-hu" sz="4000" dirty="0"/>
              <a:t>(vagy a számítástechnikai készségeket) </a:t>
            </a:r>
            <a:r>
              <a:rPr lang="hu-hu" dirty="0"/>
              <a:t>az iskolában?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Időhasadás kiválasztása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 gombot az Időhasadás kiválasztásához.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Kiválasztottál egy Időhasadást. Lépj be az Időkapszulába a küldetés elkezdéséhez.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Séta az Időkapszulához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Az Időkapszula egy gép, amellyel utazhatsz az időben!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Indulj el az Időkapszula felé, és nyomd meg az előtted lévő gombot, hogy kinyisd, és megkapd az eligazítást a küldetésről!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Ugrálás az időben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Három Időhasadást kell orvosolnod. Amikor belépsz az Időkapszulába, a képernyő oldalán látható gomb mindig megmutatja, hány időugrást kell megoldanod.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 gombot az Időkapszula kinyitásához.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Időkapszula kinyitása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 gombot az Időkapszula kinyitásához, és a küldetéssel kapcsolatos eligazítás elolvasásához.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Eligazítás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Olvasd el az eligazítást a küldetéssel kapcsolatban. </a:t>
            </a: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Ne feledd: ha egyedül játszol, és segítségre van szükséged, bármikor használhatod a Modern olvasót!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Belépés az Időkapszulába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az Időkapszulán látható gombot</a:t>
            </a:r>
            <a:r>
              <a:rPr lang="hu-hu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Belépés az Időkapszulába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gomb megnyomása után megjelenik a „teleportálás” üzenet – ez azt jelenti, hogy utazol az időben!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Üdv! Ez itt a Nagyzenekaros JAZZ kihívás.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Ez a teremtődési pontod a világban. A játékmenet elindításakor pontosan ezt a képet fogod látni.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hu-hu" dirty="0"/>
              <a:t>Hogyan használhatom a számítástechnikát a hobbijaimhoz vagy a különböző munkakörökben?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Úgy tűnik, a jazz-zenész eléggé feldúlt. Nézzük meg, tudunk-e segíteni neki!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Úgy érzékelem, hogy rejtőzik valami a zenész mögötti falban. Küldd el az Agentet a D.I.S.K.U.R.Z.U.S. eszközzel a gyanús </a:t>
            </a: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helyre!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Jazz-zenész NJK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Már megint kifütyültek! Semmi sem ugyanolyan, mióta elvesztettem a trombitámat! Miféle átok sújt?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Nagyzenekaros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D.I.S.K.U.R.Z.U.S. eszköz kézbevétele után megjelenik egy új, szürke szövegdoboz a következő utasítással: </a:t>
            </a:r>
          </a:p>
          <a:p>
            <a:pPr algn="ctr"/>
            <a:r>
              <a:rPr lang="hu-h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„Használd a D.I.S.K.U.R.Z.U.S. eszközt”.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 gombot a következő felugró képernyő megtekintéséhez.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NAGYZENEKAROS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Kattints az „Indítás” gombra</a:t>
            </a: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küldetésed megkezdéséhez!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Szép munka! </a:t>
            </a: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D.I.S.K.U.R.Z.U.S. eszközzel bármikor visszaküldheted az Agentet a kezdőpontra.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Most pedig gyűjtsd be a trombitát programozással!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Nagyzenekaros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Az Idő Agent automatikusan a megfelelő helyen lesz.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labirintus végén egy trombita rejtőzik.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Meg kell szereznünk a zenész trombitáját!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algoritmus létrehozása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Teljesítsük a kihívást egy algoritmus segítségével.</a:t>
            </a:r>
          </a:p>
          <a:p>
            <a:pPr algn="ctr"/>
            <a:r>
              <a:rPr lang="hu-hu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Hogyan használhatjuk a(z)</a:t>
            </a:r>
          </a:p>
          <a:p>
            <a:pPr algn="ctr"/>
            <a:r>
              <a:rPr lang="hu-h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előre</a:t>
            </a:r>
          </a:p>
          <a:p>
            <a:pPr algn="ctr"/>
            <a:r>
              <a:rPr lang="hu-h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vissza</a:t>
            </a:r>
          </a:p>
          <a:p>
            <a:pPr algn="ctr"/>
            <a:r>
              <a:rPr lang="hu-h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balra</a:t>
            </a:r>
          </a:p>
          <a:p>
            <a:pPr algn="ctr"/>
            <a:r>
              <a:rPr lang="hu-h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jobbra</a:t>
            </a:r>
          </a:p>
          <a:p>
            <a:pPr algn="ctr"/>
            <a:r>
              <a:rPr lang="hu-h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fel</a:t>
            </a:r>
          </a:p>
          <a:p>
            <a:pPr algn="ctr"/>
            <a:r>
              <a:rPr lang="hu-h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le</a:t>
            </a:r>
          </a:p>
          <a:p>
            <a:pPr algn="ctr"/>
            <a:r>
              <a:rPr lang="hu-hu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parancsokat arra, hogy eljuttassuk az Idő Agentet a trombitához?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algoritmus kódolása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Programozzuk be az Idő Agentet az algoritmus követésére.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Nyisd meg a Code Builder platformot a „C” gomb megnyomásával.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Code builder megnyitása után látni fogod az iránymutatásokat, az eszköztárat és a tippeket.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hu-hu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MakeCode-blokkok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FELADAT VISSZAÁLLÍTÁSA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Használd a D.I.S.K.U.R.Z.U.S. eszközt, ha elölről szeretnéd kezdeni, és vissza akarod állítani a feladatot.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Nyomd meg a </a:t>
            </a:r>
          </a:p>
          <a:p>
            <a:pPr algn="ctr"/>
            <a:r>
              <a:rPr lang="hu-h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Feladat visszaállítása </a:t>
            </a:r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gombot, és ismét a teremtődési pontodról indíthatod el a küldetést.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hu-hu">
                <a:solidFill>
                  <a:srgbClr val="D59DFF"/>
                </a:solidFill>
              </a:rPr>
              <a:t>Programozási fogalom: </a:t>
            </a:r>
            <a:br>
                    </a:br>
            <a:r>
              <a:rPr lang="hu-hu" sz="2400">
                <a:solidFill>
                  <a:srgbClr val="D59DFF"/>
                </a:solidFill>
              </a:rPr>
              <a:t>Hibakeresés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>
                <a:solidFill>
                  <a:srgbClr val="D59DFF"/>
                </a:solidFill>
                <a:latin typeface="+mj-lt"/>
              </a:rPr>
              <a:t>Mit jelent?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 sz="2000">
                <a:solidFill>
                  <a:schemeClr val="bg1"/>
                </a:solidFill>
              </a:rPr>
              <a:t>A hibakeresés a kódban szereplő hibák megkeresését és javítását jelenti.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>
                <a:solidFill>
                  <a:srgbClr val="D59DFF"/>
                </a:solidFill>
                <a:latin typeface="+mj-lt"/>
              </a:rPr>
              <a:t>Gondoljuk végig!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 sz="2000">
                <a:solidFill>
                  <a:schemeClr val="bg1"/>
                </a:solidFill>
              </a:rPr>
              <a:t>Elsőre működött a kódod?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 sz="2000">
                <a:solidFill>
                  <a:schemeClr val="bg1"/>
                </a:solidFill>
              </a:rPr>
              <a:t>Hogyan találtad meg és javítottad a hibákat a kódodban?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hu-hu">
                <a:solidFill>
                  <a:srgbClr val="D59DFF"/>
                </a:solidFill>
                <a:latin typeface="+mj-lt"/>
              </a:rPr>
              <a:t>Tipp: </a:t>
            </a:r>
            <a:r>
              <a:rPr lang="hu-hu" sz="2000">
                <a:solidFill>
                  <a:schemeClr val="bg1"/>
                </a:solidFill>
              </a:rPr>
              <a:t>Amikor lefuttatod a kódodat, figyeld gondosan az Agentet, hogy rögtön kiszúrd a hibákat.</a:t>
            </a:r>
          </a:p>
        </p:txBody>
      </p:sp>
      <p:pic>
        <p:nvPicPr>
          <p:cNvPr id="6" name="Picture Placeholder 5" descr="Képernyőkép a Minecraft Agentről a Kódolás órája 4. küldetésének labirintusában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hu-hu" sz="4000" dirty="0"/>
              <a:t>A számítástechnika</a:t>
            </a:r>
            <a:br>
                    </a:br>
            <a:r>
              <a:rPr lang="hu-hu" sz="4000" dirty="0"/>
              <a:t>az </a:t>
            </a:r>
            <a:br>
                    </a:br>
            <a:r>
              <a:rPr lang="hu-hu" sz="4000" dirty="0"/>
              <a:t>egész életünket áthatja, </a:t>
            </a:r>
            <a:r>
              <a:rPr lang="hu-hu" sz="4000" b="1" u="sng" dirty="0"/>
              <a:t>és </a:t>
            </a:r>
            <a:br>
                    </a:br>
            <a:r>
              <a:rPr lang="hu-hu" sz="4000" dirty="0"/>
              <a:t>MINDENKI KIPRÓBÁLHATJA MAGÁT BENNE!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„tipp” gomb használata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hu-hu" sz="2800" b="1" dirty="0">
                          <a:solidFill>
                            <a:schemeClr val="accent5"/>
                          </a:solidFill>
                        </a:rPr>
                        <a:t>1. tipp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sz="2800" b="0" dirty="0">
                          <a:solidFill>
                            <a:schemeClr val="accent5"/>
                          </a:solidFill>
                        </a:rPr>
                        <a:t>Látni fogsz egy képet a megoldásról. Használd ezt a programozási megoldás megtervezéséhez.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hu-hu" sz="2800" b="1" dirty="0">
                          <a:solidFill>
                            <a:schemeClr val="accent5"/>
                          </a:solidFill>
                        </a:rPr>
                        <a:t>2. tipp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sz="2800" dirty="0">
                          <a:solidFill>
                            <a:schemeClr val="accent5"/>
                          </a:solidFill>
                        </a:rPr>
                        <a:t>Látni fogsz egy kezdőkódot a Code Builder platformon, amelyben néhány hibás érték szerepel. A megfelelő megoldás megtalálásához hibakeresést kell végezned a kezdőkóddal kapcsolatban (vagyis javítanod kell a programozási hibákat).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2800" b="1" dirty="0">
                          <a:solidFill>
                            <a:schemeClr val="accent5"/>
                          </a:solidFill>
                        </a:rPr>
                        <a:t>3. tipp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sz="2800" dirty="0">
                          <a:solidFill>
                            <a:schemeClr val="accent5"/>
                          </a:solidFill>
                        </a:rPr>
                        <a:t>A teljes programozási megoldás megjelenik a Code Builder platformon, és visszateleportálsz a Súlyos Időgalibák Intézetébe. </a:t>
                      </a:r>
                    </a:p>
                    <a:p>
                      <a:pPr algn="ctr"/>
                      <a:r>
                        <a:rPr lang="hu-hu" sz="2800" b="1" dirty="0">
                          <a:solidFill>
                            <a:srgbClr val="FF0000"/>
                          </a:solidFill>
                        </a:rPr>
                        <a:t>Ha mindhárom tippet felhasználod, NEM fogod tudni megkeresni a titkos gombot a nyomok megtalálásához.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Nagyszerű munka! Megjavítottad ezt az időpillanatot, és megmentetted a jazz jövőjét!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Várj csak! Ó, ne! Van itt még valami más is, ami nincs rendjén. Teljesen átfésülöm a területet, hátha megbújik valahol egy rejtett eszköz.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Titkos gomb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 a szoba átfésülését követően felfedi a titkos gombot!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vizsgálat során egy rejtett gomb nyomára bukkantam a területen!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Kutasd át a terület minden zugát, majd nyomd meg a gombot a további tudnivalókért!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Titkos gomb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Ez az Időhasadás titkos gombot rejt. Kövesd a titkos gombhoz vezető csillámokat.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Titkos gomb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Ez a titkos gomb helye.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Miután rákattintasz a gombra, kinyílnak a bal oldali, fehér ajtók.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Üzenet T.A.R.R.A-tól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Megtaláltad a rejtett gombot!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Úgy tűnik, egy titkos szoba nyílt ki ezen a területen.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Menj be a szobába, és keress további információkat!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Nyomok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Az ajtók mögött nyomokra bukkanhatsz azzal kapcsolatban, hogy melyik Idő Agent lehet a Bajkeverő (aki az Időhasadásokat okozza!).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Visszatérés a Súlyos Időgalibák Intézetébe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Próbáld meg kikövetkeztetni, melyik Idő Agent lehet a Bajkeverő.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Mit gondolsz, melyikük okozhatja az Időhasadásokat az összegyűjtött bizonyítékok alapján?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hu-hu" dirty="0"/>
              <a:t>Üdvözlünk a Kódolás órája 2021 (TimeCraft) kihíváson!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b="1" dirty="0">
                <a:solidFill>
                  <a:schemeClr val="accent2">
                    <a:alpha val="99000"/>
                  </a:schemeClr>
                </a:solidFill>
              </a:rPr>
              <a:t>Helyőrző a Kódolás órája előzeteséhez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Szavazás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Minden Időhasadás után lehetőséged van szavazni, és megtippelni, ki lehet az Időbajkeverő.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Siker!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ELŐTTE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UTÁNA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Indulhat a játék!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Kiválasztod a következő orvosolandó Időhasadást. Figyelj a kijelzőre. El fog irányítani a következő Időhasadáshoz!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Ezután térj vissza az Időkapszulához a következő eligazításért.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hu-h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cél két további Időhasadás sikeres orvoslása.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hu-hu"/>
              <a:t>Szép munka!</a:t>
            </a:r>
          </a:p>
        </p:txBody>
      </p:sp>
      <p:pic>
        <p:nvPicPr>
          <p:cNvPr id="7" name="Picture Placeholder 10" descr="A Minecraft Agent és más karakterek, akik a tűz után újraerdősítést végeznek a területen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hu-hu">
                <a:solidFill>
                  <a:srgbClr val="D59DFF"/>
                </a:solidFill>
              </a:rPr>
              <a:t>Áttekintés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hu-hu" dirty="0">
                <a:solidFill>
                  <a:schemeClr val="bg1"/>
                </a:solidFill>
              </a:rPr>
              <a:t>Ezt csináltunk ma: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chemeClr val="bg1"/>
                </a:solidFill>
              </a:rPr>
              <a:t>Programozási fogalmakkal ismerkedtünk meg. Ide tartoznak például az algoritmusok, a szekvenciasorok, a hibakeresés, sőt akár a hurkok is.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chemeClr val="bg1"/>
                </a:solidFill>
              </a:rPr>
              <a:t>Megtudtuk, hogy a számítástechnika mindent átsző. Áthatja a kedvteléseinket, az érdeklődési körünket és a jövőbeli pályafutásunkat.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chemeClr val="bg1"/>
                </a:solidFill>
              </a:rPr>
              <a:t>Programozással elértük, hogy a Minecraft Agent megmentse a jövőt!</a:t>
            </a:r>
          </a:p>
        </p:txBody>
      </p:sp>
      <p:pic>
        <p:nvPicPr>
          <p:cNvPr id="7" name="Picture Placeholder 6" descr="Képernyőkép egy videójátékról&#10;&#10;Automatikusan generált leírás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Gondolatébresztő kérdések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Melyik részét élvezted a legjobban a Kódolás órájának?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Kódolás órája melyik része jelentette a legnagyobb kihívást?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Hogyan használtad ma a számítástechnikai készségeidet?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Említs egy új dolgot, amit ma tanultál!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Miért fontos a számítástechnika minden ember számára?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Máskor is szívesen kipróbálnád a Minecraft: Education Edition játékot?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hu-hu"/>
              <a:t>További programozási móka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hu-hu" dirty="0"/>
              <a:t>A Kódolás órája 2021 (TimeCraft) kihívás után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/>
              <a:t>Gyakorold a programozást, hogy újabb Időhasadásokat orvosolj!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/>
              <a:t>Látogasd meg a titkos trófeahelyiséget a vezérlőközpont alatt!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/>
              <a:t>Nyomd meg az</a:t>
            </a:r>
            <a:r>
              <a:rPr lang="hu-hu" dirty="0">
                <a:latin typeface="+mj-lt"/>
              </a:rPr>
              <a:t> Esc </a:t>
            </a:r>
            <a:r>
              <a:rPr lang="hu-hu" dirty="0"/>
              <a:t>gombot, és válaszd a </a:t>
            </a:r>
            <a:r>
              <a:rPr lang="hu-hu" dirty="0">
                <a:latin typeface="+mj-lt"/>
              </a:rPr>
              <a:t>Kész vagyok</a:t>
            </a:r>
            <a:r>
              <a:rPr lang="hu-hu" dirty="0"/>
              <a:t> lehetőséget a teljesítést igazoló oklevél megszerzéséhez.</a:t>
            </a:r>
          </a:p>
        </p:txBody>
      </p:sp>
      <p:pic>
        <p:nvPicPr>
          <p:cNvPr id="8" name="Picture Placeholder 7" descr="Kettő, Surface számítógépet használó gyerek mosolyog a kamerába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Oklevél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hu-hu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Gratulálunk! </a:t>
            </a:r>
          </a:p>
          <a:p>
            <a:pPr lvl="1" algn="ctr"/>
            <a:r>
              <a:rPr lang="hu-hu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Oklevelet kaptál a sikeres teljesítésről.</a:t>
            </a:r>
          </a:p>
          <a:p>
            <a:pPr lvl="1" algn="ctr"/>
            <a:r>
              <a:rPr lang="hu-hu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Kódolás órája 2021: TimeCraft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Kép egy játékról&#10;&#10;Automatikusan generált leírás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hu-hu"/>
              <a:t>A szórakozás korántsem ért véget!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Merülj el a </a:t>
            </a:r>
            <a:r>
              <a:rPr lang="hu-hu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hu-hu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 világában új kihívások és leckék feltérképezéséhez, és a programozás folytatásához!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Súlyos Időgalibák Intézete informatikusaként tiéd a feladat, hogy kijavítsd a történelem során tapasztalt rejtélyes Időhasadásokat, és kitaláld, ki (vagy mi!) áll mögöttük.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Segítesz megjavítani az Időhasadásokat, és megmenteni a jövőt a programozási szuperképességeiddel?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 következőket kell tenned a TimeCraft-küldetésed </a:t>
            </a:r>
          </a:p>
          <a:p>
            <a:r>
              <a:rPr lang="hu-h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alatt:</a:t>
            </a:r>
          </a:p>
          <a:p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Vissza kell utaznod az időben, hogy átéld a világtörténelem izgalmas pillanatait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 kell programoznod az Idő Agentet az Időhasadások megjavítására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Azonosítanod kell a nyomok segítségével a Bajkeverőt (az Időhasadások okozóját)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Készen állsz </a:t>
            </a:r>
          </a:p>
          <a:p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 kalandozásra az időben?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hu-hu" dirty="0"/>
              <a:t>Fontos kifejezések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Van néhány fontos dolog, amelyet meg kell értenünk a játék előtt. Kezdésképp tekintsünk át néhány fogalmat!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Idő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Súlyos Időgalibák Intézete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Időhasadás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Ezt a robotot programozzuk be, hogy segítsen orvosolni az Időhasadásokat.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 Súlyos Időgalibák Intézete informatikusaként dolgozol. Te figyeled az időt, és gondoskodsz arról, hogy minden rendben haladjon.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Komoly probléma (vagy változás) következett be a Föld történetének idővonalán. Mindez a nagyszámítógépen látható.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Kép a következőkről: szöveg, tárgyak, iroda, rendetlenség&#10;&#10;Automatikusan generált leírás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