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8:11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8:10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fr-ca"/>
              <a:t>Vous aurez accès à ces diapositives à la fin de la séance.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fr-c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Tous droits réservés. MICROSOFT NE DONNE AUCUNE GARANTIE, EXPRESSE, IMPLICITE OU STATUTAIRE, SUR LES RENSEIGNEMENTS CONTENUS DANS CETTE PRÉSENTATION.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8:10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fr-c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Tous droits réservés. MICROSOFT NE DONNE AUCUNE GARANTIE, EXPRESSE, IMPLICITE OU STATUTAIRE, SUR LES RENSEIGNEMENTS CONTENUS DANS CETTE PRÉSENTATION.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8:11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fr-c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Tous droits réservés. MICROSOFT NE DONNE AUCUNE GARANTIE, EXPRESSE, IMPLICITE OU STATUTAIRE, SUR LES RENSEIGNEMENTS CONTENUS DANS CETTE PRÉSENTATION.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8:11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 avec texte en blanc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ue de haut d'une femme assise qui prend des notes dans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Logo Microsoft avec texte en gris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fr-ca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Tous droits réservés. </a:t>
            </a:r>
          </a:p>
        </p:txBody>
      </p:sp>
      <p:pic>
        <p:nvPicPr>
          <p:cNvPr id="5" name="MS logo white - EMF" descr="Logo Microsoft avec texte en blanc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Logo Microsoft avec texte en blanc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Logo Microsoft avec texte en gris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ue de haut d'une femme assise qui prend des notes dans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Logo Microsoft avec texte en blanc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ue de haut d'une femme assise qui prend des notes dans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Logo Microsoft avec texte en gris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Logo Microsoft avec texte en blanc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Logo Microsoft avec texte en gris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fr-ca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Tous droits réservés. </a:t>
            </a:r>
          </a:p>
        </p:txBody>
      </p:sp>
      <p:pic>
        <p:nvPicPr>
          <p:cNvPr id="6" name="MS logo gray - EMF" descr="Logo Microsoft avec texte en gris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fr-ca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fr-c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fr-ca" TargetMode="External"/><Relationship Id="rId4" Type="http://schemas.openxmlformats.org/officeDocument/2006/relationships/hyperlink" Target="https://aka.ms/HOC21extensionactivities_fr-c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fr-c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fr-ca" TargetMode="External"/><Relationship Id="rId4" Type="http://schemas.openxmlformats.org/officeDocument/2006/relationships/hyperlink" Target="https://aka.ms/HOC2021presentationslides_fr-c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fr-ca" dirty="0"/>
              <a:t>Heure de Code 2021 :</a:t>
            </a:r>
            <a:br/>
            <a:r>
              <a:rPr lang="fr-ca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/>
              <a:t>Formation des formateurs</a:t>
            </a:r>
          </a:p>
        </p:txBody>
      </p:sp>
      <p:pic>
        <p:nvPicPr>
          <p:cNvPr id="13" name="Picture Placeholder 8" descr="Une personne assise à une table qui utilise un ordinateur&#10;&#10;Description générée automatiquement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fr-ca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La téléportation, les conseils et bien plus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ca" sz="1800" dirty="0"/>
              <a:t>IARRAT est l'IA (une machine douée d'intelligence artificielle) qui guidera les élèves dans le jeu.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ca" sz="1800" dirty="0"/>
              <a:t>Les élèves auront un appareil de communication appelé Di.RA (dispositif de rapport de l'agent).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ca" sz="1800" dirty="0"/>
              <a:t>Pour recevoir de l'aide d'IARRAT, obtenir un conseil, réinitialiser ou résoudre l'activité, ou encore se téléporter à l'ordinateur de la ligne du temps, les élèves peuvent faire un clic droit sur cet appareil.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fr-ca" sz="3400" dirty="0"/>
              <a:t>Défis de codage (choisissez-en 3 – il est toujours possible d'y rejouer!)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fr-ca" sz="2400" dirty="0"/>
              <a:t>Défi 1 : Grand orchestre de jazz</a:t>
            </a:r>
          </a:p>
          <a:p>
            <a:r>
              <a:rPr lang="fr-ca" sz="2400" dirty="0"/>
              <a:t>Défi 2 : La grande pyramide de Gizeh</a:t>
            </a:r>
          </a:p>
          <a:p>
            <a:r>
              <a:rPr lang="fr-ca" sz="2400" dirty="0"/>
              <a:t>Défi 3 : Mission lunaire</a:t>
            </a:r>
          </a:p>
          <a:p>
            <a:r>
              <a:rPr lang="fr-ca" sz="2400" dirty="0"/>
              <a:t>Défi 4 : La Grande Muraille de Chine</a:t>
            </a:r>
          </a:p>
          <a:p>
            <a:r>
              <a:rPr lang="fr-ca" sz="2400" dirty="0"/>
              <a:t>Défi 5 : La Joconde</a:t>
            </a:r>
          </a:p>
          <a:p>
            <a:r>
              <a:rPr lang="fr-ca" sz="2400" dirty="0"/>
              <a:t>Défi 6 : Premiers vols</a:t>
            </a:r>
          </a:p>
          <a:p>
            <a:r>
              <a:rPr lang="fr-ca" sz="2400" dirty="0"/>
              <a:t>Défi 7 : Première programmeuse</a:t>
            </a:r>
          </a:p>
          <a:p>
            <a:r>
              <a:rPr lang="fr-ca" sz="2400" dirty="0"/>
              <a:t>Défi 8 : Meilleurs amis de l'homme</a:t>
            </a:r>
          </a:p>
          <a:p>
            <a:r>
              <a:rPr lang="fr-ca" sz="2400" dirty="0"/>
              <a:t>Défi 9 : Casse-tête paléontologique</a:t>
            </a:r>
          </a:p>
          <a:p>
            <a:r>
              <a:rPr lang="fr-ca" sz="2400" dirty="0"/>
              <a:t>Défi 10 : Éléments de découverte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e, logo&#10;&#10;Description générée automatiquement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fr-ca">
                <a:solidFill>
                  <a:srgbClr val="D59DFF"/>
                </a:solidFill>
              </a:rPr>
              <a:t>Résumé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ca" dirty="0">
                <a:solidFill>
                  <a:schemeClr val="bg1"/>
                </a:solidFill>
              </a:rPr>
              <a:t>Ce que nous avons fait aujourd'hui 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bg1"/>
                </a:solidFill>
              </a:rPr>
              <a:t>Nous avons appris des concepts de codage, y compris les algorithmes, les séquences, le débogage et peut-être même les boucles.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bg1"/>
                </a:solidFill>
              </a:rPr>
              <a:t>Nous avons appris que l'informatique est partout... dans toutes nos passions, nos champs d'intérêts et nos carrières futures.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bg1"/>
                </a:solidFill>
              </a:rPr>
              <a:t>Nous avons programmé l'agent temporel Minecraft pour sauver le futur!</a:t>
            </a:r>
          </a:p>
        </p:txBody>
      </p:sp>
      <p:pic>
        <p:nvPicPr>
          <p:cNvPr id="7" name="Picture Placeholder 6" descr="Une capture d'écran d'un jeu vidéo&#10;&#10;Description générée automatiquement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e, logo&#10;&#10;Description générée automatiquement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Réflexions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c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Quelle partie de l'Heure de Code avez-vous préférée?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c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Quelle partie de l'Heure de Code était la plus difficile?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c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Comment avez-vous utilisé les compétences en informatique aujourd'hui?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c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Qu'avez-vous appris de nouveau aujourd'hui?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c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Pourquoi l'informatique est-elle importante pour tout le monde?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c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Aimeriez-vous essayer Minecraft: Education Edition à nouveau?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fr-ca"/>
              <a:t>Certificat d'achèvement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ca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e, logo&#10;&#10;Description générée automatiquement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fr-ca" sz="4000" dirty="0">
                <a:latin typeface="Torque Bold" panose="020B0803030202050203" pitchFamily="34" charset="0"/>
              </a:rPr>
              <a:t>Bienvenue à </a:t>
            </a:r>
          </a:p>
          <a:p>
            <a:pPr algn="ctr"/>
            <a:r>
              <a:rPr lang="fr-ca" sz="4000" dirty="0">
                <a:latin typeface="Torque Bold" panose="020B0803030202050203" pitchFamily="34" charset="0"/>
              </a:rPr>
              <a:t>l'Heure de Code 2021 de Minecraft (TimeCraft)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Une capture d'écran d'un jeu vidéo&#10;&#10;Description générée automatiquement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Comment se préparer à le semaine d'éducation à l'informatique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32156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dirty="0"/>
              <a:t>Jouez à l'Heure de Code 2021 : TimeCraft.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dirty="0"/>
              <a:t>Téléchargez une copie du </a:t>
            </a:r>
            <a:r>
              <a:rPr lang="fr-ca" dirty="0">
                <a:hlinkClick r:id="rId2"/>
              </a:rPr>
              <a:t>corrigé</a:t>
            </a:r>
            <a:r>
              <a:rPr lang="fr-ca" dirty="0"/>
              <a:t>.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dirty="0"/>
              <a:t>Consultez le </a:t>
            </a:r>
            <a:r>
              <a:rPr lang="fr-ca" dirty="0">
                <a:hlinkClick r:id="rId3"/>
              </a:rPr>
              <a:t>guide de l'enseignant</a:t>
            </a:r>
            <a:r>
              <a:rPr lang="fr-ca" dirty="0"/>
              <a:t>.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dirty="0"/>
              <a:t>Jetez un œil aux activités complémentaires </a:t>
            </a:r>
            <a:r>
              <a:rPr lang="fr-ca" dirty="0">
                <a:hlinkClick r:id="rId4"/>
              </a:rPr>
              <a:t>plans de leçons en informatique intégrées</a:t>
            </a:r>
            <a:r>
              <a:rPr lang="fr-ca" dirty="0"/>
              <a:t>.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dirty="0"/>
              <a:t>Explorez </a:t>
            </a:r>
            <a:r>
              <a:rPr lang="fr-ca" dirty="0">
                <a:hlinkClick r:id="rId5"/>
              </a:rPr>
              <a:t>au-delà de l'Heure de Code </a:t>
            </a:r>
            <a:r>
              <a:rPr lang="fr-ca" dirty="0"/>
              <a:t>avec ces mondes amusants!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e, logo&#10;&#10;Description générée automatiquement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Comment présenter votre séance d'une heure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56372"/>
            <a:ext cx="11018520" cy="493058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b="1" dirty="0"/>
              <a:t>Présentez-vous </a:t>
            </a:r>
            <a:r>
              <a:rPr lang="fr-ca" sz="1800" dirty="0"/>
              <a:t>(2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Présentez le </a:t>
            </a:r>
            <a:r>
              <a:rPr lang="fr-ca" sz="1800" b="1" dirty="0"/>
              <a:t>thème de la leçon </a:t>
            </a:r>
            <a:r>
              <a:rPr lang="fr-ca" sz="1800" dirty="0"/>
              <a:t>qui se trouve dans </a:t>
            </a:r>
            <a:r>
              <a:rPr lang="fr-ca" sz="1800" dirty="0">
                <a:hlinkClick r:id="rId2"/>
              </a:rPr>
              <a:t>le guide de l'enseignant </a:t>
            </a:r>
            <a:r>
              <a:rPr lang="fr-ca" sz="1800" dirty="0"/>
              <a:t>(1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Partagez votre écran et visionnez la vidéo des </a:t>
            </a:r>
            <a:r>
              <a:rPr lang="fr-ca" sz="1800" dirty="0">
                <a:hlinkClick r:id="rId3"/>
              </a:rPr>
              <a:t>procédures pas à pas</a:t>
            </a:r>
            <a:r>
              <a:rPr lang="fr-ca" sz="1800" dirty="0"/>
              <a:t> (2 min) – n'oubliez pas d'activer le son!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Présentez les </a:t>
            </a:r>
            <a:r>
              <a:rPr lang="fr-ca" sz="1800" b="1" dirty="0"/>
              <a:t>concepts de la leçon </a:t>
            </a:r>
            <a:r>
              <a:rPr lang="fr-ca" sz="1800" dirty="0"/>
              <a:t>que vous trouverez dans le guide de l'enseignant et sur les diapositives 5 à 8 (5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Parcourez les </a:t>
            </a:r>
            <a:r>
              <a:rPr lang="fr-ca" sz="1800" b="1" dirty="0"/>
              <a:t>Trucs et conseils </a:t>
            </a:r>
            <a:r>
              <a:rPr lang="fr-ca" sz="1800" dirty="0"/>
              <a:t>de la diapositive 7 (3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Partagez votre écran, ouvrez le monde et </a:t>
            </a:r>
            <a:r>
              <a:rPr lang="fr-ca" sz="1800" b="1" dirty="0"/>
              <a:t>jouez à la première activité </a:t>
            </a:r>
            <a:r>
              <a:rPr lang="fr-ca" sz="1800" dirty="0"/>
              <a:t>(introduction et Grand orchestre de jazz) en demandant aux élèves de suivre (10 à 15 min). Utilisez les </a:t>
            </a:r>
            <a:r>
              <a:rPr lang="fr-ca" sz="1800" dirty="0">
                <a:hlinkClick r:id="rId4"/>
              </a:rPr>
              <a:t>diapositives</a:t>
            </a:r>
            <a:r>
              <a:rPr lang="fr-ca" sz="1800" dirty="0"/>
              <a:t> destinées aux élèves pour vous aider.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Demandez aux élèves </a:t>
            </a:r>
            <a:r>
              <a:rPr lang="fr-ca" sz="1800" b="1" dirty="0"/>
              <a:t>de terminer eux-mêmes 2 activités de plus</a:t>
            </a:r>
            <a:r>
              <a:rPr lang="fr-ca" sz="1800" dirty="0"/>
              <a:t>, invitez-les à poser des questions au besoin (20 min).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ca" sz="1400" dirty="0"/>
              <a:t>Gardez le </a:t>
            </a:r>
            <a:r>
              <a:rPr lang="fr-ca" sz="1400" dirty="0">
                <a:hlinkClick r:id="rId5"/>
              </a:rPr>
              <a:t>corrigé</a:t>
            </a:r>
            <a:r>
              <a:rPr lang="fr-ca" sz="1400" dirty="0"/>
              <a:t> à portée de main.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b="1" dirty="0"/>
              <a:t>Conclusion de la leçon (diapositive 10)</a:t>
            </a:r>
            <a:r>
              <a:rPr lang="fr-ca" sz="1800" dirty="0"/>
              <a:t> (5 min).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sz="1800" dirty="0"/>
              <a:t>Période de questions. </a:t>
            </a:r>
            <a:r>
              <a:rPr lang="fr-ca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2400" dirty="0"/>
          </a:p>
        </p:txBody>
      </p:sp>
      <p:pic>
        <p:nvPicPr>
          <p:cNvPr id="8" name="Picture 7" descr="Texte, logo&#10;&#10;Description générée automatiquement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830802"/>
          </a:xfrm>
        </p:spPr>
        <p:txBody>
          <a:bodyPr/>
          <a:lstStyle/>
          <a:p>
            <a:r>
              <a:rPr lang="fr-ca" dirty="0"/>
              <a:t>Comment l'informatique est-elle utilisée dans les passe-temps ou les différents domaines d'emploi?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fr-ca" sz="4000" dirty="0">
                <a:latin typeface="Torque Bold" panose="020B0803030202050203" pitchFamily="34" charset="0"/>
              </a:rPr>
              <a:t>L'informatique</a:t>
            </a:r>
            <a:br/>
            <a:r>
              <a:rPr lang="fr-ca" sz="4000" dirty="0">
                <a:latin typeface="Torque Bold" panose="020B0803030202050203" pitchFamily="34" charset="0"/>
              </a:rPr>
              <a:t>est </a:t>
            </a:r>
            <a:br/>
            <a:r>
              <a:rPr lang="fr-ca" sz="4000" dirty="0">
                <a:latin typeface="Torque Bold" panose="020B0803030202050203" pitchFamily="34" charset="0"/>
              </a:rPr>
              <a:t>partout </a:t>
            </a:r>
            <a:r>
              <a:rPr lang="fr-ca" sz="4000" b="1" u="sng" dirty="0">
                <a:latin typeface="Torque Bold" panose="020B0803030202050203" pitchFamily="34" charset="0"/>
              </a:rPr>
              <a:t>et </a:t>
            </a:r>
            <a:br/>
            <a:r>
              <a:rPr lang="fr-ca" sz="4000" dirty="0">
                <a:latin typeface="Torque Bold" panose="020B0803030202050203" pitchFamily="34" charset="0"/>
              </a:rPr>
              <a:t>POUR TOUT LE MONDE!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Une capture d'écran d'un jeu vidéo&#10;&#10;Description générée automatiquement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 tant qu'informaticiens et informaticiennes de l'Institut des grandes erreurs temporelles, votre travail consiste à corriger les mystérieuses failles temporelles qui surviennent dans l'histoire et de trouver qui (ou quoi!) en est la cause.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fr-ca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Aiderez-vous à réparer les failles temporelles et à sauver le futur à l'aide de vos superpouvoirs de programmation?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Dans votre mission TimeCraft, </a:t>
            </a:r>
          </a:p>
          <a:p>
            <a:r>
              <a:rPr lang="fr-ca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vous devrez :</a:t>
            </a:r>
          </a:p>
          <a:p>
            <a:r>
              <a:rPr lang="fr-c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remonter le temps jusqu'à de grands moments de l'histoire;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programmer votre agent temporel pour réparer trois failles temporelles;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utiliser les indices pour trouver le malfaiteur (qui ou ce qui cause les failles temporelles).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Préparez-vous </a:t>
            </a:r>
          </a:p>
          <a:p>
            <a:r>
              <a:rPr lang="fr-ca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à une aventure dans le temps!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fr-ca" dirty="0"/>
              <a:t>Vocabulaire important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Nous devons comprendre quelques points importants avant de commencer à jouer. Abordons quelques concepts!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temporel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 des grandes erreurs temporelles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Faille temporelle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C'est le robot que nous programmerons afin de nous aider à résoudre les failles temporelles.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En tant qu'informaticien, vous travaillez à l'Institut des grandes erreurs temporelles. Vous surveillez et entretenez l'ordre du temps.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C'est un gros problème (ou une modification) qui est survenu sur la ligne du temps de la Terre. Les failles sont affichées dans l'ordinateur central.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072" y="420038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5610" y="4486134"/>
            <a:ext cx="3062514" cy="1275614"/>
          </a:xfrm>
          <a:prstGeom prst="rect">
            <a:avLst/>
          </a:prstGeom>
        </p:spPr>
      </p:pic>
      <p:pic>
        <p:nvPicPr>
          <p:cNvPr id="9" name="Picture 8" descr="Une image contenant du texte, des objets, un bureau encombré&#10;&#10;Description générée automatiquement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60735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Trucs et conseils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fr-ca" dirty="0"/>
              <a:t>Faire un dessin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ca" dirty="0"/>
              <a:t>Encouragez les élèves à faire un dessin du chemin qu'ils prévoient faire parcourir à l'agent. Ceci les aidera à mieux planifier et à ajuster les variables.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fr-ca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Lecteur immersif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fr-ca" dirty="0"/>
              <a:t>Les élèves peuvent cliquer sur l'icône du lecteur immersif pour lire à voix haute ou traduire le texte du jeu.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e, logo&#10;&#10;Description générée automatiquement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c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Vous pouvez ouvrir le lecteur immersif dans Minecraft pour lire les panneaux et les dialogues des PNJ! Il est vraiment très utile!</a:t>
            </a:r>
            <a:br/>
            <a:br/>
            <a:r>
              <a:rPr lang="fr-c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Il donne un petit coup de pouce pour lire, y compris pour traduire le texte et lire à voix haute.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fr-c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Apprenez à utiliser le lecteur immersif dans Minecraft: Education Edition avec la vidéo suivante : </a:t>
            </a:r>
            <a:r>
              <a:rPr lang="fr-c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fr-c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1020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Heure de Code 2021 : TimeCraft</vt:lpstr>
      <vt:lpstr>PowerPoint Presentation</vt:lpstr>
      <vt:lpstr>Comment se préparer à le semaine d'éducation à l'informatique </vt:lpstr>
      <vt:lpstr>Comment présenter votre séance d'une heure </vt:lpstr>
      <vt:lpstr>PowerPoint Presentation</vt:lpstr>
      <vt:lpstr>L'informatique est  partout et  POUR TOUT LE MONDE!</vt:lpstr>
      <vt:lpstr>PowerPoint Presentation</vt:lpstr>
      <vt:lpstr>Vocabulaire important </vt:lpstr>
      <vt:lpstr>Trucs et conseils</vt:lpstr>
      <vt:lpstr>La téléportation, les conseils et bien plus </vt:lpstr>
      <vt:lpstr>Défis de codage (choisissez-en 3 – il est toujours possible d'y rejouer!)</vt:lpstr>
      <vt:lpstr>Résumé</vt:lpstr>
      <vt:lpstr>Réflexions</vt:lpstr>
      <vt:lpstr>Certificat d'achèvement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