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8:07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1:00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fi-fi"/>
              <a:t>Jaamme pakan session jälkeen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fi-fi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MIKROSOFT EI ANNA MINKÄÄNLAISIA SUORIA, VÄLILLISIÄ TAI LAKISÄÄTEISIÄ TAKUITA TÄMÄN ESITYKSEN TIEDOISTA.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1:00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fi-fi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MIKROSOFT EI ANNA MINKÄÄNLAISIA SUORIA, VÄLILLISIÄ TAI LAKISÄÄTEISIÄ TAKUITA TÄMÄN ESITYKSEN TIEDOISTA.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1:01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fi-fi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MIKROSOFT EI ANNA MINKÄÄNLAISIA SUORIA, VÄLILLISIÄ TAI LAKISÄÄTEISIÄ TAKUITA TÄMÄN ESITYKSEN TIEDOISTA.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1:01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in logon valkoinen tekstiversio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Nainen ylhäältäpäin istumassa ja tekemässä muistiinpanoja OneNotessa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in logon harmaa tekstiversio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fi-fi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in logon valkoinen tekstiversio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in logon valkoinen tekstiversio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in logon harmaa tekstiversio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Nainen ylhäältäpäin istumassa ja tekemässä muistiinpanoja OneNotessa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in logon valkoinen tekstiversio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Nainen ylhäältäpäin istumassa ja tekemässä muistiinpanoja OneNotessa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in logon harmaa tekstiversio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in logon valkoinen tekstiversio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in logon harmaa tekstiversio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fi-fi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Microsoftin logon harmaa tekstiversio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fi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fi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fi" TargetMode="External"/><Relationship Id="rId4" Type="http://schemas.openxmlformats.org/officeDocument/2006/relationships/hyperlink" Target="https://aka.ms/HOC21extensionactivities_f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fi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fi" TargetMode="External"/><Relationship Id="rId4" Type="http://schemas.openxmlformats.org/officeDocument/2006/relationships/hyperlink" Target="https://aka.ms/HOC2021presentationslides_f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fi-fi" dirty="0"/>
              <a:t>Koodaustunti 2021:</a:t>
            </a:r>
            <a:br/>
            <a:r>
              <a:rPr lang="fi-fi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i-fi"/>
              <a:t>Opettajan koulutussessio</a:t>
            </a:r>
          </a:p>
        </p:txBody>
      </p:sp>
      <p:pic>
        <p:nvPicPr>
          <p:cNvPr id="13" name="Picture Placeholder 8" descr="Henkilö käyttämässä tietokonetta pöydän äärellä&#10;&#10;Automaattisesti luotu kuvaus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fi-fi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Kaukosiirtyminen, vinkkien saaminen ja muuta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i-fi" sz="1800" dirty="0"/>
              <a:t>TARRA on tekoälykone, joka opastaa oppijoita pelissä.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i-fi" sz="1800" dirty="0"/>
              <a:t>Oppijat saavat AAHA-nimisen (Aika-Agentin hakuavain)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i-fi" sz="1800" dirty="0"/>
              <a:t>Oppijat voivat valita laitteen hiiren kakkospainikkeella, jos he haluavat apua TARRA:lta, saada vinkin, nollata tai ratkaista tehtävän tai kaukosiirtyä takaisin aikajanatietokoneelle.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fi-fi" sz="3400" dirty="0"/>
              <a:t>Koodaushaasteet (valitse vain 3 – voit nimittäin aina pelata uudelleen!)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fi-fi" sz="2400" dirty="0"/>
              <a:t>Haaste 1: Jazzorkesteri</a:t>
            </a:r>
          </a:p>
          <a:p>
            <a:r>
              <a:rPr lang="fi-fi" sz="2400" dirty="0"/>
              <a:t>Haaste 2: Gizan pyramidi</a:t>
            </a:r>
          </a:p>
          <a:p>
            <a:r>
              <a:rPr lang="fi-fi" sz="2400" dirty="0"/>
              <a:t>Haaste 3: Kuumatka</a:t>
            </a:r>
          </a:p>
          <a:p>
            <a:r>
              <a:rPr lang="fi-fi" sz="2400" dirty="0"/>
              <a:t>Haaste 4: Kiinan muuri</a:t>
            </a:r>
          </a:p>
          <a:p>
            <a:r>
              <a:rPr lang="fi-fi" sz="2400" dirty="0"/>
              <a:t>Haaste 5: Mona Lisa</a:t>
            </a:r>
          </a:p>
          <a:p>
            <a:r>
              <a:rPr lang="fi-fi" sz="2400" dirty="0"/>
              <a:t>Haaste 6: Ensimmäiset lennot</a:t>
            </a:r>
          </a:p>
          <a:p>
            <a:r>
              <a:rPr lang="fi-fi" sz="2400" dirty="0"/>
              <a:t>Haaste 7: Ensimmäinen ohjelmoija</a:t>
            </a:r>
          </a:p>
          <a:p>
            <a:r>
              <a:rPr lang="fi-fi" sz="2400" dirty="0"/>
              <a:t>Haaste 8: Ihmisen parhaat ystävät</a:t>
            </a:r>
          </a:p>
          <a:p>
            <a:r>
              <a:rPr lang="fi-fi" sz="2400" dirty="0"/>
              <a:t>Haaste 9: Paleontologinen pulma!</a:t>
            </a:r>
          </a:p>
          <a:p>
            <a:r>
              <a:rPr lang="fi-fi" sz="2400" dirty="0"/>
              <a:t>Haaste 10: Tutkimuksen elementit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ksti, logo&#10;&#10;Automaattisesti luotu kuvaus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fi-fi">
                <a:solidFill>
                  <a:srgbClr val="D59DFF"/>
                </a:solidFill>
              </a:rPr>
              <a:t>Yhteenveto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507442"/>
            <a:ext cx="4162425" cy="41456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i-fi" sz="1800" dirty="0">
                <a:solidFill>
                  <a:schemeClr val="bg1"/>
                </a:solidFill>
              </a:rPr>
              <a:t>Tänään teit seuraavaa: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sz="1800" dirty="0">
                <a:solidFill>
                  <a:schemeClr val="bg1"/>
                </a:solidFill>
              </a:rPr>
              <a:t>Tutustut koodauksen käsitteisiin, kuten algoritmeihin, sekvensointiin, virheenkorjaukseen ja ehkä jopa silmukoihin.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sz="1800" dirty="0">
                <a:solidFill>
                  <a:schemeClr val="bg1"/>
                </a:solidFill>
              </a:rPr>
              <a:t>Opit, kuinka tietojenkäsittelytiedettä on kaikkialla – kaikissa intohimoissamme, mielenkiinnonkohteissamme ja tulevissa työurissamme.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sz="1800" dirty="0">
                <a:solidFill>
                  <a:schemeClr val="bg1"/>
                </a:solidFill>
              </a:rPr>
              <a:t>Ohjelmoit Minecraftin Aika-Agentin pelastamaan tulevaisuuden!</a:t>
            </a:r>
          </a:p>
        </p:txBody>
      </p:sp>
      <p:pic>
        <p:nvPicPr>
          <p:cNvPr id="7" name="Picture Placeholder 6" descr="Näyttökuva videopelistä&#10;&#10;Automaattisesti luotu kuvaus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ksti, logo&#10;&#10;Automaattisesti luotu kuvaus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Reflektointia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i-fi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Mistä pidit eniten Koodaustunnissa?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i-fi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Mikä oli Koodaustunnin haastavin osuus?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i-fi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Miten käytit tietojenkäsittelytieteen taitojasi tänään?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i-fi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Mikä on yksi asia, jonka opit tänään?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i-fi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Miksi tietojenkäsittelytiede on tärkeää kaikille ihmisille?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i-fi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Haluaisitko kokeilla Minecraft: Education Editionia uudelleen?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fi-fi"/>
              <a:t>Suoritustodistus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i-fi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ksti, logo&#10;&#10;Automaattisesti luotu kuvaus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fi-fi" sz="4000" dirty="0">
                <a:latin typeface="Torque Bold" panose="020B0803030202050203" pitchFamily="34" charset="0"/>
              </a:rPr>
              <a:t>Tervetuloa </a:t>
            </a:r>
          </a:p>
          <a:p>
            <a:pPr algn="ctr"/>
            <a:r>
              <a:rPr lang="fi-fi" sz="4000" dirty="0">
                <a:latin typeface="Torque Bold" panose="020B0803030202050203" pitchFamily="34" charset="0"/>
              </a:rPr>
              <a:t>Minecraftin Koodaustunnille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Näyttökuva videopelistä&#10;&#10;Automaattisesti luotu kuvaus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Valmistautuminen CS Education Week -viikkoon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dirty="0"/>
              <a:t>Pelaa Koodaustunti 2021: Timecraft läpi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dirty="0"/>
              <a:t>Lataa </a:t>
            </a:r>
            <a:r>
              <a:rPr lang="fi-fi" dirty="0">
                <a:hlinkClick r:id="rId2"/>
              </a:rPr>
              <a:t>oikeat vastaukset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dirty="0"/>
              <a:t>Lue </a:t>
            </a:r>
            <a:r>
              <a:rPr lang="fi-fi" dirty="0">
                <a:hlinkClick r:id="rId3"/>
              </a:rPr>
              <a:t>Opettajan opas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dirty="0"/>
              <a:t>Tutustu </a:t>
            </a:r>
            <a:r>
              <a:rPr lang="fi-fi" dirty="0">
                <a:hlinkClick r:id="rId4"/>
              </a:rPr>
              <a:t>integroitujen tietojenkäsittelytieteen tuntisuunnitelmien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dirty="0"/>
              <a:t> lisätehtäviinTutustu tekemiseen </a:t>
            </a:r>
            <a:r>
              <a:rPr lang="fi-fi" dirty="0">
                <a:hlinkClick r:id="rId5"/>
              </a:rPr>
              <a:t>Koodaustunnin jälkeen </a:t>
            </a:r>
            <a:r>
              <a:rPr lang="fi-fi" dirty="0"/>
              <a:t>näissä hauskoissa maailmoissa!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ti, logo&#10;&#10;Automaattisesti luotu kuvaus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Yhden tunnin ohjelman ohjaaminen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69051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b="1" dirty="0"/>
              <a:t>Esittele itsesi </a:t>
            </a:r>
            <a:r>
              <a:rPr lang="fi-fi" sz="20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dirty="0"/>
              <a:t>Esittele </a:t>
            </a:r>
            <a:r>
              <a:rPr lang="fi-fi" sz="2000" b="1" dirty="0"/>
              <a:t>Tunnin aihe,</a:t>
            </a:r>
            <a:r>
              <a:rPr lang="fi-fi" sz="2000" dirty="0"/>
              <a:t> joka löytyy </a:t>
            </a:r>
            <a:r>
              <a:rPr lang="fi-fi" sz="2000" dirty="0">
                <a:hlinkClick r:id="rId2"/>
              </a:rPr>
              <a:t>Opettajan oppaasta </a:t>
            </a:r>
            <a:r>
              <a:rPr lang="fi-fi" sz="20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dirty="0"/>
              <a:t>Jaa näyttösi ja katso </a:t>
            </a:r>
            <a:r>
              <a:rPr lang="fi-fi" sz="2000" dirty="0">
                <a:hlinkClick r:id="rId3"/>
              </a:rPr>
              <a:t>esittelyvideo</a:t>
            </a:r>
            <a:r>
              <a:rPr lang="fi-fi" sz="2000" dirty="0"/>
              <a:t> (2 min) (muista jakaa ääni!)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dirty="0"/>
              <a:t>Esittele </a:t>
            </a:r>
            <a:r>
              <a:rPr lang="fi-fi" sz="2000" b="1" dirty="0"/>
              <a:t>Tunnin konseptit,</a:t>
            </a:r>
            <a:r>
              <a:rPr lang="fi-fi" sz="2000" dirty="0"/>
              <a:t> jotka löytyvät Opettajan oppaasta (sekä dioilta 5–8)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dirty="0"/>
              <a:t>Käy </a:t>
            </a:r>
            <a:r>
              <a:rPr lang="fi-fi" sz="2000" b="1" dirty="0"/>
              <a:t>Vinkit ja niksit </a:t>
            </a:r>
            <a:r>
              <a:rPr lang="fi-fi" sz="2000" dirty="0"/>
              <a:t>läpi (dia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dirty="0"/>
              <a:t>Jaa näyttösi, avaa maailma ja </a:t>
            </a:r>
            <a:r>
              <a:rPr lang="fi-fi" sz="2000" b="1" dirty="0"/>
              <a:t>pelaa ensimmäinen tehtävä läpi </a:t>
            </a:r>
            <a:r>
              <a:rPr lang="fi-fi" sz="2000" dirty="0"/>
              <a:t>(johdanto + Jazzorkesteri). Pyydä oppijoita seuraamaan mukana (10–15 min). Käytä oppijoille tarkoitettuja </a:t>
            </a:r>
            <a:r>
              <a:rPr lang="fi-fi" sz="2000" dirty="0">
                <a:hlinkClick r:id="rId4"/>
              </a:rPr>
              <a:t>dioja</a:t>
            </a:r>
            <a:r>
              <a:rPr lang="fi-fi" sz="2000" dirty="0"/>
              <a:t> lisätukena.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dirty="0"/>
              <a:t>Anna oppijoiden </a:t>
            </a:r>
            <a:r>
              <a:rPr lang="fi-fi" sz="2000" b="1" dirty="0"/>
              <a:t>suorittaa kaksi tehtävää lisää itsekseen</a:t>
            </a:r>
            <a:r>
              <a:rPr lang="fi-fi" sz="2000" dirty="0"/>
              <a:t>. Pyydä heitä kysymään kysymyksiä, jos heille niitä tulee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i-fi" sz="1600" dirty="0"/>
              <a:t>Pidä </a:t>
            </a:r>
            <a:r>
              <a:rPr lang="fi-fi" sz="1600" dirty="0">
                <a:hlinkClick r:id="rId5"/>
              </a:rPr>
              <a:t>oikeita vastauksia</a:t>
            </a:r>
            <a:r>
              <a:rPr lang="fi-fi" sz="1600" dirty="0"/>
              <a:t> käsillä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b="1" dirty="0"/>
              <a:t>Tunnin päättäminen (dia 10)</a:t>
            </a:r>
            <a:r>
              <a:rPr lang="fi-fi" sz="20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000" dirty="0"/>
              <a:t>Käytä jäljelle jäänyt aika oppijoiden kysymyksiin vastaamiseen. </a:t>
            </a:r>
            <a:r>
              <a:rPr lang="fi-fi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ti, logo&#10;&#10;Automaattisesti luotu kuvaus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fi-fi" dirty="0"/>
              <a:t>Miten tietojenkäsittelytiedettä käytetään harrastuksissa tai eri työpaikoilla?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fi-fi" sz="4000" dirty="0">
                <a:latin typeface="Torque Bold" panose="020B0803030202050203" pitchFamily="34" charset="0"/>
              </a:rPr>
              <a:t>Tietojenkäsittelytiedettä</a:t>
            </a:r>
            <a:br/>
            <a:r>
              <a:rPr lang="fi-fi" sz="4000" dirty="0">
                <a:latin typeface="Torque Bold" panose="020B0803030202050203" pitchFamily="34" charset="0"/>
              </a:rPr>
              <a:t>on </a:t>
            </a:r>
            <a:br/>
            <a:r>
              <a:rPr lang="fi-fi" sz="4000" dirty="0">
                <a:latin typeface="Torque Bold" panose="020B0803030202050203" pitchFamily="34" charset="0"/>
              </a:rPr>
              <a:t>kaikkialla, </a:t>
            </a:r>
            <a:r>
              <a:rPr lang="fi-fi" sz="4000" b="1" u="sng" dirty="0">
                <a:latin typeface="Torque Bold" panose="020B0803030202050203" pitchFamily="34" charset="0"/>
              </a:rPr>
              <a:t>ja se on </a:t>
            </a:r>
            <a:br/>
            <a:r>
              <a:rPr lang="fi-fi" sz="4000" dirty="0">
                <a:latin typeface="Torque Bold" panose="020B0803030202050203" pitchFamily="34" charset="0"/>
              </a:rPr>
              <a:t>KAIKKIA VARTEN!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Näyttökuva videopelistä&#10;&#10;Automaattisesti luotu kuvaus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Työskentelet tietojenkäsittelytieteilijänä Vakavien aikavirheiden instituutissa. Sinun vastuullasi on korjata historian salaperäiset aikarepeämät ja selvittää, kuka (tai mikä!) niitä aiheuttaa.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fi-fi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Autatko korjaamaan aikarepeämät ja pelastamaan tulevaisuuden koodaussupervoimillasi?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Timecraft-tehtävässä </a:t>
            </a:r>
          </a:p>
          <a:p>
            <a:r>
              <a:rPr lang="fi-fi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sinun on</a:t>
            </a:r>
          </a:p>
          <a:p>
            <a:r>
              <a:rPr lang="fi-fi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matkustettava ajassa taaksepäin keskelle jännittäviä maailmanhistorian tapahtumia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koodattava Aika-Agentisi, jotta voit korjata kolme aikarepeämää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selvitettävä Aikasyyllinen (aikarepeämien aiheuttaja) johtolankojen avulla.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Oletko valmiina </a:t>
            </a:r>
          </a:p>
          <a:p>
            <a:r>
              <a:rPr lang="fi-fi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seikkailemaan ajassa?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fi-fi" dirty="0"/>
              <a:t>Tärkeää sanastoa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Meidän on ymmärrettävä tiettyjä tärkeitä asioita ennen pelaamista – käydäänpä siis aluksi läpi joitakin käsitteitä!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i-fi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Aika-Agent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Vakavien aikavirheiden instituutti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Aikarepeämä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i-fi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Tässä on robotti, jonka aiomme koodata auttamaan meitä aikarepeämien korjaamisessa.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Työskentelet Vakavien aikavirheiden instituutissa tietojenkäsittelytieteilijänä. Valvot ja ylläpidät ajan järjestystä.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Tämä on suuri ongelma (tai muutos) Maapallon historian aikajanassa. Se näkyy päänäytössä.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400654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Kuva, jossa on tekstiä, esineitä, toimisto, sotkua&#10;&#10;Automaattisesti luotu kuvaus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Vinkkejä ja niksejä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fi-fi" dirty="0"/>
              <a:t>Piirrä kuva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i-fi" dirty="0"/>
              <a:t>Kehota oppijoita piirtämään kuva Agentille suunnittelemastaan polusta. Tämä helpottaa muuttujien suunnittelemista ja muuttamista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fi-fi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Syventävä lukuohjelma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i-fi" dirty="0"/>
              <a:t>Oppijat voivat käyttää syventävää lukuohjelmaa tekstin ääneen lukemiseen tai kääntämiseen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ksti, logo&#10;&#10;Automaattisesti luotu kuvaus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i-fi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Syventävän lukuohjelman voi avata Minecraftissa kylttien ja NPC-vuoropuhelujen lukemista varten! Se on äärimmäisen kätevä!</a:t>
            </a:r>
            <a:br/>
            <a:br/>
            <a:r>
              <a:rPr lang="fi-fi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 on upea lisäapu lukemiseen ja osaa esimerkiksi kääntää tekstiä ja lukea sen ääneen.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fi-fi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Tietoja syventävän lukuohjelman käytöstä Minecraft: Education Editionissa: </a:t>
            </a:r>
            <a:r>
              <a:rPr lang="fi-fi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fi-fi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6655</TotalTime>
  <Words>710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Koodaustunti 2021: Timecraft</vt:lpstr>
      <vt:lpstr>PowerPoint Presentation</vt:lpstr>
      <vt:lpstr>Valmistautuminen CS Education Week -viikkoon </vt:lpstr>
      <vt:lpstr>Yhden tunnin ohjelman ohjaaminen </vt:lpstr>
      <vt:lpstr>PowerPoint Presentation</vt:lpstr>
      <vt:lpstr>Tietojenkäsittelytiedettä on  kaikkialla, ja se on  KAIKKIA VARTEN!</vt:lpstr>
      <vt:lpstr>PowerPoint Presentation</vt:lpstr>
      <vt:lpstr>Tärkeää sanastoa </vt:lpstr>
      <vt:lpstr>Vinkkejä ja niksejä</vt:lpstr>
      <vt:lpstr>Kaukosiirtyminen, vinkkien saaminen ja muuta </vt:lpstr>
      <vt:lpstr>Koodaushaasteet (valitse vain 3 – voit nimittäin aina pelata uudelleen!)</vt:lpstr>
      <vt:lpstr>Yhteenveto</vt:lpstr>
      <vt:lpstr>Reflektointia</vt:lpstr>
      <vt:lpstr>Suoritustodistus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2021-11-15T16:08:51Z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