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12:58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12:57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s-mx"/>
              <a:t>Compartiremos la carpeta al terminar la sesión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s-mx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los derechos reservados. MICROSOFT NO OFRECE NINGUNA GARANTÍA EXPRESA, IMPLÍCITA O ESTATUTARIA SOBRE LA INFORMACIÓN INCLUIDA EN ESTA PRESENTACIÓN.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12:57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s-mx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los derechos reservados. MICROSOFT NO OFRECE NINGUNA GARANTÍA EXPRESA, IMPLÍCITA O ESTATUTARIA SOBRE LA INFORMACIÓN INCLUIDA EN ESTA PRESENTACIÓN.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12:57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s-mx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los derechos reservados. MICROSOFT NO OFRECE NINGUNA GARANTÍA EXPRESA, IMPLÍCITA O ESTATUTARIA SOBRE LA INFORMACIÓN INCLUIDA EN ESTA PRESENTACIÓN.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12:57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ión del logo de Microsoft con texto blanco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Mujer sentada tomando notas en OneNote vista desde arriba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Versión del logo de Microsoft con texto gris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s-mx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Todos los derechos reservados. </a:t>
            </a:r>
          </a:p>
        </p:txBody>
      </p:sp>
      <p:pic>
        <p:nvPicPr>
          <p:cNvPr id="5" name="MS logo white - EMF" descr="Versión del logo de Microsoft con texto blanco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ión del logo de Microsoft con texto blanco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Versión del logo de Microsoft con texto gris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Mujer sentada tomando notas en OneNote vista desde arriba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Versión del logo de Microsoft con texto blanco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Mujer sentada tomando notas en OneNote vista desde arriba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Versión del logo de Microsoft con texto gris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Versión del logo de Microsoft con texto blanco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Versión del logo de Microsoft con texto gris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s-mx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Todos los derechos reservados. </a:t>
            </a:r>
          </a:p>
        </p:txBody>
      </p:sp>
      <p:pic>
        <p:nvPicPr>
          <p:cNvPr id="6" name="MS logo gray - EMF" descr="Versión del logo de Microsoft con texto gris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es-mx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es-mx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es-mx" TargetMode="External"/><Relationship Id="rId4" Type="http://schemas.openxmlformats.org/officeDocument/2006/relationships/hyperlink" Target="https://aka.ms/HOC21extensionactivities_es-m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es-mx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es-mx" TargetMode="External"/><Relationship Id="rId4" Type="http://schemas.openxmlformats.org/officeDocument/2006/relationships/hyperlink" Target="https://aka.ms/HOC2021presentationslides_es-m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1880839"/>
            <a:ext cx="4463585" cy="1652937"/>
          </a:xfrm>
        </p:spPr>
        <p:txBody>
          <a:bodyPr/>
          <a:lstStyle/>
          <a:p>
            <a:r>
              <a:rPr lang="es-mx" dirty="0"/>
              <a:t>La Hora del Código 2021:</a:t>
            </a:r>
            <a:br>
              <a:rPr dirty="0"/>
            </a:br>
            <a:r>
              <a:rPr lang="es-mx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/>
              <a:t>Sesión de orientación para los orientadores</a:t>
            </a:r>
          </a:p>
        </p:txBody>
      </p:sp>
      <p:pic>
        <p:nvPicPr>
          <p:cNvPr id="13" name="Picture Placeholder 8" descr="Una persona sentada frente a una mesa usando una computadora&#10;&#10;Descripción generada automáticamente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es-mx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Teletransportarse, obtener sugerencias y más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mx" sz="1600" dirty="0"/>
              <a:t>TARRA es la IA (máquina de inteligencia artificial) que guiará a los estudiantes durante el juego.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mx" sz="1600" dirty="0"/>
              <a:t>Los estudiantes recibirán un dispositivo de comunicación llamado T.A.L.K. (Time Agent Link Key - canal de enlace con el Agent del tiempo)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mx" sz="1600" dirty="0"/>
              <a:t>Para obtener ayuda de T.A.R.R.A., recibir una sugerencia, reiniciar o resolver la actividad, o teletransportarse de regreso hacia la computadora de la línea de tiempo, los estudiantes pueden hacer clic derecho en este dispositivo.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es-mx" sz="3400" dirty="0"/>
              <a:t>Desafíos de programación (Elige 3. ¡Puedes repetirlos cuando quieras!)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64829"/>
            <a:ext cx="5509610" cy="3631763"/>
          </a:xfrm>
        </p:spPr>
        <p:txBody>
          <a:bodyPr/>
          <a:lstStyle/>
          <a:p>
            <a:r>
              <a:rPr lang="es-mx" sz="2000" dirty="0"/>
              <a:t>Desafío 1: Orquesta de jazz</a:t>
            </a:r>
          </a:p>
          <a:p>
            <a:r>
              <a:rPr lang="es-mx" sz="2000" dirty="0"/>
              <a:t>Desafío 2: La gran pirámide de Giza</a:t>
            </a:r>
          </a:p>
          <a:p>
            <a:r>
              <a:rPr lang="es-mx" sz="2000" dirty="0"/>
              <a:t>Desafío 3: Misión en la Luna</a:t>
            </a:r>
          </a:p>
          <a:p>
            <a:r>
              <a:rPr lang="es-mx" sz="2000" dirty="0"/>
              <a:t>Desafío 4: La Gran Muralla China</a:t>
            </a:r>
          </a:p>
          <a:p>
            <a:r>
              <a:rPr lang="es-mx" sz="2000" dirty="0"/>
              <a:t>Desafío 5: Mona Lisa</a:t>
            </a:r>
          </a:p>
          <a:p>
            <a:r>
              <a:rPr lang="es-mx" sz="2000" dirty="0"/>
              <a:t>Desafío 6: Los primeros vuelos</a:t>
            </a:r>
          </a:p>
          <a:p>
            <a:r>
              <a:rPr lang="es-mx" sz="2000" dirty="0"/>
              <a:t>Desafío 7: La primera programadora</a:t>
            </a:r>
          </a:p>
          <a:p>
            <a:r>
              <a:rPr lang="es-mx" sz="2000" dirty="0"/>
              <a:t>Desafío 8: Los mejores amigos del ser humano</a:t>
            </a:r>
          </a:p>
          <a:p>
            <a:r>
              <a:rPr lang="es-mx" sz="2000" dirty="0"/>
              <a:t>Desafío 9: Acertijo de paleontología</a:t>
            </a:r>
          </a:p>
          <a:p>
            <a:r>
              <a:rPr lang="es-mx" sz="2000" dirty="0"/>
              <a:t>Desafío 10: Elementos de descubrimiento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o, logo&#10;&#10;Descripción generada automáticamente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es-mx">
                <a:solidFill>
                  <a:srgbClr val="D59DFF"/>
                </a:solidFill>
              </a:rPr>
              <a:t>Resumen final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566916"/>
            <a:ext cx="4162425" cy="391042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mx" sz="1800" dirty="0">
                <a:solidFill>
                  <a:schemeClr val="bg1"/>
                </a:solidFill>
              </a:rPr>
              <a:t>Lo que hiciste hoy: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Aprendiste sobre diferentes conceptos de programación, como algoritmos, creación de secuencias, depuración y tal vez incluso bucles.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Aprendiste que las ciencias de la computación están por todas partes: en todas nuestras pasiones, nuestros intereses y nuestras carreras futuras.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bg1"/>
                </a:solidFill>
              </a:rPr>
              <a:t>¡Programaste al Agent del tiempo de Minecraft para salvar el futuro!</a:t>
            </a:r>
          </a:p>
        </p:txBody>
      </p:sp>
      <p:pic>
        <p:nvPicPr>
          <p:cNvPr id="7" name="Picture Placeholder 6" descr="Captura de pantalla de un videojuego&#10;&#10;Descripción generada automá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o, logo&#10;&#10;Descripción generada automáticamente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Reflexión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mx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¿Cuál fue tu parte favorita de la Hora del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mx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¿Cuál fue la parte más difícil de la Hora del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mx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¿Cómo utilizaste tus habilidades de ciencias de la computación el día de hoy?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mx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¿Qué cosa nueva aprendiste hoy?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mx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¿Por qué son importantes las ciencias de la computación para todas las personas?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mx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¿Te gustaría volver a jugar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es-mx"/>
              <a:t>Certificado de finalización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mx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o, logo&#10;&#10;Descripción generada automáticamente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es-mx" sz="4000" dirty="0">
                <a:latin typeface="Torque Bold" panose="020B0803030202050203" pitchFamily="34" charset="0"/>
              </a:rPr>
              <a:t>Te damos la bienvenida a </a:t>
            </a:r>
          </a:p>
          <a:p>
            <a:pPr algn="ctr"/>
            <a:r>
              <a:rPr lang="es-mx" sz="4000" dirty="0">
                <a:latin typeface="Torque Bold" panose="020B0803030202050203" pitchFamily="34" charset="0"/>
              </a:rPr>
              <a:t>La Hora del Código 2021 de Minecraft: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Captura de pantalla de un videojuego&#10;&#10;Descripción generada automáticament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Cómo prepararte para la semana de la educación sobre las ciencias de la computación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888272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Juega la Hora del Código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Descarga una copia de la </a:t>
            </a:r>
            <a:r>
              <a:rPr lang="es-mx" dirty="0">
                <a:hlinkClick r:id="rId2"/>
              </a:rPr>
              <a:t>hoja de respuestas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Lee la </a:t>
            </a:r>
            <a:r>
              <a:rPr lang="es-mx" dirty="0">
                <a:hlinkClick r:id="rId3"/>
              </a:rPr>
              <a:t>guía para docentes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Revisa las actividades de extensión para encontrar los </a:t>
            </a:r>
            <a:r>
              <a:rPr lang="es-mx" dirty="0">
                <a:hlinkClick r:id="rId4"/>
              </a:rPr>
              <a:t>planes de clases de ciencias de la computación integradas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dirty="0"/>
              <a:t>¡Ve </a:t>
            </a:r>
            <a:r>
              <a:rPr lang="es-mx" dirty="0">
                <a:hlinkClick r:id="rId5"/>
              </a:rPr>
              <a:t>más allá de la Hora del Código </a:t>
            </a:r>
            <a:r>
              <a:rPr lang="es-mx" dirty="0"/>
              <a:t>con estos mundos divertidos!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o, logo&#10;&#10;Descripción generada automáticamente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Cómo dirigir tu sesión de una hora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240708"/>
            <a:ext cx="11018520" cy="493058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b="1" dirty="0"/>
              <a:t>Preséntate </a:t>
            </a:r>
            <a:r>
              <a:rPr lang="es-mx" sz="18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Presenta el </a:t>
            </a:r>
            <a:r>
              <a:rPr lang="es-mx" sz="1800" b="1" dirty="0"/>
              <a:t>tema de la clase, </a:t>
            </a:r>
            <a:r>
              <a:rPr lang="es-mx" sz="1800" dirty="0"/>
              <a:t>que se encuentra en la </a:t>
            </a:r>
            <a:r>
              <a:rPr lang="es-mx" sz="1800" dirty="0">
                <a:hlinkClick r:id="rId2"/>
              </a:rPr>
              <a:t>guía para docentes </a:t>
            </a:r>
            <a:r>
              <a:rPr lang="es-mx" sz="18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Comparte tu pantalla y mira el </a:t>
            </a:r>
            <a:r>
              <a:rPr lang="es-mx" sz="1800" dirty="0">
                <a:hlinkClick r:id="rId3"/>
              </a:rPr>
              <a:t>video de la guía paso a paso</a:t>
            </a:r>
            <a:r>
              <a:rPr lang="es-mx" sz="1800" dirty="0"/>
              <a:t> (2 min) (¡asegúrate de compartir el sonido!)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Presenta los </a:t>
            </a:r>
            <a:r>
              <a:rPr lang="es-mx" sz="1800" b="1" dirty="0"/>
              <a:t>conceptos de la clase, </a:t>
            </a:r>
            <a:r>
              <a:rPr lang="es-mx" sz="1800" dirty="0"/>
              <a:t>que se encuentran en la guía para docentes (y en las diapositivas 5 a 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Revisa los </a:t>
            </a:r>
            <a:r>
              <a:rPr lang="es-mx" sz="1800" b="1" dirty="0"/>
              <a:t>consejos y trucos </a:t>
            </a:r>
            <a:r>
              <a:rPr lang="es-mx" sz="1800" dirty="0"/>
              <a:t>(diapositiva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Comparte tu pantalla, abre el mundo y </a:t>
            </a:r>
            <a:r>
              <a:rPr lang="es-mx" sz="1800" b="1" dirty="0"/>
              <a:t>juega la primera actividad </a:t>
            </a:r>
            <a:r>
              <a:rPr lang="es-mx" sz="1800" dirty="0"/>
              <a:t>(introducción y Orquesta de jazz). Pide a los estudiantes que vayan haciendo lo mismo que tú (10-15 min). Utiliza las </a:t>
            </a:r>
            <a:r>
              <a:rPr lang="es-mx" sz="1800" dirty="0">
                <a:hlinkClick r:id="rId4"/>
              </a:rPr>
              <a:t>diapositivas para estudiantes</a:t>
            </a:r>
            <a:r>
              <a:rPr lang="es-mx" sz="1800" dirty="0"/>
              <a:t> para obtener ayuda adicional.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Pide a los estudiantes que </a:t>
            </a:r>
            <a:r>
              <a:rPr lang="es-mx" sz="1800" b="1" dirty="0"/>
              <a:t>completen 2 actividades más por su cuenta</a:t>
            </a:r>
            <a:r>
              <a:rPr lang="es-mx" sz="1800" dirty="0"/>
              <a:t>, y diles que pueden preguntar si tienen dudas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mx" sz="1400" dirty="0"/>
              <a:t>Asegúrate de tener la </a:t>
            </a:r>
            <a:r>
              <a:rPr lang="es-mx" sz="1400" dirty="0">
                <a:hlinkClick r:id="rId5"/>
              </a:rPr>
              <a:t>hoja de respuestas</a:t>
            </a:r>
            <a:r>
              <a:rPr lang="es-mx" sz="1400" dirty="0"/>
              <a:t> a la mano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b="1" dirty="0"/>
              <a:t>Conclusión de la clase (diapositiva 10)</a:t>
            </a:r>
            <a:r>
              <a:rPr lang="es-mx" sz="18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1800" dirty="0"/>
              <a:t>Tiempo restante para preguntas de los estudiantes </a:t>
            </a:r>
            <a:r>
              <a:rPr lang="es-mx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pic>
        <p:nvPicPr>
          <p:cNvPr id="8" name="Picture 7" descr="Texto, logo&#10;&#10;Descripción generada automáticamente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es-mx" dirty="0"/>
              <a:t>¿Cómo se usan las ciencias de la computación en mis pasatiempos o en diferentes empleos?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s-mx" sz="4000" dirty="0">
                <a:latin typeface="Torque Bold" panose="020B0803030202050203" pitchFamily="34" charset="0"/>
              </a:rPr>
              <a:t>¡Las ciencias de la computación</a:t>
            </a:r>
            <a:br/>
            <a:r>
              <a:rPr lang="es-mx" sz="4000" dirty="0">
                <a:latin typeface="Torque Bold" panose="020B0803030202050203" pitchFamily="34" charset="0"/>
              </a:rPr>
              <a:t>están </a:t>
            </a:r>
            <a:br/>
            <a:r>
              <a:rPr lang="es-mx" sz="4000" dirty="0">
                <a:latin typeface="Torque Bold" panose="020B0803030202050203" pitchFamily="34" charset="0"/>
              </a:rPr>
              <a:t>por todas partes </a:t>
            </a:r>
            <a:r>
              <a:rPr lang="es-mx" sz="4000" b="1" u="sng" dirty="0">
                <a:latin typeface="Torque Bold" panose="020B0803030202050203" pitchFamily="34" charset="0"/>
              </a:rPr>
              <a:t>y son </a:t>
            </a:r>
            <a:br/>
            <a:r>
              <a:rPr lang="es-mx" sz="4000" dirty="0">
                <a:latin typeface="Torque Bold" panose="020B0803030202050203" pitchFamily="34" charset="0"/>
              </a:rPr>
              <a:t>PARA TODOS!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Captura de pantalla de un videojuego&#10;&#10;Descripción generada automáticament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Eres especialista en ciencias de la computación y trabajas para el Instituto de los Grandes Errores en el Tiempo. Tu trabajo es corregir las misteriosas divisiones del tiempo que aparecen en la historia y averiguar quién (o qué) las está provocando.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es-mx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¿Podrás ayudar a reparar las divisiones del tiempo y salvar el futuro con tus superpoderes de programación?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En tu misión de TimeCraft, </a:t>
            </a:r>
          </a:p>
          <a:p>
            <a:r>
              <a:rPr lang="es-mx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deberás hacer lo siguiente:</a:t>
            </a:r>
          </a:p>
          <a:p>
            <a:r>
              <a:rPr lang="es-mx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Viajar al pasado para visitar algunos momentos emocionantes en la historia del mundo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Programar a tu Agent del tiempo para que repare tres divisiones del tiempo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Utilizar las pistas para identificar al culpable (es decir, la persona o el objeto que está provocando las divisiones del tiempo)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¿Quieres vivir </a:t>
            </a:r>
          </a:p>
          <a:p>
            <a:r>
              <a:rPr lang="es-mx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una aventura a través del tiempo?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es-mx" dirty="0"/>
              <a:t>Vocabulario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Antes de empezar a jugar, debemos entender algunos conceptos importantes. ¡Vamos a revisarlos!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del tiempo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Instituto de los Grandes Errores en el Tiempo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División del tiempo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 el robot que vamos a programar para que nos ayude a resolver las divisiones del tiempo.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Eres especialista en ciencias de la computación y trabajas para el Instituto de los Grandes Errores en el Tiempo. Tu trabajo es monitorear y mantener el orden del tiempo.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 un gran problema (o cambio) que se presentó en la línea de tiempo de la historia de la Tierra. Se muestran en la computadora central.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467457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3308" y="4467457"/>
            <a:ext cx="3062514" cy="1275614"/>
          </a:xfrm>
          <a:prstGeom prst="rect">
            <a:avLst/>
          </a:prstGeom>
        </p:spPr>
      </p:pic>
      <p:pic>
        <p:nvPicPr>
          <p:cNvPr id="9" name="Picture 8" descr="Una imagen con texto, objetos, oficina desarreglada&#10;&#10;Descripción generada automá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639879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Consejos y trucos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s-mx" dirty="0"/>
              <a:t>Haz un dibujo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mx" dirty="0"/>
              <a:t>Pide a los estudiantes que dibujen la ruta que quieren que siga el Agent, lo que les ayudará a hacer un plan y ajustar sus variables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Lector inmersivo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mx" dirty="0"/>
              <a:t>Los estudiantes pueden hacer clic en el ícono del lector inmersivo para escuchar el texto leído en voz alta o ver la traducción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o, logo&#10;&#10;Descripción generada automáticamente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s-mx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¡El lector inmersivo se puede abrir dentro de Minecraft para leer los letreros y los diálogos de los NPC! ¡Es realmente útil!</a:t>
            </a:r>
            <a:br/>
            <a:br/>
            <a:r>
              <a:rPr lang="es-mx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Es una excelente opción si necesitas un poco de ayuda para leer, lo que incluye la traducción del texto y la lectura en voz alta.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es-mx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Averigua cómo utilizar el lector inmersivo en Minecraft: Education Edition aquí: </a:t>
            </a:r>
            <a:r>
              <a:rPr lang="es-mx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es-mx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1150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La Hora del Código 2021: TimeCraft</vt:lpstr>
      <vt:lpstr>PowerPoint Presentation</vt:lpstr>
      <vt:lpstr>Cómo prepararte para la semana de la educación sobre las ciencias de la computación </vt:lpstr>
      <vt:lpstr>Cómo dirigir tu sesión de una hora </vt:lpstr>
      <vt:lpstr>PowerPoint Presentation</vt:lpstr>
      <vt:lpstr>¡Las ciencias de la computación están  por todas partes y son  PARA TODOS!</vt:lpstr>
      <vt:lpstr>PowerPoint Presentation</vt:lpstr>
      <vt:lpstr>Vocabulario importante </vt:lpstr>
      <vt:lpstr>Consejos y trucos</vt:lpstr>
      <vt:lpstr>Teletransportarse, obtener sugerencias y más </vt:lpstr>
      <vt:lpstr>Desafíos de programación (Elige 3. ¡Puedes repetirlos cuando quieras!)</vt:lpstr>
      <vt:lpstr>Resumen final</vt:lpstr>
      <vt:lpstr>Reflexión</vt:lpstr>
      <vt:lpstr>Certificado de finalización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2021-11-13T09:00:15Z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