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882" b="1" kern="1200">
                <a:solidFill>
                  <a:schemeClr val="tx1"/>
                </a:solidFill>
                <a:effectLst/>
                <a:latin typeface="Segoe UI" panose="020B0502040204020203" pitchFamily="34" charset="0"/>
                <a:ea typeface="+mn-ea"/>
                <a:cs typeface="+mn-cs"/>
              </a:rPr>
              <a:t>Instructor, actualiza y copia la información siguiente en el chat al inicio de la llamada:</a:t>
            </a:r>
          </a:p>
          <a:p>
            <a:endParaRPr lang="en-US" sz="882" kern="1200">
              <a:solidFill>
                <a:schemeClr val="tx1"/>
              </a:solidFill>
              <a:effectLst/>
              <a:latin typeface="Segoe UI" panose="020B0502040204020203" pitchFamily="34" charset="0"/>
              <a:ea typeface="+mn-ea"/>
              <a:cs typeface="+mn-cs"/>
            </a:endParaRPr>
          </a:p>
          <a:p>
            <a:r>
              <a:rPr lang="es-es" sz="882" kern="1200">
                <a:solidFill>
                  <a:schemeClr val="tx1"/>
                </a:solidFill>
                <a:effectLst/>
                <a:latin typeface="Segoe UI" panose="020B0502040204020203" pitchFamily="34" charset="0"/>
                <a:ea typeface="+mn-ea"/>
                <a:cs typeface="+mn-cs"/>
              </a:rPr>
              <a:t>¡Os doy la bienvenida a [título del taller]! Empezaremos a las [hora, incluyendo el huso horario].</a:t>
            </a:r>
            <a:r>
              <a:rPr lang="es-es" sz="882" i="1" kern="1200">
                <a:solidFill>
                  <a:schemeClr val="tx1"/>
                </a:solidFill>
                <a:effectLst/>
                <a:latin typeface="Segoe UI" panose="020B0502040204020203" pitchFamily="34" charset="0"/>
                <a:ea typeface="+mn-ea"/>
                <a:cs typeface="+mn-cs"/>
              </a:rPr>
              <a:t> </a:t>
            </a:r>
            <a:r>
              <a:rPr lang="es-es" sz="882" kern="1200">
                <a:solidFill>
                  <a:schemeClr val="tx1"/>
                </a:solidFill>
                <a:effectLst/>
                <a:latin typeface="Segoe UI" panose="020B0502040204020203" pitchFamily="34" charset="0"/>
                <a:ea typeface="+mn-ea"/>
                <a:cs typeface="+mn-cs"/>
              </a:rPr>
              <a:t>Si queréis preguntar cualquier cosa o tenéis problemas técnicos, avisadnos por el chat. Si queréis saber más acerca de los otros talleres virtuales que ofrecemos, visitad este enlace: &lt;URL&gt;. Si aún no lo habéis hecho, podéis ir adelantando las actividades de hoy descargando Minecraft: Education Edition en </a:t>
            </a:r>
            <a:r>
              <a:rPr lang="es-es" sz="882" u="sng" kern="1200">
                <a:solidFill>
                  <a:schemeClr val="tx1"/>
                </a:solidFill>
                <a:effectLst/>
                <a:latin typeface="Segoe UI" panose="020B0502040204020203" pitchFamily="34" charset="0"/>
                <a:ea typeface="+mn-ea"/>
                <a:cs typeface="+mn-cs"/>
                <a:hlinkClick r:id="rId3"/>
              </a:rPr>
              <a:t>https://education.minecraft.net/hour-of-code</a:t>
            </a:r>
            <a:r>
              <a:rPr lang="es-es"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Actúa:</a:t>
            </a:r>
            <a:r>
              <a:rPr lang="es-es" sz="882" kern="1200">
                <a:solidFill>
                  <a:schemeClr val="tx1"/>
                </a:solidFill>
                <a:effectLst/>
                <a:latin typeface="Segoe UI" panose="020B0502040204020203" pitchFamily="34" charset="0"/>
                <a:ea typeface="+mn-ea"/>
                <a:cs typeface="+mn-cs"/>
              </a:rPr>
              <a:t> </a:t>
            </a:r>
            <a:r>
              <a:rPr lang="es-es" sz="882" b="1" kern="1200">
                <a:solidFill>
                  <a:schemeClr val="tx1"/>
                </a:solidFill>
                <a:effectLst/>
                <a:latin typeface="Segoe UI" panose="020B0502040204020203" pitchFamily="34" charset="0"/>
                <a:ea typeface="+mn-ea"/>
                <a:cs typeface="+mn-cs"/>
              </a:rPr>
              <a:t>Saluda y da la bienvenida a los participantes:</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Presenta el PowerPoint en la reunión de Teams y muestra la primera diapositiva.</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Actualiza y publica el mensaje sugerido arriba en el chat.</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Saluda a los participantes a medida que lleguen y asegúrate que todo el mundo tiene el micrófono silenciado.</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Haz saber a los participantes que quizás les será útil tener papel y lápiz/bolígrafo a mano durante el taller.</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Según el tamaño del grupo, decide si permitirás la participación mediante audio o únicamente por chat.</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Di:</a:t>
            </a:r>
            <a:r>
              <a:rPr lang="es-es" sz="882" kern="1200">
                <a:solidFill>
                  <a:schemeClr val="tx1"/>
                </a:solidFill>
                <a:effectLst/>
                <a:latin typeface="Segoe UI" panose="020B0502040204020203" pitchFamily="34" charset="0"/>
                <a:ea typeface="+mn-ea"/>
                <a:cs typeface="+mn-cs"/>
              </a:rPr>
              <a:t> ¡Hola a todo el mundo! ¡Gracias por estar aquí hoy! Yo me llamo __________ y mi compañero/a se llama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s-e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OTORGA NINGUNA GARANTÍA EXPRESA, IMPLÍCITA NI ESTATUTARIA SOBRE LA INFORMACIÓN DE ESTA PRESENTACIÓN.</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s-es" sz="882" b="1" kern="1200">
                <a:solidFill>
                  <a:schemeClr val="tx1"/>
                </a:solidFill>
                <a:effectLst/>
                <a:latin typeface="Segoe UI" panose="020B0502040204020203" pitchFamily="34" charset="0"/>
                <a:ea typeface="+mn-ea"/>
                <a:cs typeface="+mn-cs"/>
              </a:rPr>
              <a:t>Di: </a:t>
            </a:r>
            <a:r>
              <a:rPr lang="es-es" sz="882" kern="1200">
                <a:solidFill>
                  <a:schemeClr val="tx1"/>
                </a:solidFill>
                <a:effectLst/>
                <a:latin typeface="Segoe UI" panose="020B0502040204020203" pitchFamily="34" charset="0"/>
                <a:ea typeface="+mn-ea"/>
                <a:cs typeface="+mn-cs"/>
              </a:rPr>
              <a:t>El código es un conjunto de instrucciones que se llevan a cabo en un orden específico, igual que las que acabáis de crear. Es el lenguaje que usan los programas para decirle a un ordenador qué tiene que hacer. Los programadores son quienes escriben el código, es decir, los que programan. ¡Y eso es lo que somos hoy! Hay muchas formas distintas de programar.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Las misiones que vamos a crear emplean un </a:t>
            </a:r>
            <a:r>
              <a:rPr lang="es-es" sz="882" b="1" kern="1200">
                <a:solidFill>
                  <a:schemeClr val="tx1"/>
                </a:solidFill>
                <a:effectLst/>
                <a:latin typeface="Segoe UI" panose="020B0502040204020203" pitchFamily="34" charset="0"/>
                <a:ea typeface="+mn-ea"/>
                <a:cs typeface="+mn-cs"/>
              </a:rPr>
              <a:t>código basado en bloques</a:t>
            </a:r>
            <a:r>
              <a:rPr lang="es-es" sz="882" kern="1200">
                <a:solidFill>
                  <a:schemeClr val="tx1"/>
                </a:solidFill>
                <a:effectLst/>
                <a:latin typeface="Segoe UI" panose="020B0502040204020203" pitchFamily="34" charset="0"/>
                <a:ea typeface="+mn-ea"/>
                <a:cs typeface="+mn-cs"/>
              </a:rPr>
              <a:t>, el cual es ideal para dar los primeros pasos en el mundo de la programación.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En la programación basada en bloques, tenéis que arrastrar y soltar bloques que representan comandos de programación y conectarlos como si fueran piezas de un puzle.</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Un código también puede estar escrito en texto usando palabras, números y puntuación. Lo que veis en la imagen es el </a:t>
            </a:r>
            <a:r>
              <a:rPr lang="es-es" sz="882" b="1" kern="1200">
                <a:solidFill>
                  <a:schemeClr val="tx1"/>
                </a:solidFill>
                <a:effectLst/>
                <a:latin typeface="Segoe UI" panose="020B0502040204020203" pitchFamily="34" charset="0"/>
                <a:ea typeface="+mn-ea"/>
                <a:cs typeface="+mn-cs"/>
              </a:rPr>
              <a:t>lenguaje de programación basado en texto</a:t>
            </a:r>
            <a:r>
              <a:rPr lang="es-es" sz="882" kern="1200">
                <a:solidFill>
                  <a:schemeClr val="tx1"/>
                </a:solidFill>
                <a:effectLst/>
                <a:latin typeface="Segoe UI" panose="020B0502040204020203" pitchFamily="34" charset="0"/>
                <a:ea typeface="+mn-ea"/>
                <a:cs typeface="+mn-cs"/>
              </a:rPr>
              <a:t> llamado JavaScript.</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Pregunta: </a:t>
            </a:r>
            <a:r>
              <a:rPr lang="es-es" sz="882" kern="1200">
                <a:solidFill>
                  <a:schemeClr val="tx1"/>
                </a:solidFill>
                <a:effectLst/>
                <a:latin typeface="Segoe UI" panose="020B0502040204020203" pitchFamily="34" charset="0"/>
                <a:ea typeface="+mn-ea"/>
                <a:cs typeface="+mn-cs"/>
              </a:rPr>
              <a:t>Estas dos imágenes muestran el mismo programa. En una, el programa está creado con código basado en bloques y, en la otra, con código basado en texto. ¿Qué características tienen en común y qué características los distinguen? </a:t>
            </a:r>
          </a:p>
          <a:p>
            <a:r>
              <a:rPr lang="es-es" sz="882" kern="1200">
                <a:solidFill>
                  <a:schemeClr val="tx1"/>
                </a:solidFill>
                <a:effectLst/>
                <a:latin typeface="Segoe UI" panose="020B0502040204020203" pitchFamily="34" charset="0"/>
                <a:ea typeface="+mn-ea"/>
                <a:cs typeface="+mn-cs"/>
              </a:rPr>
              <a:t>(</a:t>
            </a:r>
            <a:r>
              <a:rPr lang="es-es" sz="882" i="1" kern="1200">
                <a:solidFill>
                  <a:schemeClr val="tx1"/>
                </a:solidFill>
                <a:effectLst/>
                <a:latin typeface="Segoe UI" panose="020B0502040204020203" pitchFamily="34" charset="0"/>
                <a:ea typeface="+mn-ea"/>
                <a:cs typeface="+mn-cs"/>
              </a:rPr>
              <a:t>Respuestas posibles: </a:t>
            </a:r>
            <a:r>
              <a:rPr lang="es-es" sz="882" kern="1200">
                <a:solidFill>
                  <a:schemeClr val="tx1"/>
                </a:solidFill>
                <a:effectLst/>
                <a:latin typeface="Segoe UI" panose="020B0502040204020203" pitchFamily="34" charset="0"/>
                <a:ea typeface="+mn-ea"/>
                <a:cs typeface="+mn-cs"/>
              </a:rPr>
              <a:t>Características similares: muchas de las palabras y números son los mismos y en el mismo orden. Características distintas: bloques coloridos por un lado y líneas de texto por otro; uno tiene "on start" y el otro no; uno solo tiene palabras y números, mientras que el otro tiene también puntuación; los bloques se pueden conectar, mientras mue el texto se tiene que escribir).</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Actúa: </a:t>
            </a:r>
            <a:r>
              <a:rPr lang="es-es" sz="882" kern="1200">
                <a:solidFill>
                  <a:schemeClr val="tx1"/>
                </a:solidFill>
                <a:effectLst/>
                <a:latin typeface="Segoe UI" panose="020B0502040204020203" pitchFamily="34" charset="0"/>
                <a:ea typeface="+mn-ea"/>
                <a:cs typeface="+mn-cs"/>
              </a:rPr>
              <a:t>Pide a los participantes que contesten en el chat o activa el micrófono de quienes levanten la mano.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e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OTORGA NINGUNA GARANTÍA EXPRESA, IMPLÍCITA NI ESTATUTARIA SOBRE LA INFORMACIÓN DE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882" b="1" kern="1200">
                <a:solidFill>
                  <a:schemeClr val="tx1"/>
                </a:solidFill>
                <a:effectLst/>
                <a:latin typeface="Segoe UI" panose="020B0502040204020203" pitchFamily="34" charset="0"/>
                <a:ea typeface="+mn-ea"/>
                <a:cs typeface="+mn-cs"/>
              </a:rPr>
              <a:t>Di: </a:t>
            </a:r>
            <a:r>
              <a:rPr lang="es-es" sz="882" kern="1200">
                <a:solidFill>
                  <a:schemeClr val="tx1"/>
                </a:solidFill>
                <a:effectLst/>
                <a:latin typeface="Segoe UI" panose="020B0502040204020203" pitchFamily="34" charset="0"/>
                <a:ea typeface="+mn-ea"/>
                <a:cs typeface="+mn-cs"/>
              </a:rPr>
              <a:t>¡Muy bien! ¡Habéis completado las primeras misiones para salvar la aldea! Repasemos las dificultades que habéis encontrado y revisemos algunos conceptos que han aparecido:</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En una </a:t>
            </a:r>
            <a:r>
              <a:rPr lang="es-es" sz="882" b="1" kern="1200">
                <a:solidFill>
                  <a:schemeClr val="tx1"/>
                </a:solidFill>
                <a:effectLst/>
                <a:latin typeface="Segoe UI" panose="020B0502040204020203" pitchFamily="34" charset="0"/>
                <a:ea typeface="+mn-ea"/>
                <a:cs typeface="+mn-cs"/>
              </a:rPr>
              <a:t>secuencia</a:t>
            </a:r>
            <a:r>
              <a:rPr lang="es-es" sz="882" kern="1200">
                <a:solidFill>
                  <a:schemeClr val="tx1"/>
                </a:solidFill>
                <a:effectLst/>
                <a:latin typeface="Segoe UI" panose="020B0502040204020203" pitchFamily="34" charset="0"/>
                <a:ea typeface="+mn-ea"/>
                <a:cs typeface="+mn-cs"/>
              </a:rPr>
              <a:t>, una acción o evento conduce a la acción siguiente en un orden predeterminado.</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Esto significa que el orden en el que se colocan los bloques de código es muy importante.</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El Agent se moverá en el orden que hayáis secuenciado.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Este es un código de programación que empezamos a aprender con Algoritmos robóticos. </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Pregunta: </a:t>
            </a:r>
            <a:r>
              <a:rPr lang="es-es" sz="882" kern="1200">
                <a:solidFill>
                  <a:schemeClr val="tx1"/>
                </a:solidFill>
                <a:effectLst/>
                <a:latin typeface="Segoe UI" panose="020B0502040204020203" pitchFamily="34" charset="0"/>
                <a:ea typeface="+mn-ea"/>
                <a:cs typeface="+mn-cs"/>
              </a:rPr>
              <a:t>¿Vuestro último programa funcionaría si pusierais el bloque «agent analiza» antes del bloque «agent avanza»? ¿Por qué sí o por qué no? </a:t>
            </a:r>
          </a:p>
          <a:p>
            <a:r>
              <a:rPr lang="es-es" sz="882" kern="1200">
                <a:solidFill>
                  <a:schemeClr val="tx1"/>
                </a:solidFill>
                <a:effectLst/>
                <a:latin typeface="Segoe UI" panose="020B0502040204020203" pitchFamily="34" charset="0"/>
                <a:ea typeface="+mn-ea"/>
                <a:cs typeface="+mn-cs"/>
              </a:rPr>
              <a:t>(</a:t>
            </a:r>
            <a:r>
              <a:rPr lang="es-es" sz="882" i="1" kern="1200">
                <a:solidFill>
                  <a:schemeClr val="tx1"/>
                </a:solidFill>
                <a:effectLst/>
                <a:latin typeface="Segoe UI" panose="020B0502040204020203" pitchFamily="34" charset="0"/>
                <a:ea typeface="+mn-ea"/>
                <a:cs typeface="+mn-cs"/>
              </a:rPr>
              <a:t>Respuesta</a:t>
            </a:r>
            <a:r>
              <a:rPr lang="es-es" sz="882" kern="1200">
                <a:solidFill>
                  <a:schemeClr val="tx1"/>
                </a:solidFill>
                <a:effectLst/>
                <a:latin typeface="Segoe UI" panose="020B0502040204020203" pitchFamily="34" charset="0"/>
                <a:ea typeface="+mn-ea"/>
                <a:cs typeface="+mn-cs"/>
              </a:rPr>
              <a:t>: No funcionaría porque el Agent primero tendría que avanzar para llegar hasta el arbusto seco y analizarlo).</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Actúa: </a:t>
            </a:r>
            <a:r>
              <a:rPr lang="es-es" sz="882" kern="1200">
                <a:solidFill>
                  <a:schemeClr val="tx1"/>
                </a:solidFill>
                <a:effectLst/>
                <a:latin typeface="Segoe UI" panose="020B0502040204020203" pitchFamily="34" charset="0"/>
                <a:ea typeface="+mn-ea"/>
                <a:cs typeface="+mn-cs"/>
              </a:rPr>
              <a:t>Pide a los participantes que contesten en el chat o activa el micrófono de quienes levanten la mano.</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Di: </a:t>
            </a:r>
            <a:r>
              <a:rPr lang="es-es" sz="882" kern="1200">
                <a:solidFill>
                  <a:schemeClr val="tx1"/>
                </a:solidFill>
                <a:effectLst/>
                <a:latin typeface="Segoe UI" panose="020B0502040204020203" pitchFamily="34" charset="0"/>
                <a:ea typeface="+mn-ea"/>
                <a:cs typeface="+mn-cs"/>
              </a:rPr>
              <a:t>Si una secuencia es algo complicada de planear, una buena forma de empezar es escribiendo los pasos en un papel. Escribir la idea, repasadla y, si se os ocurre una idea mejor, apuntadla. Una vez que estéis contentos con la planificación, podéis empezar a programar.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e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OTORGA NINGUNA GARANTÍA EXPRESA, IMPLÍCITA NI ESTATUTARIA SOBRE LA INFORMACIÓN DE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882" b="1" kern="1200">
                <a:solidFill>
                  <a:schemeClr val="tx1"/>
                </a:solidFill>
                <a:effectLst/>
                <a:latin typeface="Segoe UI" panose="020B0502040204020203" pitchFamily="34" charset="0"/>
                <a:ea typeface="+mn-ea"/>
                <a:cs typeface="+mn-cs"/>
              </a:rPr>
              <a:t>Di: </a:t>
            </a:r>
            <a:r>
              <a:rPr lang="es-es" sz="882" kern="1200">
                <a:solidFill>
                  <a:schemeClr val="tx1"/>
                </a:solidFill>
                <a:effectLst/>
                <a:latin typeface="Segoe UI" panose="020B0502040204020203" pitchFamily="34" charset="0"/>
                <a:ea typeface="+mn-ea"/>
                <a:cs typeface="+mn-cs"/>
              </a:rPr>
              <a:t>¡Muy bien! ¡Habéis completado una misión difícil y habéis guiado al Agent a través de un laberinto! Veamos qué tal ha ido el proceso y compartamos consejos para corregir los problemas que pueda haber en el código.</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En programación, se llama </a:t>
            </a:r>
            <a:r>
              <a:rPr lang="es-es" sz="882" b="1" kern="1200">
                <a:solidFill>
                  <a:schemeClr val="tx1"/>
                </a:solidFill>
                <a:effectLst/>
                <a:latin typeface="Segoe UI" panose="020B0502040204020203" pitchFamily="34" charset="0"/>
                <a:ea typeface="+mn-ea"/>
                <a:cs typeface="+mn-cs"/>
              </a:rPr>
              <a:t>«depuración» </a:t>
            </a:r>
            <a:r>
              <a:rPr lang="es-es" sz="882" kern="1200">
                <a:solidFill>
                  <a:schemeClr val="tx1"/>
                </a:solidFill>
                <a:effectLst/>
                <a:latin typeface="Segoe UI" panose="020B0502040204020203" pitchFamily="34" charset="0"/>
                <a:ea typeface="+mn-ea"/>
                <a:cs typeface="+mn-cs"/>
              </a:rPr>
              <a:t>a la búsqueda y corrección de errores en un código de programación.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Es muy común que a este proceso se le llame también «debugging» porque, en inglés, los errores de programación se llaman «bugs».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Todos los programadores, por muchísima experiencia que tengan, cometen errores. Cuando tu código no haga lo que esperas, intenta sentir curiosidad en vez de decepción, ¡porque será hora de ir a cazar errores!</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Pregunta: </a:t>
            </a:r>
            <a:r>
              <a:rPr lang="es-es" sz="882" kern="1200">
                <a:solidFill>
                  <a:schemeClr val="tx1"/>
                </a:solidFill>
                <a:effectLst/>
                <a:latin typeface="Segoe UI" panose="020B0502040204020203" pitchFamily="34" charset="0"/>
                <a:ea typeface="+mn-ea"/>
                <a:cs typeface="+mn-cs"/>
              </a:rPr>
              <a:t>¿Vuestro código funcionó a la primera? ¿Cómo buscasteis y corregisteis los errores de vuestro código?</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Actúa: </a:t>
            </a:r>
            <a:r>
              <a:rPr lang="es-es" sz="882" kern="1200">
                <a:solidFill>
                  <a:schemeClr val="tx1"/>
                </a:solidFill>
                <a:effectLst/>
                <a:latin typeface="Segoe UI" panose="020B0502040204020203" pitchFamily="34" charset="0"/>
                <a:ea typeface="+mn-ea"/>
                <a:cs typeface="+mn-cs"/>
              </a:rPr>
              <a:t>Pide a los participantes que contesten en el chat o activa el micrófono de quienes levanten la mano.</a:t>
            </a:r>
          </a:p>
          <a:p>
            <a:endParaRPr lang="en-US" sz="882" b="1"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Di: </a:t>
            </a:r>
            <a:r>
              <a:rPr lang="es-es" sz="882" kern="1200">
                <a:solidFill>
                  <a:schemeClr val="tx1"/>
                </a:solidFill>
                <a:effectLst/>
                <a:latin typeface="Segoe UI" panose="020B0502040204020203" pitchFamily="34" charset="0"/>
                <a:ea typeface="+mn-ea"/>
                <a:cs typeface="+mn-cs"/>
              </a:rPr>
              <a:t>Una forma de detectar errores durante las misiones es ejecutar vuestro código y observar muy atentamente al Agent.</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Por ejemplo, imaginad que el Agent intenta seguir adelante en vez de girar a la izquierda para seguir el camino del laberinto. Esto no solo significa que hay un error en el código, sino que además os da una pista de dónde está ese error.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Para depurar el código en este ejemplo, tendríamos que buscar qué lugar del código coincide con el punto donde el Agent ha ido por el camino equivocado.</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Cuando lo hubiéramos encontrado, cambiaríamos el número del bloque «agent avanza» y ejecutaríamos el código otra vez para ver si funciona.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e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OTORGA NINGUNA GARANTÍA EXPRESA, IMPLÍCITA NI ESTATUTARIA SOBRE LA INFORMACIÓN DE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882" b="1" kern="1200">
                <a:solidFill>
                  <a:schemeClr val="tx1"/>
                </a:solidFill>
                <a:effectLst/>
                <a:latin typeface="Segoe UI" panose="020B0502040204020203" pitchFamily="34" charset="0"/>
                <a:ea typeface="+mn-ea"/>
                <a:cs typeface="+mn-cs"/>
              </a:rPr>
              <a:t>Di: </a:t>
            </a:r>
            <a:r>
              <a:rPr lang="es-es" sz="882" kern="1200">
                <a:solidFill>
                  <a:schemeClr val="tx1"/>
                </a:solidFill>
                <a:effectLst/>
                <a:latin typeface="Segoe UI" panose="020B0502040204020203" pitchFamily="34" charset="0"/>
                <a:ea typeface="+mn-ea"/>
                <a:cs typeface="+mn-cs"/>
              </a:rPr>
              <a:t>¡Muy bien! ¡Habéis completado La Hora del Código y habéis salvado la aldea!</a:t>
            </a:r>
          </a:p>
          <a:p>
            <a:endParaRPr lang="en-US" sz="882"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Pregunta: </a:t>
            </a:r>
            <a:r>
              <a:rPr lang="es-es" sz="882" kern="1200">
                <a:solidFill>
                  <a:schemeClr val="tx1"/>
                </a:solidFill>
                <a:effectLst/>
                <a:latin typeface="Segoe UI" panose="020B0502040204020203" pitchFamily="34" charset="0"/>
                <a:ea typeface="+mn-ea"/>
                <a:cs typeface="+mn-cs"/>
              </a:rPr>
              <a:t>¿Qué misión o reto os ha gustado más?</a:t>
            </a:r>
          </a:p>
          <a:p>
            <a:endParaRPr lang="en-US" sz="882"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Actúa: </a:t>
            </a:r>
            <a:r>
              <a:rPr lang="es-es" sz="882" kern="1200">
                <a:solidFill>
                  <a:schemeClr val="tx1"/>
                </a:solidFill>
                <a:effectLst/>
                <a:latin typeface="Segoe UI" panose="020B0502040204020203" pitchFamily="34" charset="0"/>
                <a:ea typeface="+mn-ea"/>
                <a:cs typeface="+mn-cs"/>
              </a:rPr>
              <a:t>Pide a los participantes que contesten en el chat o activa el micrófono de quienes levanten la mano.</a:t>
            </a:r>
          </a:p>
          <a:p>
            <a:endParaRPr lang="en-US" sz="882" kern="1200">
              <a:solidFill>
                <a:schemeClr val="tx1"/>
              </a:solidFill>
              <a:effectLst/>
              <a:latin typeface="Segoe UI" panose="020B0502040204020203" pitchFamily="34" charset="0"/>
              <a:ea typeface="+mn-ea"/>
              <a:cs typeface="+mn-cs"/>
            </a:endParaRPr>
          </a:p>
          <a:p>
            <a:r>
              <a:rPr lang="es-es" sz="882" b="1" kern="1200">
                <a:solidFill>
                  <a:schemeClr val="tx1"/>
                </a:solidFill>
                <a:effectLst/>
                <a:latin typeface="Segoe UI" panose="020B0502040204020203" pitchFamily="34" charset="0"/>
                <a:ea typeface="+mn-ea"/>
                <a:cs typeface="+mn-cs"/>
              </a:rPr>
              <a:t>Nota: </a:t>
            </a:r>
            <a:r>
              <a:rPr lang="es-es" sz="882" kern="1200">
                <a:solidFill>
                  <a:schemeClr val="tx1"/>
                </a:solidFill>
                <a:effectLst/>
                <a:latin typeface="Segoe UI" panose="020B0502040204020203" pitchFamily="34" charset="0"/>
                <a:ea typeface="+mn-ea"/>
                <a:cs typeface="+mn-cs"/>
              </a:rPr>
              <a:t>Si tu grupo no terminó todas las misiones, felicítalos por el progreso que han hecho.</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s-e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Todos los derechos reservados. MICROSOFT NO OTORGA NINGUNA GARANTÍA EXPRESA, IMPLÍCITA NI ESTATUTARIA SOBRE LA INFORMACIÓN DE ESTA PRESENTACIÓN.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882" b="1" kern="1200">
                <a:solidFill>
                  <a:schemeClr val="tx1"/>
                </a:solidFill>
                <a:effectLst/>
                <a:latin typeface="Segoe UI" panose="020B0502040204020203" pitchFamily="34" charset="0"/>
                <a:ea typeface="+mn-ea"/>
                <a:cs typeface="+mn-cs"/>
              </a:rPr>
              <a:t>Di: </a:t>
            </a:r>
            <a:r>
              <a:rPr lang="es-es" sz="882" kern="1200">
                <a:solidFill>
                  <a:schemeClr val="tx1"/>
                </a:solidFill>
                <a:effectLst/>
                <a:latin typeface="Segoe UI" panose="020B0502040204020203" pitchFamily="34" charset="0"/>
                <a:ea typeface="+mn-ea"/>
                <a:cs typeface="+mn-cs"/>
              </a:rPr>
              <a:t>¡Hoy hemos hecho un montón de cosas!</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Hemos aprendido conceptos de programación como los algoritmos, la inteligencia artificial, las secuencias, la depuración de errores y los condicionales.</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¡Habéis programado a vuestro Agent de Minecraft para que evite incendios forestales!</a:t>
            </a:r>
          </a:p>
          <a:p>
            <a:endParaRPr lang="en-US" sz="882" i="1" kern="1200">
              <a:solidFill>
                <a:schemeClr val="tx1"/>
              </a:solidFill>
              <a:effectLst/>
              <a:latin typeface="Segoe UI" panose="020B0502040204020203" pitchFamily="34" charset="0"/>
              <a:ea typeface="+mn-ea"/>
              <a:cs typeface="+mn-cs"/>
            </a:endParaRPr>
          </a:p>
          <a:p>
            <a:r>
              <a:rPr lang="es-es" sz="882" i="1" kern="1200">
                <a:solidFill>
                  <a:schemeClr val="tx1"/>
                </a:solidFill>
                <a:effectLst/>
                <a:latin typeface="Segoe UI" panose="020B0502040204020203" pitchFamily="34" charset="0"/>
                <a:ea typeface="+mn-ea"/>
                <a:cs typeface="+mn-cs"/>
              </a:rPr>
              <a:t>Preguntas opcionales</a:t>
            </a:r>
            <a:r>
              <a:rPr lang="es-es"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¿Qué papel desempeñan los ordenadores en la prevención de los incendios forestales?</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¿Qué datos (información) son importantes para combatir los incendios forestales?</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¿Cómo podemos evitar que se produzcan incendios forestales?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¿Qué es la reforestación? ¿Y cómo la realizamos?</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e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OTORGA NINGUNA GARANTÍA EXPRESA, IMPLÍCITA NI ESTATUTARIA SOBRE LA INFORMACIÓN DE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882" b="1" kern="1200">
                <a:solidFill>
                  <a:schemeClr val="tx1"/>
                </a:solidFill>
                <a:effectLst/>
                <a:latin typeface="Segoe UI" panose="020B0502040204020203" pitchFamily="34" charset="0"/>
                <a:ea typeface="+mn-ea"/>
                <a:cs typeface="+mn-cs"/>
              </a:rPr>
              <a:t>Di: </a:t>
            </a:r>
            <a:r>
              <a:rPr lang="es-es" sz="882" kern="1200">
                <a:solidFill>
                  <a:schemeClr val="tx1"/>
                </a:solidFill>
                <a:effectLst/>
                <a:latin typeface="Segoe UI" panose="020B0502040204020203" pitchFamily="34" charset="0"/>
                <a:ea typeface="+mn-ea"/>
                <a:cs typeface="+mn-cs"/>
              </a:rPr>
              <a:t>Aunque el taller llegue a su fin, tenéis a vuestra disposición muchas formas para seguir disfrutando de las actividades de programación de hoy: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Seguid trabajando en la actividad de bonificación para restaurar el bosque y llenarlo de animales. En esta actividad, aprenderéis a usar el código de programación para colocar bloques (como flores, por ejemplo) y para generar criaturas (como gallinas, por ejemplo). Es una actividad muy divertida y una oportunidad para dar aún más rienda suelta a la creatividad mediante la programación.</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Cuando hayáis restaurado el bosque, hablad con el bombero para hacer una foto de vuestra creación y guardarla en vuestro dispositivo. </a:t>
            </a:r>
          </a:p>
          <a:p>
            <a:pPr marL="171450" lvl="0" indent="-171450">
              <a:buFont typeface="Arial" panose="020B0604020202020204" pitchFamily="34" charset="0"/>
              <a:buChar char="•"/>
            </a:pPr>
            <a:r>
              <a:rPr lang="es-es" sz="882" kern="1200">
                <a:solidFill>
                  <a:schemeClr val="tx1"/>
                </a:solidFill>
                <a:effectLst/>
                <a:latin typeface="Segoe UI" panose="020B0502040204020203" pitchFamily="34" charset="0"/>
                <a:ea typeface="+mn-ea"/>
                <a:cs typeface="+mn-cs"/>
              </a:rPr>
              <a:t>¡También podéis obtener un certificado personalizado que constata que habéis completado este reto de La Hora del Código! Pulsad el botón «</a:t>
            </a:r>
            <a:r>
              <a:rPr lang="es-es" sz="882" b="1" kern="1200">
                <a:solidFill>
                  <a:schemeClr val="tx1"/>
                </a:solidFill>
                <a:effectLst/>
                <a:latin typeface="Segoe UI" panose="020B0502040204020203" pitchFamily="34" charset="0"/>
                <a:ea typeface="+mn-ea"/>
                <a:cs typeface="+mn-cs"/>
              </a:rPr>
              <a:t>Esc</a:t>
            </a:r>
            <a:r>
              <a:rPr lang="es-es" sz="882" kern="1200">
                <a:solidFill>
                  <a:schemeClr val="tx1"/>
                </a:solidFill>
                <a:effectLst/>
                <a:latin typeface="Segoe UI" panose="020B0502040204020203" pitchFamily="34" charset="0"/>
                <a:ea typeface="+mn-ea"/>
                <a:cs typeface="+mn-cs"/>
              </a:rPr>
              <a:t>» del teclado, elegid «</a:t>
            </a:r>
            <a:r>
              <a:rPr lang="es-es" sz="882" b="1" kern="1200">
                <a:solidFill>
                  <a:schemeClr val="tx1"/>
                </a:solidFill>
                <a:effectLst/>
                <a:latin typeface="Segoe UI" panose="020B0502040204020203" pitchFamily="34" charset="0"/>
                <a:ea typeface="+mn-ea"/>
                <a:cs typeface="+mn-cs"/>
              </a:rPr>
              <a:t>He terminado</a:t>
            </a:r>
            <a:r>
              <a:rPr lang="es-es" sz="882" kern="1200">
                <a:solidFill>
                  <a:schemeClr val="tx1"/>
                </a:solidFill>
                <a:effectLst/>
                <a:latin typeface="Segoe UI" panose="020B0502040204020203" pitchFamily="34" charset="0"/>
                <a:ea typeface="+mn-ea"/>
                <a:cs typeface="+mn-cs"/>
              </a:rPr>
              <a:t>» y seguid las instrucciones. Os recomiendo que pidáis a vuestros padres o algún otro adulto que os ayude con esto.</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e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Todos los derechos reservados. MICROSOFT NO OTORGA NINGUNA GARANTÍA EXPRESA, IMPLÍCITA NI ESTATUTARIA SOBRE LA INFORMACIÓN DE ESTA PRESENTACIÓN.</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s-es" sz="882" b="1" kern="1200">
                <a:solidFill>
                  <a:schemeClr val="tx1"/>
                </a:solidFill>
                <a:effectLst/>
                <a:latin typeface="Segoe UI" panose="020B0502040204020203" pitchFamily="34" charset="0"/>
                <a:ea typeface="+mn-ea"/>
                <a:cs typeface="+mn-cs"/>
              </a:rPr>
              <a:t>Actúa: </a:t>
            </a:r>
            <a:r>
              <a:rPr lang="es-es" sz="882" kern="1200">
                <a:solidFill>
                  <a:schemeClr val="tx1"/>
                </a:solidFill>
                <a:effectLst/>
                <a:latin typeface="Segoe UI" panose="020B0502040204020203" pitchFamily="34" charset="0"/>
                <a:ea typeface="+mn-ea"/>
                <a:cs typeface="+mn-cs"/>
              </a:rPr>
              <a:t>Presenta los próximos eventos y adapta tus comentarios para que coincidan con los materiales de marketing seleccionados.  </a:t>
            </a:r>
          </a:p>
          <a:p>
            <a:endParaRPr lang="en-US"/>
          </a:p>
          <a:p>
            <a:r>
              <a:rPr lang="es-es"/>
              <a:t>El «Education Team» puede proveerte de ayuda personalizada sobre dispositivos, desarrollo profesional y otros recursos de formación. Escribe un correo electrónico a Annie (Annie.Goldsnider@microsoft.com) para ponerte en contacto con ese equipo.</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s-e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Todos los derechos reservados. MICROSOFT NO OTORGA NINGUNA GARANTÍA EXPRESA, IMPLÍCITA NI ESTATUTARIA SOBRE LA INFORMACIÓN DE ESTA PRESENTACIÓN.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s-es"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Todos los derechos reservados.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Una persona sentada en una mesa usando un ordenador&#10;&#10;Descripción generada automáticamente">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Imagen que contiene un juguete, LEGO, cielo, mesa&#10;&#10;Descripción generada automáticamente">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Estos son los colores de la marca de Microsoft. La barra de color se coloca al lado del patrón de tema para que se vea en todas las diapositivas. Los usuarios pueden usar la herramienta de color «cuentagotas» (debajo de «forma con relleno de color», «línea con relleno de color», etc.) para seleccionar fácilmente los colores de la marca.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es-es" sz="4400" dirty="0">
                <a:latin typeface="Torque Bold" panose="020B0803030202050203" pitchFamily="34" charset="0"/>
              </a:rPr>
              <a:t>La Hora del Código 2021 (CronoCraft)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es-es"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Presentación de asesoramiento</a:t>
            </a:r>
          </a:p>
          <a:p>
            <a:r>
              <a:rPr lang="es-es"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Para uso en entornos de aprendizaje directo, entornos híbridos o a distancia y entornos dirigidos por los alumnos</a:t>
            </a:r>
          </a:p>
        </p:txBody>
      </p:sp>
      <p:pic>
        <p:nvPicPr>
          <p:cNvPr id="9" name="Picture Placeholder 7" descr="Una captura de pantalla del Agent de Minecraft con una planta verde en la mano">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s-es" dirty="0"/>
              <a:t>Objetivo del día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es-es"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Tal y como hemos leído, ¡algo raro está pasando en la línea temporal de la historia de la Tierra! </a:t>
            </a:r>
          </a:p>
          <a:p>
            <a:pPr algn="ctr"/>
            <a:r>
              <a:rPr lang="es-es"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El objetivo del día es resolver problemas usando nuestra habilidad para la programación. </a:t>
            </a:r>
          </a:p>
          <a:p>
            <a:pPr algn="ctr"/>
            <a:r>
              <a:rPr lang="es-es"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¡Empecemos!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es-es" dirty="0">
                          <a:solidFill>
                            <a:schemeClr val="accent5"/>
                          </a:solidFill>
                          <a:latin typeface="Noto Sans" panose="020B0502040504020204" pitchFamily="34" charset="0"/>
                          <a:ea typeface="Noto Sans" panose="020B0502040504020204" pitchFamily="34" charset="0"/>
                          <a:cs typeface="Noto Sans" panose="020B0502040504020204" pitchFamily="34" charset="0"/>
                        </a:rPr>
                        <a:t>Si tienes una cuenta de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dirty="0">
                          <a:solidFill>
                            <a:schemeClr val="accent5"/>
                          </a:solidFill>
                          <a:latin typeface="Noto Sans" panose="020B0502040504020204" pitchFamily="34" charset="0"/>
                          <a:ea typeface="Noto Sans" panose="020B0502040504020204" pitchFamily="34" charset="0"/>
                          <a:cs typeface="Noto Sans" panose="020B0502040504020204" pitchFamily="34" charset="0"/>
                        </a:rPr>
                        <a:t>Si no tienes una cuenta de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Os damos la bienvenida a CronoCraft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Este es vuestro punto de generación, el lugar en el que comenzáis el juego.</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Practiquemos el movimiento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es-es"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Teclado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Controles táctiles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Practiquemos el movimiento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Dibujo de ingeniería&#10;&#10;Descripción generada automáticamente">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Usad los controles para desplazaros por estos obstáculos y llegar al botón verde que se muestra en la imagen.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Pulsad el botón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Los botones serán una parte MUY importante del juego.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pulsar un botón, acercaos a él y haced clic derecho sobre él si usáis el teclado, o simplemente tocadlo si usáis los controles táctiles.</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Cruzad el pasillo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es-e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Esto es lo que veréis después de pulsar el botón que abre la cámara de descompresión.</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Seguid las chispas que hay en el pasillo hasta llegar a la siguiente sala, el Instituto de Grandes Errores del Tiempo. Esta no será la única vez que veamos esta sala durante el juego.</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a:t>Os presentamos a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¡Esta es I.A.R.R.A.T.!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I.A.R.R.A.T. es un robot con inteligencia artificial (IA) capaz de pensar y de realizar tareas igual que un ser humano. Ella será nuestra guía por CronoCraft.</a:t>
            </a:r>
          </a:p>
        </p:txBody>
      </p:sp>
      <p:pic>
        <p:nvPicPr>
          <p:cNvPr id="9" name="Picture 8" descr="Imagen que contiene texto, mesa, mesa de trabajo&#10;&#10;Descripción generada automáticamente">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Pantalla de conversación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I.A.R.R.A.T. quiera deciros algo, aparecerá una pantalla como esta.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Deberéis leer la información que sale en la ventana emergente. Si os cuesta leer por vuestra cuenta, usad el botón de Lector inmersivo.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Lector inmersivo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es-es"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El Lector inmersivo </a:t>
            </a:r>
            <a:r>
              <a:rPr lang="es-es" dirty="0">
                <a:solidFill>
                  <a:srgbClr val="000000"/>
                </a:solidFill>
                <a:latin typeface="Noto Sans" panose="020B0502040504020204" pitchFamily="34" charset="0"/>
                <a:ea typeface="Noto Sans" panose="020B0502040504020204" pitchFamily="34" charset="0"/>
                <a:cs typeface="Noto Sans" panose="020B0502040504020204" pitchFamily="34" charset="0"/>
              </a:rPr>
              <a:t>se puede abrir </a:t>
            </a:r>
            <a:r>
              <a:rPr lang="es-es"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dentro de Minecraft para leer carteles y diálogos de los personajes no jugables (NPC)</a:t>
            </a:r>
            <a:r>
              <a:rPr lang="es-es"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es-es"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¡Es superútil!</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s-es"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El Lector inmersivo es una gran ayuda para leer e incluye traducción del texto y lectura en voz alta.</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s-es"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Cómo usar el Lector inmersivo en Minecraft: Education Edition </a:t>
            </a:r>
            <a:r>
              <a:rPr lang="es-es"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es-es"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es-es" dirty="0"/>
              <a:t>Un código es un conjunto de instrucciones</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s-es" sz="2200" dirty="0">
                <a:latin typeface="+mj-lt"/>
              </a:rPr>
              <a:t>Estas instrucciones se pueden escribir de formas distintas:</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es-es" sz="2200" dirty="0">
                <a:solidFill>
                  <a:srgbClr val="D59DFF"/>
                </a:solidFill>
                <a:latin typeface="+mj-lt"/>
              </a:rPr>
              <a:t>Programación basada en bloques</a:t>
            </a:r>
          </a:p>
        </p:txBody>
      </p:sp>
      <p:pic>
        <p:nvPicPr>
          <p:cNvPr id="20" name="Picture Placeholder 19" descr="Captura de pantalla del espacio de programación de MakeCode con un código basado en bloque sencillo con el que mover al Agent de Minecraf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es-es" sz="2200">
                <a:solidFill>
                  <a:srgbClr val="D59DFF"/>
                </a:solidFill>
                <a:latin typeface="+mj-lt"/>
              </a:rPr>
              <a:t>Programación basada en texto</a:t>
            </a:r>
          </a:p>
        </p:txBody>
      </p:sp>
      <p:pic>
        <p:nvPicPr>
          <p:cNvPr id="14" name="Picture Placeholder 13" descr="Captura de pantalla del espacio de programación de MakeCode con un código de JavaScript sencillo con el que mover al Agent de Minecraf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s-es" sz="3800" dirty="0"/>
              <a:t>Tendréis que elegir entre bloques o Python.</a:t>
            </a:r>
            <a:br>
                    </a:br>
            <a:r>
              <a:rPr lang="es-es" sz="2700" dirty="0">
                <a:latin typeface="Noto Sans" panose="020B0502040504020204" pitchFamily="34" charset="0"/>
                <a:ea typeface="Noto Sans" panose="020B0502040504020204" pitchFamily="34" charset="0"/>
                <a:cs typeface="Noto Sans" panose="020B0502040504020204" pitchFamily="34" charset="0"/>
              </a:rPr>
              <a:t>(Se recomienda que los principiantes empiecen con bloques)</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es-es" sz="4800" b="0" i="0" u="none" strike="noStrike" kern="1200" cap="all" spc="-100" normalizeH="0" baseline="0" noProof="0" dirty="0">
                <a:ln>
                  <a:noFill/>
                </a:ln>
                <a:solidFill>
                  <a:srgbClr val="FFFFFF">
                    <a:alpha val="99000"/>
                  </a:srgbClr>
                </a:solidFill>
                <a:effectLst/>
                <a:uLnTx/>
                <a:uFillTx/>
                <a:latin typeface="Torque Bold"/>
                <a:ea typeface="+mn-ea"/>
                <a:cs typeface="+mn-cs"/>
              </a:rPr>
              <a:t>¿Qué </a:t>
            </a:r>
            <a:br>
                    </a:br>
            <a:r>
              <a:rPr kumimoji="0" lang="es-es" sz="4800" b="0" i="0" u="none" strike="noStrike" kern="1200" cap="all" spc="-100" normalizeH="0" baseline="0" noProof="0" dirty="0">
                <a:ln>
                  <a:noFill/>
                </a:ln>
                <a:solidFill>
                  <a:srgbClr val="FFFFFF">
                    <a:alpha val="99000"/>
                  </a:srgbClr>
                </a:solidFill>
                <a:effectLst/>
                <a:uLnTx/>
                <a:uFillTx/>
                <a:latin typeface="Torque Bold"/>
                <a:ea typeface="+mn-ea"/>
                <a:cs typeface="+mn-cs"/>
              </a:rPr>
              <a:t>vamos a aprender </a:t>
            </a:r>
            <a:br>
                    </a:br>
            <a:r>
              <a:rPr kumimoji="0" lang="es-es" sz="4800" b="0" i="0" u="none" strike="noStrike" kern="1200" cap="all" spc="-100" normalizeH="0" baseline="0" noProof="0" dirty="0">
                <a:ln>
                  <a:noFill/>
                </a:ln>
                <a:solidFill>
                  <a:srgbClr val="FFFFFF">
                    <a:alpha val="99000"/>
                  </a:srgbClr>
                </a:solidFill>
                <a:effectLst/>
                <a:uLnTx/>
                <a:uFillTx/>
                <a:latin typeface="Torque Bold"/>
                <a:ea typeface="+mn-ea"/>
                <a:cs typeface="+mn-cs"/>
              </a:rPr>
              <a:t>hoy?</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es-es"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Exploraremos los conceptos básicos de programación.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s-e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Analizaremos y resolveremos problemas empleando el pensamiento computacional.</a:t>
            </a:r>
          </a:p>
          <a:p>
            <a:pPr>
              <a:lnSpc>
                <a:spcPct val="100000"/>
              </a:lnSpc>
              <a:spcBef>
                <a:spcPts val="1200"/>
              </a:spcBef>
              <a:spcAft>
                <a:spcPts val="1200"/>
              </a:spcAft>
              <a:defRPr/>
            </a:pPr>
            <a:r>
              <a:rPr lang="es-es"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Emplearemos códigos de programación para que un Agent del tiempo de Minecraft solucione problemas.</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s-e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Descubriremos que la informática </a:t>
            </a:r>
            <a:r>
              <a:rPr lang="es-es"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tiene un impacto en todas las áreas de la vida.</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a:t>I.A.R.R.A.T. y los NPC</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CronoCraft, veréis a I.A.R.R.A.T. y a otros personajes no jugables (NPC).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I.A.R.R.A.T. compartirá con vosotros información importante que os ayudará durante el juego. De I.A.R.R.A.T. salen ventanas emergentes que os guiarán durante el juego.</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Elección del Agent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 hora de elegir a un Agent del tiempo.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Los hay de cinco colores distintos. ¡Podéis elegir el color que queráis!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Cómo elegir a un Agent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el botón para elegir el Agent del tiempo que queráis.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Uso del Agent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Los Agents del tiempo desaparecen, así que tendréis que pulsar la tecla «C» para desplegar el vuestro.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Pulsar la tecla «C» lanzará el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El Code Builder es la paleta de programación que usaréis para programar a vuestro Agent del tiempo. Cuando esté programado, os ayudará a resolver los problemas a los que os enfrentéis en CronoCraft.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volver al juego, pulsad la «</a:t>
            </a:r>
            <a:r>
              <a:rPr lang="es-es"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que hay en la esquina de la pantalla.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Uso del Agent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¡Vuestro Agent del tiempo está listo!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¡Una elección excelente!</a:t>
            </a: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id rápidamente al cuadro eléctrico para reconectar la electricidad. ¡No hay tiempo que perder!</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Ir al cuadro eléctrico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Seguid las chispas y encontraréis el cuadro eléctrico.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¡Qué rapidez! Ah, ¡mirad! </a:t>
            </a: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He añadido el dispositivo de C.H.A.T. a vuestro inventario. Usad el C.H.A.T. para llamar a vuestro Agent del tiempo o cuando me necesitéis.</a:t>
            </a: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tengáis el dispositivo en la mano, haced clic derecho para activarlo.</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Interfaz gráfica de usuario, aplicación&#10;&#10;Descripción generada automáticamente">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es-es" dirty="0"/>
              <a:t>Uso del dispositivo de C.H.A.T.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El dispositivo de C.H.A.T. se encuentra en la barra activa.</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Seleccionad el dispositivo de C.H.A.T. en la barra activa. Una vez hecho esto, veréis un botón nuevo en la pantalla:</a:t>
            </a:r>
          </a:p>
          <a:p>
            <a:pPr algn="ctr"/>
            <a:r>
              <a:rPr lang="es-es"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Usar dispositivo de C.H.A.T.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este botón.</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es-es" dirty="0"/>
              <a:t>¿Qué es la </a:t>
            </a:r>
            <a:br>
                    </a:br>
            <a:r>
              <a:rPr lang="es-es" dirty="0"/>
              <a:t>informática?</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es-es"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La informática estudia el uso de los ordenadores para resolver problemas.</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tan solo estoy a un clic de distancia! ¡Pulsad «Iniciar actividad» para empezar!</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Programad a vuestro Agent del tiempo para que se mueva 3 bloques hacia delante y active la línea temporal.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es-es" dirty="0">
                <a:solidFill>
                  <a:srgbClr val="D59DFF"/>
                </a:solidFill>
              </a:rPr>
              <a:t>Concepto de programación: </a:t>
            </a:r>
            <a:br>
                    </a:br>
            <a:r>
              <a:rPr lang="es-es" sz="2400" dirty="0">
                <a:solidFill>
                  <a:srgbClr val="D59DFF"/>
                </a:solidFill>
              </a:rPr>
              <a:t>Secuencias</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es-es">
                <a:solidFill>
                  <a:srgbClr val="D59DFF"/>
                </a:solidFill>
                <a:latin typeface="+mj-lt"/>
              </a:rPr>
              <a:t>¿Qué significa?</a:t>
            </a:r>
          </a:p>
          <a:p>
            <a:pPr>
              <a:lnSpc>
                <a:spcPct val="108000"/>
              </a:lnSpc>
              <a:spcBef>
                <a:spcPts val="1200"/>
              </a:spcBef>
            </a:pPr>
            <a:r>
              <a:rPr lang="es-es" sz="2000">
                <a:solidFill>
                  <a:schemeClr val="bg1"/>
                </a:solidFill>
              </a:rPr>
              <a:t>El Agent se moverá en el orden que hayáis secuenciado. En una estructura de secuencia, una acción o evento conduce a la acción siguiente ordenada.</a:t>
            </a:r>
            <a:endParaRPr lang="en-US">
              <a:solidFill>
                <a:schemeClr val="bg1"/>
              </a:solidFill>
            </a:endParaRPr>
          </a:p>
          <a:p>
            <a:pPr>
              <a:lnSpc>
                <a:spcPct val="108000"/>
              </a:lnSpc>
              <a:spcBef>
                <a:spcPts val="1200"/>
              </a:spcBef>
            </a:pPr>
            <a:r>
              <a:rPr lang="es-es">
                <a:solidFill>
                  <a:srgbClr val="D59DFF"/>
                </a:solidFill>
                <a:latin typeface="+mj-lt"/>
              </a:rPr>
              <a:t>Reflexionemos</a:t>
            </a:r>
          </a:p>
          <a:p>
            <a:pPr>
              <a:lnSpc>
                <a:spcPct val="108000"/>
              </a:lnSpc>
              <a:spcBef>
                <a:spcPts val="1200"/>
              </a:spcBef>
            </a:pPr>
            <a:r>
              <a:rPr lang="es-es" sz="2000">
                <a:solidFill>
                  <a:schemeClr val="bg1"/>
                </a:solidFill>
              </a:rPr>
              <a:t>¿Vuestro último programa funcionaría si pusierais «</a:t>
            </a:r>
            <a:r>
              <a:rPr lang="es-es" sz="2000" b="1">
                <a:solidFill>
                  <a:schemeClr val="bg1"/>
                </a:solidFill>
                <a:latin typeface="Consolas" panose="020B0609020204030204" pitchFamily="49" charset="0"/>
              </a:rPr>
              <a:t>agent</a:t>
            </a:r>
            <a:r>
              <a:rPr lang="es-es" sz="2000" b="1">
                <a:solidFill>
                  <a:schemeClr val="bg1"/>
                </a:solidFill>
              </a:rPr>
              <a:t> </a:t>
            </a:r>
            <a:r>
              <a:rPr lang="es-es" sz="2000" b="1">
                <a:solidFill>
                  <a:schemeClr val="bg1"/>
                </a:solidFill>
                <a:latin typeface="Consolas" panose="020B0609020204030204" pitchFamily="49" charset="0"/>
              </a:rPr>
              <a:t>analiza</a:t>
            </a:r>
            <a:r>
              <a:rPr lang="es-es" sz="2000">
                <a:solidFill>
                  <a:schemeClr val="bg1"/>
                </a:solidFill>
              </a:rPr>
              <a:t>» antes de «</a:t>
            </a:r>
            <a:r>
              <a:rPr lang="es-es" sz="2000" b="1">
                <a:solidFill>
                  <a:schemeClr val="bg1"/>
                </a:solidFill>
                <a:latin typeface="Consolas" panose="020B0609020204030204" pitchFamily="49" charset="0"/>
              </a:rPr>
              <a:t>agent</a:t>
            </a:r>
            <a:r>
              <a:rPr lang="es-es" sz="2000" b="1">
                <a:solidFill>
                  <a:schemeClr val="bg1"/>
                </a:solidFill>
              </a:rPr>
              <a:t> </a:t>
            </a:r>
            <a:r>
              <a:rPr lang="es-es" sz="2000" b="1">
                <a:solidFill>
                  <a:schemeClr val="bg1"/>
                </a:solidFill>
                <a:latin typeface="Consolas" panose="020B0609020204030204" pitchFamily="49" charset="0"/>
              </a:rPr>
              <a:t>avanza</a:t>
            </a:r>
            <a:r>
              <a:rPr lang="es-es" sz="2000">
                <a:solidFill>
                  <a:schemeClr val="bg1"/>
                </a:solidFill>
              </a:rPr>
              <a:t>»? ¿Por qué sí o por qué no?</a:t>
            </a:r>
          </a:p>
          <a:p>
            <a:pPr>
              <a:lnSpc>
                <a:spcPct val="108000"/>
              </a:lnSpc>
              <a:spcBef>
                <a:spcPts val="1200"/>
              </a:spcBef>
            </a:pPr>
            <a:r>
              <a:rPr lang="es-es">
                <a:solidFill>
                  <a:srgbClr val="D59DFF"/>
                </a:solidFill>
                <a:latin typeface="+mj-lt"/>
              </a:rPr>
              <a:t>Consejo: </a:t>
            </a:r>
            <a:r>
              <a:rPr lang="es-es" sz="2000">
                <a:solidFill>
                  <a:schemeClr val="bg1"/>
                </a:solidFill>
              </a:rPr>
              <a:t>¡Planead primero en papel!</a:t>
            </a:r>
          </a:p>
        </p:txBody>
      </p:sp>
      <p:pic>
        <p:nvPicPr>
          <p:cNvPr id="7" name="Picture Placeholder 6" descr="Una captura de pantalla de un videojuego&#10;&#10;Descripción generada automáticamente">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Activad el circuito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«C» para abrir el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Uso del Code Builder (bloques)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1: Leed la tarea de programación.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2: Usad los bloques de palabras de MakeCode que hay en la caja de herramientas. Arrastrad y soltad los bloques en el lienzo de programación.</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3: Pulsad el botón verde con una flechita blanca para probar el código que acabáis de programar.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Uso del Code Builder (bloques)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es-e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la tarea de programación es demasiado larga y no cabe en media pantalla, pulsad el botón de </a:t>
            </a:r>
            <a:r>
              <a:rPr lang="es-es"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expandir</a:t>
            </a:r>
            <a:r>
              <a:rPr lang="es-e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para que el Code Builder ocupe la pantalla entera.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e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 necesitáis ayuda adicional para superar un reto de programación, pulsad el botón de </a:t>
            </a:r>
            <a:r>
              <a:rPr lang="es-es"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pista</a:t>
            </a:r>
            <a:r>
              <a:rPr lang="es-e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(el de la bombilla con un signo de interrogación). ¡Las pistas son muy útiles!</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Uso del 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1: Leed la tarea de programación.</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2: Escribid vuestro código de Python debajo de la actividad.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Paso 3: Pulsad el botón «Ejecutar» que hay en la parte inferior de la pantalla.</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¡Muy bien! Ahora que habéis restablecido el suministro eléctrico, podéis empezar a ayudarnos a arreglar los desbarajustes temporales.</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Grietas del tiempo en el ordenador central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Intentemos solucionar este problema. Pulsad el botón para seleccionarlo en el ordenador de la línea temporal.</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es-es" dirty="0"/>
              <a:t>¿Cómo se utiliza la informática </a:t>
            </a:r>
            <a:r>
              <a:rPr lang="es-es" sz="4000" dirty="0"/>
              <a:t>(o las habilidades informáticas) </a:t>
            </a:r>
            <a:r>
              <a:rPr lang="es-es" dirty="0"/>
              <a:t>en el centro educativo?</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Selección de una grieta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el botón para elegir la grieta del tiempo.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que habéis elegido una grieta del tiempo, debéis ir a la cápsula del tiempo para poner en marcha vuestra misión.</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Ir a la cápsula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cápsula del tiempo es una máquina que os permite viajar en el tiempo!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Avanzad hacia la cápsula del tiempo y pulsad el botón para abrirla. Así también recibiréis el informe de vuestra misión.</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Saltos temporales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Tendréis que reparar 3 grietas del tiempo. Cada vez que entréis en la cápsula del tiempo, veréis un número al lado que indica cuántos saltos temporales os quedan por resolver.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el botón para abrir la cápsula del tiempo.</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Abrir la cápsula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el botón para abrir la cápsula del tiempo y recibir el informe de vuestra misión.</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Informe de la misión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Vamos a leer el informe de la misión. </a:t>
            </a: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Recordad que podéis usar el botón de Lector inmersivo si necesitáis ayuda cuando juguéis por vuestra cuenta.</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Entrar en la cápsula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el botón de la cápsula del tiempo</a:t>
            </a:r>
            <a:r>
              <a:rPr lang="es-es"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Entrar en la cápsula del tiempo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hayáis pulsado el botón, ¡aparecerá un mensaje en pantalla que indica que estáis viajando por el tiempo!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¡Os damos la bienvenida a «La banda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es-e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Este es vuestro punto de generación en este mundo. Cuando empecéis a jugar, veréis esta misma imagen.</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es-es" dirty="0"/>
              <a:t>¿Cómo se utiliza la informática en mis aficiones o en diferentes profesiones?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Parece que el músico de jazz está bastante decaído. ¡Vamos a ver si podemos ayudarlo!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Detecto que hay algo oculto detrás de la pared que hay a espaldas del músico. ¡Usad el dispositivo de C.H.A.T. para enviar a vuestro Agent del tiempo a la ubicación </a:t>
            </a: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detectada!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NPC músico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¡Ya me han vuelto a abuchear! Todo cambió desde que perdí mi trompeta... ¿Puede que esté maldito?</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La banda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tengáis el dispositivo de C.H.A.T. en la mano, veréis una caja gris nueva que pone: </a:t>
            </a:r>
          </a:p>
          <a:p>
            <a:pPr algn="ctr"/>
            <a:r>
              <a:rPr lang="es-es"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«Usar dispositivo de C.H.A.T.».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el botón para ver la pantalla emergente que hay a continuación.</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es-es" dirty="0"/>
              <a:t>La banda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¡Haced clic en «Iniciar actividad»</a:t>
            </a: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empezar vuestra misión!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¡Buen trabajo! </a:t>
            </a: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Usad el dispositivo de C.H.A.T. para enviar al Agent de vuelta al punto inicial en cualquier momento.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¡programad para recuperar la trompeta!</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La banda de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Vuestro Agent del tiempo empezará automáticamente en el lugar adecuado.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 trompeta se encuentra al final del laberinto.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¡Tenemos que recoger la trompeta para el músico!</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Creación del algoritmo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es-es"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superar este reto, emplearemos un algoritmo.</a:t>
            </a:r>
          </a:p>
          <a:p>
            <a:pPr algn="ctr"/>
            <a:r>
              <a:rPr lang="es-es"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¿Cómo podemos usar los comandos</a:t>
            </a:r>
          </a:p>
          <a:p>
            <a:pPr algn="ctr"/>
            <a:r>
              <a:rPr lang="es-e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adelante</a:t>
            </a:r>
          </a:p>
          <a:p>
            <a:pPr algn="ctr"/>
            <a:r>
              <a:rPr lang="es-e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atrás</a:t>
            </a:r>
          </a:p>
          <a:p>
            <a:pPr algn="ctr"/>
            <a:r>
              <a:rPr lang="es-e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izquierda</a:t>
            </a:r>
          </a:p>
          <a:p>
            <a:pPr algn="ctr"/>
            <a:r>
              <a:rPr lang="es-e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derecha</a:t>
            </a:r>
          </a:p>
          <a:p>
            <a:pPr algn="ctr"/>
            <a:r>
              <a:rPr lang="es-e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arriba</a:t>
            </a:r>
          </a:p>
          <a:p>
            <a:pPr algn="ctr"/>
            <a:r>
              <a:rPr lang="es-es"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abajo</a:t>
            </a:r>
          </a:p>
          <a:p>
            <a:pPr algn="ctr"/>
            <a:r>
              <a:rPr lang="es-es"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que nuestro Agent del tiempo llegue hasta la trompeta?</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Programación del algoritmo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Ahora, ¡hagamos que nuestro Agent del tiempo siga el algoritmo!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la tecla «C» para abrir el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Cuando tengáis el Code Builder abierto, veréis las direcciones, la caja de herramientas y las pistas.</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es-es"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Bloques de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RESTABLECER LA ACTIVIDAD</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Usad el dispositivo de C.H.A.T. para reiniciar la actividad y empezar de nuevo.</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Pulsad el botón </a:t>
            </a: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
            </a:r>
            <a:r>
              <a:rPr lang="es-es"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Restablecer actividad</a:t>
            </a: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a:t>
            </a: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empezar de nuevo en vuestro punto de generación.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es-es">
                <a:solidFill>
                  <a:srgbClr val="D59DFF"/>
                </a:solidFill>
              </a:rPr>
              <a:t>Concepto de programación: </a:t>
            </a:r>
            <a:br>
                    </a:br>
            <a:r>
              <a:rPr lang="es-es" sz="2400">
                <a:solidFill>
                  <a:srgbClr val="D59DFF"/>
                </a:solidFill>
              </a:rPr>
              <a:t>Depuración</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es-es">
                <a:solidFill>
                  <a:srgbClr val="D59DFF"/>
                </a:solidFill>
                <a:latin typeface="+mj-lt"/>
              </a:rPr>
              <a:t>¿Qué significa?</a:t>
            </a:r>
          </a:p>
          <a:p>
            <a:pPr>
              <a:lnSpc>
                <a:spcPct val="108000"/>
              </a:lnSpc>
              <a:spcBef>
                <a:spcPts val="1200"/>
              </a:spcBef>
            </a:pPr>
            <a:r>
              <a:rPr lang="es-es" sz="2000">
                <a:solidFill>
                  <a:schemeClr val="bg1"/>
                </a:solidFill>
              </a:rPr>
              <a:t>La depuración es la búsqueda y corrección de errores en un código.</a:t>
            </a:r>
          </a:p>
          <a:p>
            <a:pPr>
              <a:lnSpc>
                <a:spcPct val="108000"/>
              </a:lnSpc>
              <a:spcBef>
                <a:spcPts val="1200"/>
              </a:spcBef>
            </a:pPr>
            <a:r>
              <a:rPr lang="es-es">
                <a:solidFill>
                  <a:srgbClr val="D59DFF"/>
                </a:solidFill>
                <a:latin typeface="+mj-lt"/>
              </a:rPr>
              <a:t>Reflexionemos</a:t>
            </a:r>
          </a:p>
          <a:p>
            <a:pPr>
              <a:lnSpc>
                <a:spcPct val="108000"/>
              </a:lnSpc>
              <a:spcBef>
                <a:spcPts val="1200"/>
              </a:spcBef>
            </a:pPr>
            <a:r>
              <a:rPr lang="es-es" sz="2000">
                <a:solidFill>
                  <a:schemeClr val="bg1"/>
                </a:solidFill>
              </a:rPr>
              <a:t>¿Vuestro código funcionó a la primera?</a:t>
            </a:r>
          </a:p>
          <a:p>
            <a:pPr>
              <a:lnSpc>
                <a:spcPct val="108000"/>
              </a:lnSpc>
              <a:spcBef>
                <a:spcPts val="1200"/>
              </a:spcBef>
            </a:pPr>
            <a:r>
              <a:rPr lang="es-es" sz="2000">
                <a:solidFill>
                  <a:schemeClr val="bg1"/>
                </a:solidFill>
              </a:rPr>
              <a:t>¿Cómo buscasteis y corregisteis los errores de vuestro código?</a:t>
            </a:r>
          </a:p>
          <a:p>
            <a:pPr>
              <a:lnSpc>
                <a:spcPct val="108000"/>
              </a:lnSpc>
              <a:spcBef>
                <a:spcPts val="1200"/>
              </a:spcBef>
            </a:pPr>
            <a:r>
              <a:rPr lang="es-es">
                <a:solidFill>
                  <a:srgbClr val="D59DFF"/>
                </a:solidFill>
                <a:latin typeface="+mj-lt"/>
              </a:rPr>
              <a:t>Consejo: </a:t>
            </a:r>
            <a:r>
              <a:rPr lang="es-es" sz="2000">
                <a:solidFill>
                  <a:schemeClr val="bg1"/>
                </a:solidFill>
              </a:rPr>
              <a:t>Cuando ejecutéis vuestro código, observad al Agent atentamente para detectar en qué punto hay problemas.</a:t>
            </a:r>
          </a:p>
        </p:txBody>
      </p:sp>
      <p:pic>
        <p:nvPicPr>
          <p:cNvPr id="6" name="Picture Placeholder 5" descr="Una captura de pantalla del Agent de Minecraft en el laberinto del reto 4 de La Hora del Código">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es-es" sz="4000" dirty="0"/>
              <a:t>¡La informática</a:t>
            </a:r>
            <a:br>
                    </a:br>
            <a:r>
              <a:rPr lang="es-es" sz="4000" dirty="0"/>
              <a:t>está </a:t>
            </a:r>
            <a:br>
                    </a:br>
            <a:r>
              <a:rPr lang="es-es" sz="4000" dirty="0"/>
              <a:t>en todas partes </a:t>
            </a:r>
            <a:r>
              <a:rPr lang="es-es" sz="4000" b="1" u="sng" dirty="0"/>
              <a:t>y </a:t>
            </a:r>
            <a:br>
                    </a:br>
            <a:r>
              <a:rPr lang="es-es" sz="4000" dirty="0"/>
              <a:t>es para TODO EL MUNDO!</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Uso del botón «Pista»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es-es" sz="2800" b="1" dirty="0">
                          <a:solidFill>
                            <a:schemeClr val="accent5"/>
                          </a:solidFill>
                        </a:rPr>
                        <a:t>Pista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es" sz="2800" b="0" dirty="0">
                          <a:solidFill>
                            <a:schemeClr val="accent5"/>
                          </a:solidFill>
                        </a:rPr>
                        <a:t>Se os mostrará una imagen de la solución. Usadla para planear vuestro código de programación.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es-es" sz="2800" b="1" dirty="0">
                          <a:solidFill>
                            <a:schemeClr val="accent5"/>
                          </a:solidFill>
                        </a:rPr>
                        <a:t>Pista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es" sz="2800" dirty="0">
                          <a:solidFill>
                            <a:schemeClr val="accent5"/>
                          </a:solidFill>
                        </a:rPr>
                        <a:t>Se os mostrará el código inicial en Code Builder, pero con un par de errores. Tendréis que corregir los errores del código para dar con la solución adecuada.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es-es" sz="2800" b="1" dirty="0">
                          <a:solidFill>
                            <a:schemeClr val="accent5"/>
                          </a:solidFill>
                        </a:rPr>
                        <a:t>Pista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s-es" sz="2800" dirty="0">
                          <a:solidFill>
                            <a:schemeClr val="accent5"/>
                          </a:solidFill>
                        </a:rPr>
                        <a:t>Se os mostrará el código de programación completo en Code Builder y se os teletransportará de vuelta al Instituto de Grandes Errores del Tiempo. </a:t>
                      </a:r>
                    </a:p>
                    <a:p>
                      <a:pPr algn="ctr"/>
                      <a:r>
                        <a:rPr lang="es-es" sz="2800" b="1" dirty="0">
                          <a:solidFill>
                            <a:srgbClr val="FF0000"/>
                          </a:solidFill>
                        </a:rPr>
                        <a:t>Si usáis las 3 pistas, NO podréis buscar el botón secreto que da información para resolver el misterio.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¡Excelente! ¡Habéis corregido este momento en el tiempo y salvado el futuro del jazz!</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Un momento... ¡Oh, no! He detectado algo que no debería estar aquí. Voy a analizar toda la zona en busca de dispositivos ocultos.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Botón secreto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es-es"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¡El análisis de I.A.R.R.A.T. ha revelado la existencia de un botón secreto!</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¡Hay un botón oculto en algún lugar de esta zona!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Buscad por todas partes y, cuando encontréis el botón secreto, pulsadlo para obtener más información.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Botón secreto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En esta grieta del tiempo, hay oculto un botón secreto. Sigue las chispas para encontrarlo.</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Botón secreto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Esta es la ubicación del botón secreto.</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Pulsarlo hará que se abran las puertas blancas que hay a la izquierda.</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Mensaje de I.A.R.R.A.T.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¡Habéis encontrado el botón oculto!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Parece que se ha abierto una sala secreta en esta zona.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¡Proceded hasta esa sala y buscad allí para encontrar más información!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Pistas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 otro lado de las puertas, encontrarás pistas sobre qué Agent del tiempo podría ser el causante de las grietas del tiempo.</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Regreso al IGET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Empecemos a pensar qué Agent del tiempo podría ser el culpable de las grietas del tiempo.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Según la información que has reunido, ¿cuál crees que está detrás de todo esto?</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es-es" dirty="0"/>
              <a:t>Os damos la bienvenida a La Hora del Código 2021 (CronoCraft)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es-es" sz="4400" b="1" dirty="0">
                <a:solidFill>
                  <a:schemeClr val="accent2">
                    <a:alpha val="99000"/>
                  </a:schemeClr>
                </a:solidFill>
              </a:rPr>
              <a:t>Marcador de posición para el tráiler de LHDC</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Votación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Después de reparar cada grieta del tiempo, podréis votar por el Agent del tiempo que creáis que es culpable.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¡Todo ha ido bien!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es-es" dirty="0">
                          <a:solidFill>
                            <a:schemeClr val="accent5"/>
                          </a:solidFill>
                          <a:latin typeface="Noto Sans" panose="020B0502040504020204" pitchFamily="34" charset="0"/>
                          <a:ea typeface="Noto Sans" panose="020B0502040504020204" pitchFamily="34" charset="0"/>
                          <a:cs typeface="Noto Sans" panose="020B0502040504020204" pitchFamily="34" charset="0"/>
                        </a:rPr>
                        <a:t>ANTES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dirty="0">
                          <a:solidFill>
                            <a:schemeClr val="accent5"/>
                          </a:solidFill>
                          <a:latin typeface="Noto Sans" panose="020B0502040504020204" pitchFamily="34" charset="0"/>
                          <a:ea typeface="Noto Sans" panose="020B0502040504020204" pitchFamily="34" charset="0"/>
                          <a:cs typeface="Noto Sans" panose="020B0502040504020204" pitchFamily="34" charset="0"/>
                        </a:rPr>
                        <a:t>DESPUÉS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¡Ahora os toca jugar a vosotros!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Para empezar, elegid la siguiente grieta del tiempo. Prestad atención al monitor, pues os indica la grieta del tiempo que va a continuación.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Después, id a la cápsula del tiempo para recibir el informe de la misión.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s-es"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Vuestro objetivo es intentar completar 2 grietas del tiempo más.</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es-es"/>
              <a:t>¡Buen trabajo!</a:t>
            </a:r>
          </a:p>
        </p:txBody>
      </p:sp>
      <p:pic>
        <p:nvPicPr>
          <p:cNvPr id="7" name="Picture Placeholder 10" descr="El Agent de Minecraft y los personajes reforestando después de un incendio">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s-es">
                <a:solidFill>
                  <a:srgbClr val="D59DFF"/>
                </a:solidFill>
              </a:rPr>
              <a:t>Resumen</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es-es" dirty="0">
                <a:solidFill>
                  <a:schemeClr val="bg1"/>
                </a:solidFill>
              </a:rPr>
              <a:t>Hoy habéis aprendido:</a:t>
            </a:r>
          </a:p>
          <a:p>
            <a:pPr marL="342900" indent="-342900">
              <a:lnSpc>
                <a:spcPct val="108000"/>
              </a:lnSpc>
              <a:spcBef>
                <a:spcPts val="1200"/>
              </a:spcBef>
              <a:buFont typeface="Arial" panose="020B0604020202020204" pitchFamily="34" charset="0"/>
              <a:buChar char="•"/>
            </a:pPr>
            <a:r>
              <a:rPr lang="es-es" dirty="0">
                <a:solidFill>
                  <a:schemeClr val="bg1"/>
                </a:solidFill>
              </a:rPr>
              <a:t>Conceptos como los algoritmos, las secuencias, la depuración de errores y quizás incluso los bucles.</a:t>
            </a:r>
          </a:p>
          <a:p>
            <a:pPr marL="342900" indent="-342900">
              <a:lnSpc>
                <a:spcPct val="108000"/>
              </a:lnSpc>
              <a:spcBef>
                <a:spcPts val="1200"/>
              </a:spcBef>
              <a:buFont typeface="Arial" panose="020B0604020202020204" pitchFamily="34" charset="0"/>
              <a:buChar char="•"/>
            </a:pPr>
            <a:r>
              <a:rPr lang="es-es" dirty="0">
                <a:solidFill>
                  <a:schemeClr val="bg1"/>
                </a:solidFill>
              </a:rPr>
              <a:t>Que la informática está tanto en las aficiones como en las futuras profesiones.</a:t>
            </a:r>
          </a:p>
          <a:p>
            <a:pPr marL="342900" indent="-342900">
              <a:lnSpc>
                <a:spcPct val="108000"/>
              </a:lnSpc>
              <a:spcBef>
                <a:spcPts val="1200"/>
              </a:spcBef>
              <a:buFont typeface="Arial" panose="020B0604020202020204" pitchFamily="34" charset="0"/>
              <a:buChar char="•"/>
            </a:pPr>
            <a:r>
              <a:rPr lang="es-es" dirty="0">
                <a:solidFill>
                  <a:schemeClr val="bg1"/>
                </a:solidFill>
              </a:rPr>
              <a:t>¡Y habéis programado al Agent del tiempo para que salve el futuro!</a:t>
            </a:r>
          </a:p>
        </p:txBody>
      </p:sp>
      <p:pic>
        <p:nvPicPr>
          <p:cNvPr id="7" name="Picture Placeholder 6" descr="Una captura de pantalla de un videojuego&#10;&#10;Descripción generada automáticamente">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Reflexión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es-es"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¿Qué parte os ha gustado más de La Hora del Código?</a:t>
            </a:r>
          </a:p>
          <a:p>
            <a:pPr marL="914400" lvl="1" indent="-457200">
              <a:buFont typeface="Arial" panose="020B0604020202020204" pitchFamily="34" charset="0"/>
              <a:buChar char="•"/>
            </a:pPr>
            <a:r>
              <a:rPr lang="es-es"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¿Cuál ha sido la parte más difícil de La Hora del Código?</a:t>
            </a:r>
          </a:p>
          <a:p>
            <a:pPr marL="914400" lvl="1" indent="-457200">
              <a:buFont typeface="Arial" panose="020B0604020202020204" pitchFamily="34" charset="0"/>
              <a:buChar char="•"/>
            </a:pPr>
            <a:r>
              <a:rPr lang="es-es"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¿Cómo habéis utilizado hoy las habilidades informáticas?</a:t>
            </a:r>
          </a:p>
          <a:p>
            <a:pPr marL="914400" lvl="1" indent="-457200">
              <a:buFont typeface="Arial" panose="020B0604020202020204" pitchFamily="34" charset="0"/>
              <a:buChar char="•"/>
            </a:pPr>
            <a:r>
              <a:rPr lang="es-es"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¿Qué habéis aprendido hoy?</a:t>
            </a:r>
          </a:p>
          <a:p>
            <a:pPr marL="914400" lvl="1" indent="-457200">
              <a:buFont typeface="Arial" panose="020B0604020202020204" pitchFamily="34" charset="0"/>
              <a:buChar char="•"/>
            </a:pPr>
            <a:r>
              <a:rPr lang="es-es"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¿Por qué la informática es importante para todo el mundo?</a:t>
            </a:r>
          </a:p>
          <a:p>
            <a:pPr marL="914400" lvl="1" indent="-457200">
              <a:buFont typeface="Arial" panose="020B0604020202020204" pitchFamily="34" charset="0"/>
              <a:buChar char="•"/>
            </a:pPr>
            <a:r>
              <a:rPr lang="es-es"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¿Os gustaría volver a probar Minecraft: Education Edition?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s-es"/>
              <a:t>Más diversión con la programación</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es-es" dirty="0"/>
              <a:t>Después de La Hora del Código 2021 (CronoCraft)...</a:t>
            </a:r>
          </a:p>
          <a:p>
            <a:pPr marL="342900" indent="-342900">
              <a:lnSpc>
                <a:spcPct val="108000"/>
              </a:lnSpc>
              <a:spcBef>
                <a:spcPts val="1200"/>
              </a:spcBef>
              <a:buFont typeface="Arial" panose="020B0604020202020204" pitchFamily="34" charset="0"/>
              <a:buChar char="•"/>
            </a:pPr>
            <a:r>
              <a:rPr lang="es-es" dirty="0"/>
              <a:t>¡Seguid programando para cerrar más grietas del tiempo!</a:t>
            </a:r>
          </a:p>
          <a:p>
            <a:pPr marL="342900" indent="-342900">
              <a:lnSpc>
                <a:spcPct val="108000"/>
              </a:lnSpc>
              <a:spcBef>
                <a:spcPts val="1200"/>
              </a:spcBef>
              <a:buFont typeface="Arial" panose="020B0604020202020204" pitchFamily="34" charset="0"/>
              <a:buChar char="•"/>
            </a:pPr>
            <a:r>
              <a:rPr lang="es-es" dirty="0"/>
              <a:t>¡Visitad la sala de trofeos secreta que hay bajo el centro de control!</a:t>
            </a:r>
          </a:p>
          <a:p>
            <a:pPr marL="342900" indent="-342900">
              <a:lnSpc>
                <a:spcPct val="108000"/>
              </a:lnSpc>
              <a:spcBef>
                <a:spcPts val="1200"/>
              </a:spcBef>
              <a:buFont typeface="Arial" panose="020B0604020202020204" pitchFamily="34" charset="0"/>
              <a:buChar char="•"/>
            </a:pPr>
            <a:r>
              <a:rPr lang="es-es" dirty="0"/>
              <a:t>Pulsad «</a:t>
            </a:r>
            <a:r>
              <a:rPr lang="es-es" dirty="0">
                <a:latin typeface="+mj-lt"/>
              </a:rPr>
              <a:t>Esc</a:t>
            </a:r>
            <a:r>
              <a:rPr lang="es-es" dirty="0"/>
              <a:t>» y seleccionad «</a:t>
            </a:r>
            <a:r>
              <a:rPr lang="es-es" dirty="0">
                <a:latin typeface="+mj-lt"/>
              </a:rPr>
              <a:t>He terminado</a:t>
            </a:r>
            <a:r>
              <a:rPr lang="es-es" dirty="0"/>
              <a:t>» para obtener vuestro certificado de finalización.</a:t>
            </a:r>
          </a:p>
        </p:txBody>
      </p:sp>
      <p:pic>
        <p:nvPicPr>
          <p:cNvPr id="8" name="Picture Placeholder 7" descr="Dos niñas usando ordenadores Surface y sonriendo a la cámara">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Certificado</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es-e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¡Enhorabuena! </a:t>
            </a:r>
          </a:p>
          <a:p>
            <a:pPr lvl="1" algn="ctr"/>
            <a:r>
              <a:rPr lang="es-e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¡Os habéis ganado un certificado de finalización!</a:t>
            </a:r>
          </a:p>
          <a:p>
            <a:pPr lvl="1" algn="ctr"/>
            <a:r>
              <a:rPr lang="es-e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La Hora del Código 2021: CronoCraft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Imagen que contiene un juguete&#10;&#10;Descripción generada automáticamente">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es-es"/>
              <a:t>¡La diversión no acaba aquí!</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s-es" dirty="0">
                <a:solidFill>
                  <a:srgbClr val="3B2E58"/>
                </a:solidFill>
                <a:latin typeface="Segoe UI" panose="020B0502040204020203" pitchFamily="34" charset="0"/>
                <a:ea typeface="+mj-ea"/>
              </a:rPr>
              <a:t>¡Adentraos en </a:t>
            </a:r>
            <a:r>
              <a:rPr lang="es-es" u="sng" dirty="0">
                <a:solidFill>
                  <a:srgbClr val="3B2E58"/>
                </a:solidFill>
                <a:latin typeface="Segoe UI" panose="020B0502040204020203" pitchFamily="34" charset="0"/>
                <a:ea typeface="+mj-ea"/>
              </a:rPr>
              <a:t>Minecraft: Education Edition</a:t>
            </a:r>
            <a:r>
              <a:rPr lang="es-es" dirty="0">
                <a:solidFill>
                  <a:srgbClr val="3B2E58"/>
                </a:solidFill>
                <a:latin typeface="Segoe UI" panose="020B0502040204020203" pitchFamily="34" charset="0"/>
                <a:ea typeface="+mj-ea"/>
              </a:rPr>
              <a:t> para descubrir lecciones y retos nuevos y seguir programando!</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es-e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Eres un informático del Instituto de Grandes Errores del Tiempo y tu trabajo es corregir las misteriosas grietas del tiempo que están surgiendo en la historia y descubrir quién (o qué) las está provocando.</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s-es"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¿Ayudarás a corregir las grietas del tiempo y salvar el futuro con tus superpoderes de programación?</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es-es" sz="2400" b="1" dirty="0">
                <a:solidFill>
                  <a:schemeClr val="tx1">
                    <a:alpha val="99000"/>
                  </a:schemeClr>
                </a:solidFill>
                <a:latin typeface="+mj-lt"/>
                <a:ea typeface="Noto Sans" panose="020B0502040504020204" pitchFamily="34" charset="0"/>
                <a:cs typeface="Noto Sans" panose="020B0502040504020204" pitchFamily="34" charset="0"/>
              </a:rPr>
              <a:t>En tu misión de CronoCraft, </a:t>
            </a:r>
          </a:p>
          <a:p>
            <a:r>
              <a:rPr lang="es-es" sz="2400" b="1" dirty="0">
                <a:solidFill>
                  <a:schemeClr val="tx1">
                    <a:alpha val="99000"/>
                  </a:schemeClr>
                </a:solidFill>
                <a:latin typeface="+mj-lt"/>
                <a:ea typeface="Noto Sans" panose="020B0502040504020204" pitchFamily="34" charset="0"/>
                <a:cs typeface="Noto Sans" panose="020B0502040504020204" pitchFamily="34" charset="0"/>
              </a:rPr>
              <a:t>tendrás que hacer lo siguiente:</a:t>
            </a:r>
          </a:p>
          <a:p>
            <a:r>
              <a:rPr lang="es-es"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es-es"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Viajar atrás en el tiempo a momentos apasionantes de la historia del mundo.</a:t>
            </a:r>
          </a:p>
          <a:p>
            <a:pPr marL="800100" lvl="1" indent="-342900">
              <a:spcBef>
                <a:spcPts val="600"/>
              </a:spcBef>
              <a:spcAft>
                <a:spcPts val="600"/>
              </a:spcAft>
              <a:buFont typeface="Arial" panose="020B0604020202020204" pitchFamily="34" charset="0"/>
              <a:buChar char="•"/>
            </a:pPr>
            <a:r>
              <a:rPr lang="es-es"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Programar a tu Agent del tiempo para que corrija las grietas del tiempo.</a:t>
            </a:r>
          </a:p>
          <a:p>
            <a:pPr marL="800100" lvl="1" indent="-342900">
              <a:spcBef>
                <a:spcPts val="600"/>
              </a:spcBef>
              <a:spcAft>
                <a:spcPts val="600"/>
              </a:spcAft>
              <a:buFont typeface="Arial" panose="020B0604020202020204" pitchFamily="34" charset="0"/>
              <a:buChar char="•"/>
            </a:pPr>
            <a:r>
              <a:rPr lang="es-es"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Utilizar las pistas para identificar al culpable (es decir, quién o qué está provocando las grietas del tiempo).</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es-es" sz="2400" dirty="0">
                <a:solidFill>
                  <a:schemeClr val="accent5">
                    <a:alpha val="99000"/>
                  </a:schemeClr>
                </a:solidFill>
                <a:latin typeface="+mj-lt"/>
                <a:ea typeface="Noto Sans" panose="020B0502040504020204" pitchFamily="34" charset="0"/>
                <a:cs typeface="Noto Sans" panose="020B0502040504020204" pitchFamily="34" charset="0"/>
              </a:rPr>
              <a:t>¿Todo listo </a:t>
            </a:r>
          </a:p>
          <a:p>
            <a:r>
              <a:rPr lang="es-es" sz="2400" dirty="0">
                <a:solidFill>
                  <a:schemeClr val="accent5">
                    <a:alpha val="99000"/>
                  </a:schemeClr>
                </a:solidFill>
                <a:latin typeface="+mj-lt"/>
                <a:ea typeface="Noto Sans" panose="020B0502040504020204" pitchFamily="34" charset="0"/>
                <a:cs typeface="Noto Sans" panose="020B0502040504020204" pitchFamily="34" charset="0"/>
              </a:rPr>
              <a:t>para vivir aventuras viajando por el tiempo?</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s-es" dirty="0"/>
              <a:t>Vocabulario importante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es-es"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Antes de empezar a jugar, hay varias cosas importantes que primero debemos entender. ¡Vamos a empezar revisando algunos conceptos!</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es-es"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Agent del tiempo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Instituto de Grandes Errores del Tiempo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Grieta del tiempo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es-es" sz="1800" dirty="0">
                          <a:latin typeface="Noto Sans" panose="020B0502040504020204" pitchFamily="34" charset="0"/>
                          <a:ea typeface="Noto Sans" panose="020B0502040504020204" pitchFamily="34" charset="0"/>
                          <a:cs typeface="Noto Sans" panose="020B0502040504020204" pitchFamily="34" charset="0"/>
                        </a:rPr>
                        <a:t>Este es el robot que programaremos para que nos ayuden a corregir las grietas del tiempo.</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800" dirty="0">
                          <a:latin typeface="Noto Sans" panose="020B0502040504020204" pitchFamily="34" charset="0"/>
                          <a:ea typeface="Noto Sans" panose="020B0502040504020204" pitchFamily="34" charset="0"/>
                          <a:cs typeface="Noto Sans" panose="020B0502040504020204" pitchFamily="34" charset="0"/>
                        </a:rPr>
                        <a:t>Eres un informático que trabaja en el Instituto de Grandes Errores del Tiempo. Tu cometido es vigilar y mantener el orden del tiempo.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800" dirty="0">
                          <a:latin typeface="Noto Sans" panose="020B0502040504020204" pitchFamily="34" charset="0"/>
                          <a:ea typeface="Noto Sans" panose="020B0502040504020204" pitchFamily="34" charset="0"/>
                          <a:cs typeface="Noto Sans" panose="020B0502040504020204" pitchFamily="34" charset="0"/>
                        </a:rPr>
                        <a:t>Es un gran problema (o cambio) que ha ocurrido en la línea temporal de la historia de la Tierra. Las grietas del tiempo se muestran en el ordenador central.</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Imagen que contiene texto, objetos, despacho, desorden &#10;&#10;Descripción generada automáticamente">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