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882" b="1" kern="1200">
                <a:solidFill>
                  <a:schemeClr val="tx1"/>
                </a:solidFill>
                <a:effectLst/>
                <a:latin typeface="Segoe UI" panose="020B0502040204020203" pitchFamily="34" charset="0"/>
                <a:ea typeface="+mn-ea"/>
                <a:cs typeface="+mn-cs"/>
              </a:rPr>
              <a:t>Presenter – please update and paste the following into the chat at the beginning of the call:</a:t>
            </a:r>
          </a:p>
          <a:p>
            <a:endParaRPr lang="en-US" sz="882" kern="1200">
              <a:solidFill>
                <a:schemeClr val="tx1"/>
              </a:solidFill>
              <a:effectLst/>
              <a:latin typeface="Segoe UI" panose="020B0502040204020203" pitchFamily="34" charset="0"/>
              <a:ea typeface="+mn-ea"/>
              <a:cs typeface="+mn-cs"/>
            </a:endParaRPr>
          </a:p>
          <a:p>
            <a:r>
              <a:rPr lang="en-gb" sz="882" kern="1200">
                <a:solidFill>
                  <a:schemeClr val="tx1"/>
                </a:solidFill>
                <a:effectLst/>
                <a:latin typeface="Segoe UI" panose="020B0502040204020203" pitchFamily="34" charset="0"/>
                <a:ea typeface="+mn-ea"/>
                <a:cs typeface="+mn-cs"/>
              </a:rPr>
              <a:t>Welcome to [Workshop title]! We will be starting at [time, include time zone].</a:t>
            </a:r>
            <a:r>
              <a:rPr lang="en-gb" sz="882" i="1" kern="1200">
                <a:solidFill>
                  <a:schemeClr val="tx1"/>
                </a:solidFill>
                <a:effectLst/>
                <a:latin typeface="Segoe UI" panose="020B0502040204020203" pitchFamily="34" charset="0"/>
                <a:ea typeface="+mn-ea"/>
                <a:cs typeface="+mn-cs"/>
              </a:rPr>
              <a:t> </a:t>
            </a:r>
            <a:r>
              <a:rPr lang="en-gb" sz="882" kern="1200">
                <a:solidFill>
                  <a:schemeClr val="tx1"/>
                </a:solidFill>
                <a:effectLst/>
                <a:latin typeface="Segoe UI" panose="020B0502040204020203" pitchFamily="34" charset="0"/>
                <a:ea typeface="+mn-ea"/>
                <a:cs typeface="+mn-cs"/>
              </a:rPr>
              <a:t>If you have any questions or are having any technical issues, please let us know in the chat. If you would like to learn more about our other virtual workshops, please visit &lt;URL&gt;. If you haven’t already done so, get a head start on today’s activities by downloading Minecraft: Education Edition at </a:t>
            </a:r>
            <a:r>
              <a:rPr lang="en-gb" sz="882" u="sng" kern="1200">
                <a:solidFill>
                  <a:schemeClr val="tx1"/>
                </a:solidFill>
                <a:effectLst/>
                <a:latin typeface="Segoe UI" panose="020B0502040204020203" pitchFamily="34" charset="0"/>
                <a:ea typeface="+mn-ea"/>
                <a:cs typeface="+mn-cs"/>
                <a:hlinkClick r:id="rId3"/>
              </a:rPr>
              <a:t>https://education.minecraft.net/hour-of-code</a:t>
            </a:r>
            <a:r>
              <a:rPr lang="en-gb"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en-gb" sz="882" b="1" kern="1200">
                <a:solidFill>
                  <a:schemeClr val="tx1"/>
                </a:solidFill>
                <a:effectLst/>
                <a:latin typeface="Segoe UI" panose="020B0502040204020203" pitchFamily="34" charset="0"/>
                <a:ea typeface="+mn-ea"/>
                <a:cs typeface="+mn-cs"/>
              </a:rPr>
              <a:t>Do:</a:t>
            </a:r>
            <a:r>
              <a:rPr lang="en-gb" sz="882" kern="1200">
                <a:solidFill>
                  <a:schemeClr val="tx1"/>
                </a:solidFill>
                <a:effectLst/>
                <a:latin typeface="Segoe UI" panose="020B0502040204020203" pitchFamily="34" charset="0"/>
                <a:ea typeface="+mn-ea"/>
                <a:cs typeface="+mn-cs"/>
              </a:rPr>
              <a:t> </a:t>
            </a:r>
            <a:r>
              <a:rPr lang="en-gb" sz="882" b="1" kern="1200">
                <a:solidFill>
                  <a:schemeClr val="tx1"/>
                </a:solidFill>
                <a:effectLst/>
                <a:latin typeface="Segoe UI" panose="020B0502040204020203" pitchFamily="34" charset="0"/>
                <a:ea typeface="+mn-ea"/>
                <a:cs typeface="+mn-cs"/>
              </a:rPr>
              <a:t>Greet and welcome participants: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Present the PowerPoint in the Teams meeting and show the first slide.</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Update and post the suggested chat opener above.</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Greet participants as they arrive and make sure that everyone is on mute.</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Let participants know that they may want to grab note paper and a pen/pencil to use during the workshop.</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Decide based on the size of your group whether you’ll allow audio participation or stick to chat only.</a:t>
            </a:r>
          </a:p>
          <a:p>
            <a:endParaRPr lang="en-US" sz="882" b="1" kern="1200">
              <a:solidFill>
                <a:schemeClr val="tx1"/>
              </a:solidFill>
              <a:effectLst/>
              <a:latin typeface="Segoe UI" panose="020B0502040204020203" pitchFamily="34" charset="0"/>
              <a:ea typeface="+mn-ea"/>
              <a:cs typeface="+mn-cs"/>
            </a:endParaRPr>
          </a:p>
          <a:p>
            <a:r>
              <a:rPr lang="en-gb" sz="882" b="1" kern="1200">
                <a:solidFill>
                  <a:schemeClr val="tx1"/>
                </a:solidFill>
                <a:effectLst/>
                <a:latin typeface="Segoe UI" panose="020B0502040204020203" pitchFamily="34" charset="0"/>
                <a:ea typeface="+mn-ea"/>
                <a:cs typeface="+mn-cs"/>
              </a:rPr>
              <a:t>Say:</a:t>
            </a:r>
            <a:r>
              <a:rPr lang="en-gb" sz="882" kern="1200">
                <a:solidFill>
                  <a:schemeClr val="tx1"/>
                </a:solidFill>
                <a:effectLst/>
                <a:latin typeface="Segoe UI" panose="020B0502040204020203" pitchFamily="34" charset="0"/>
                <a:ea typeface="+mn-ea"/>
                <a:cs typeface="+mn-cs"/>
              </a:rPr>
              <a:t> Hi everyone, thanks for joining us! My name is __________. This is my co-leader, ___________.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gb"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882" b="1" kern="1200">
                <a:solidFill>
                  <a:schemeClr val="tx1"/>
                </a:solidFill>
                <a:effectLst/>
                <a:latin typeface="Segoe UI" panose="020B0502040204020203" pitchFamily="34" charset="0"/>
                <a:ea typeface="+mn-ea"/>
                <a:cs typeface="+mn-cs"/>
              </a:rPr>
              <a:t>Say: </a:t>
            </a:r>
            <a:r>
              <a:rPr lang="en-gb" sz="882" kern="1200">
                <a:solidFill>
                  <a:schemeClr val="tx1"/>
                </a:solidFill>
                <a:effectLst/>
                <a:latin typeface="Segoe UI" panose="020B0502040204020203" pitchFamily="34" charset="0"/>
                <a:ea typeface="+mn-ea"/>
                <a:cs typeface="+mn-cs"/>
              </a:rPr>
              <a:t>Code is a set of instructions done in a specific order like the ones you just created. It’s the language used by programs to tell a computer to do something. Programmers are people who write code. That’s what we are today! You can write code in a lot of different ways. </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The quests we’re about to do use </a:t>
            </a:r>
            <a:r>
              <a:rPr lang="en-gb" sz="882" b="1" kern="1200">
                <a:solidFill>
                  <a:schemeClr val="tx1"/>
                </a:solidFill>
                <a:effectLst/>
                <a:latin typeface="Segoe UI" panose="020B0502040204020203" pitchFamily="34" charset="0"/>
                <a:ea typeface="+mn-ea"/>
                <a:cs typeface="+mn-cs"/>
              </a:rPr>
              <a:t>block-based code</a:t>
            </a:r>
            <a:r>
              <a:rPr lang="en-gb" sz="882" kern="1200">
                <a:solidFill>
                  <a:schemeClr val="tx1"/>
                </a:solidFill>
                <a:effectLst/>
                <a:latin typeface="Segoe UI" panose="020B0502040204020203" pitchFamily="34" charset="0"/>
                <a:ea typeface="+mn-ea"/>
                <a:cs typeface="+mn-cs"/>
              </a:rPr>
              <a:t>, a great way to get started with coding. </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With block-based coding, you drag and drop blocks representing programming commands and connect them together like puzzle pieces.</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Code can also be written in text, with words, numbers and punctuation. JavaScript is the </a:t>
            </a:r>
            <a:r>
              <a:rPr lang="en-gb" sz="882" b="1" kern="1200">
                <a:solidFill>
                  <a:schemeClr val="tx1"/>
                </a:solidFill>
                <a:effectLst/>
                <a:latin typeface="Segoe UI" panose="020B0502040204020203" pitchFamily="34" charset="0"/>
                <a:ea typeface="+mn-ea"/>
                <a:cs typeface="+mn-cs"/>
              </a:rPr>
              <a:t>text-based code</a:t>
            </a:r>
            <a:r>
              <a:rPr lang="en-gb" sz="882" kern="1200">
                <a:solidFill>
                  <a:schemeClr val="tx1"/>
                </a:solidFill>
                <a:effectLst/>
                <a:latin typeface="Segoe UI" panose="020B0502040204020203" pitchFamily="34" charset="0"/>
                <a:ea typeface="+mn-ea"/>
                <a:cs typeface="+mn-cs"/>
              </a:rPr>
              <a:t> language shown in this picture.</a:t>
            </a:r>
          </a:p>
          <a:p>
            <a:endParaRPr lang="en-US" sz="882" b="1" kern="1200">
              <a:solidFill>
                <a:schemeClr val="tx1"/>
              </a:solidFill>
              <a:effectLst/>
              <a:latin typeface="Segoe UI" panose="020B0502040204020203" pitchFamily="34" charset="0"/>
              <a:ea typeface="+mn-ea"/>
              <a:cs typeface="+mn-cs"/>
            </a:endParaRPr>
          </a:p>
          <a:p>
            <a:r>
              <a:rPr lang="en-gb" sz="882" b="1" kern="1200">
                <a:solidFill>
                  <a:schemeClr val="tx1"/>
                </a:solidFill>
                <a:effectLst/>
                <a:latin typeface="Segoe UI" panose="020B0502040204020203" pitchFamily="34" charset="0"/>
                <a:ea typeface="+mn-ea"/>
                <a:cs typeface="+mn-cs"/>
              </a:rPr>
              <a:t>Ask: </a:t>
            </a:r>
            <a:r>
              <a:rPr lang="en-gb" sz="882" kern="1200">
                <a:solidFill>
                  <a:schemeClr val="tx1"/>
                </a:solidFill>
                <a:effectLst/>
                <a:latin typeface="Segoe UI" panose="020B0502040204020203" pitchFamily="34" charset="0"/>
                <a:ea typeface="+mn-ea"/>
                <a:cs typeface="+mn-cs"/>
              </a:rPr>
              <a:t>These pictures show the same program written in block-based code and text-based code. What do you see that’s similar, and what is different? </a:t>
            </a:r>
          </a:p>
          <a:p>
            <a:r>
              <a:rPr lang="en-gb" sz="882" kern="1200">
                <a:solidFill>
                  <a:schemeClr val="tx1"/>
                </a:solidFill>
                <a:effectLst/>
                <a:latin typeface="Segoe UI" panose="020B0502040204020203" pitchFamily="34" charset="0"/>
                <a:ea typeface="+mn-ea"/>
                <a:cs typeface="+mn-cs"/>
              </a:rPr>
              <a:t>(</a:t>
            </a:r>
            <a:r>
              <a:rPr lang="en-gb" sz="882" i="1" kern="1200">
                <a:solidFill>
                  <a:schemeClr val="tx1"/>
                </a:solidFill>
                <a:effectLst/>
                <a:latin typeface="Segoe UI" panose="020B0502040204020203" pitchFamily="34" charset="0"/>
                <a:ea typeface="+mn-ea"/>
                <a:cs typeface="+mn-cs"/>
              </a:rPr>
              <a:t>Possible answers include: </a:t>
            </a:r>
            <a:r>
              <a:rPr lang="en-gb" sz="882" kern="1200">
                <a:solidFill>
                  <a:schemeClr val="tx1"/>
                </a:solidFill>
                <a:effectLst/>
                <a:latin typeface="Segoe UI" panose="020B0502040204020203" pitchFamily="34" charset="0"/>
                <a:ea typeface="+mn-ea"/>
                <a:cs typeface="+mn-cs"/>
              </a:rPr>
              <a:t>similarities: many of the words and numbers are the same, and in the same order; differences: colourful blocks vs numbered lines of text; on start vs not on start; just words and numbers vs words and numbers plus punctuation; connectable blocks vs text that has to be typed).</a:t>
            </a:r>
          </a:p>
          <a:p>
            <a:endParaRPr lang="en-US" sz="882" b="1" kern="1200">
              <a:solidFill>
                <a:schemeClr val="tx1"/>
              </a:solidFill>
              <a:effectLst/>
              <a:latin typeface="Segoe UI" panose="020B0502040204020203" pitchFamily="34" charset="0"/>
              <a:ea typeface="+mn-ea"/>
              <a:cs typeface="+mn-cs"/>
            </a:endParaRPr>
          </a:p>
          <a:p>
            <a:r>
              <a:rPr lang="en-gb" sz="882" b="1" kern="1200">
                <a:solidFill>
                  <a:schemeClr val="tx1"/>
                </a:solidFill>
                <a:effectLst/>
                <a:latin typeface="Segoe UI" panose="020B0502040204020203" pitchFamily="34" charset="0"/>
                <a:ea typeface="+mn-ea"/>
                <a:cs typeface="+mn-cs"/>
              </a:rPr>
              <a:t>Do: </a:t>
            </a:r>
            <a:r>
              <a:rPr lang="en-gb" sz="882" kern="1200">
                <a:solidFill>
                  <a:schemeClr val="tx1"/>
                </a:solidFill>
                <a:effectLst/>
                <a:latin typeface="Segoe UI" panose="020B0502040204020203" pitchFamily="34" charset="0"/>
                <a:ea typeface="+mn-ea"/>
                <a:cs typeface="+mn-cs"/>
              </a:rPr>
              <a:t>Ask for responses in the chat or unmute participants who raise their hand.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gb"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882" b="1" kern="1200">
                <a:solidFill>
                  <a:schemeClr val="tx1"/>
                </a:solidFill>
                <a:effectLst/>
                <a:latin typeface="Segoe UI" panose="020B0502040204020203" pitchFamily="34" charset="0"/>
                <a:ea typeface="+mn-ea"/>
                <a:cs typeface="+mn-cs"/>
              </a:rPr>
              <a:t>Say: </a:t>
            </a:r>
            <a:r>
              <a:rPr lang="en-gb" sz="882" kern="1200">
                <a:solidFill>
                  <a:schemeClr val="tx1"/>
                </a:solidFill>
                <a:effectLst/>
                <a:latin typeface="Segoe UI" panose="020B0502040204020203" pitchFamily="34" charset="0"/>
                <a:ea typeface="+mn-ea"/>
                <a:cs typeface="+mn-cs"/>
              </a:rPr>
              <a:t>Great job! You completed your first quests towards saving the village! Let’s check in about any challenges you’re having and recap some concepts that came up.</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In a </a:t>
            </a:r>
            <a:r>
              <a:rPr lang="en-gb" sz="882" b="1" kern="1200">
                <a:solidFill>
                  <a:schemeClr val="tx1"/>
                </a:solidFill>
                <a:effectLst/>
                <a:latin typeface="Segoe UI" panose="020B0502040204020203" pitchFamily="34" charset="0"/>
                <a:ea typeface="+mn-ea"/>
                <a:cs typeface="+mn-cs"/>
              </a:rPr>
              <a:t>sequence</a:t>
            </a:r>
            <a:r>
              <a:rPr lang="en-gb" sz="882" kern="1200">
                <a:solidFill>
                  <a:schemeClr val="tx1"/>
                </a:solidFill>
                <a:effectLst/>
                <a:latin typeface="Segoe UI" panose="020B0502040204020203" pitchFamily="34" charset="0"/>
                <a:ea typeface="+mn-ea"/>
                <a:cs typeface="+mn-cs"/>
              </a:rPr>
              <a:t>, an action or event leads to the next action, in order.</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This means the order in which you put code blocks is important.</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The agent will move in the order you have sequenced. </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This is a coding concept that we started learning about with Robot Algorithms. </a:t>
            </a:r>
          </a:p>
          <a:p>
            <a:endParaRPr lang="en-US" sz="882" b="1" kern="1200">
              <a:solidFill>
                <a:schemeClr val="tx1"/>
              </a:solidFill>
              <a:effectLst/>
              <a:latin typeface="Segoe UI" panose="020B0502040204020203" pitchFamily="34" charset="0"/>
              <a:ea typeface="+mn-ea"/>
              <a:cs typeface="+mn-cs"/>
            </a:endParaRPr>
          </a:p>
          <a:p>
            <a:r>
              <a:rPr lang="en-gb" sz="882" b="1" kern="1200">
                <a:solidFill>
                  <a:schemeClr val="tx1"/>
                </a:solidFill>
                <a:effectLst/>
                <a:latin typeface="Segoe UI" panose="020B0502040204020203" pitchFamily="34" charset="0"/>
                <a:ea typeface="+mn-ea"/>
                <a:cs typeface="+mn-cs"/>
              </a:rPr>
              <a:t>Ask: </a:t>
            </a:r>
            <a:r>
              <a:rPr lang="en-gb" sz="882" kern="1200">
                <a:solidFill>
                  <a:schemeClr val="tx1"/>
                </a:solidFill>
                <a:effectLst/>
                <a:latin typeface="Segoe UI" panose="020B0502040204020203" pitchFamily="34" charset="0"/>
                <a:ea typeface="+mn-ea"/>
                <a:cs typeface="+mn-cs"/>
              </a:rPr>
              <a:t>Would your last program work if you put the ‘agent analyse’ block before the ‘agent move’ block? Why or why not? </a:t>
            </a:r>
          </a:p>
          <a:p>
            <a:r>
              <a:rPr lang="en-gb" sz="882" kern="1200">
                <a:solidFill>
                  <a:schemeClr val="tx1"/>
                </a:solidFill>
                <a:effectLst/>
                <a:latin typeface="Segoe UI" panose="020B0502040204020203" pitchFamily="34" charset="0"/>
                <a:ea typeface="+mn-ea"/>
                <a:cs typeface="+mn-cs"/>
              </a:rPr>
              <a:t>(</a:t>
            </a:r>
            <a:r>
              <a:rPr lang="en-gb" sz="882" i="1" kern="1200">
                <a:solidFill>
                  <a:schemeClr val="tx1"/>
                </a:solidFill>
                <a:effectLst/>
                <a:latin typeface="Segoe UI" panose="020B0502040204020203" pitchFamily="34" charset="0"/>
                <a:ea typeface="+mn-ea"/>
                <a:cs typeface="+mn-cs"/>
              </a:rPr>
              <a:t>Answer</a:t>
            </a:r>
            <a:r>
              <a:rPr lang="en-gb" sz="882" kern="1200">
                <a:solidFill>
                  <a:schemeClr val="tx1"/>
                </a:solidFill>
                <a:effectLst/>
                <a:latin typeface="Segoe UI" panose="020B0502040204020203" pitchFamily="34" charset="0"/>
                <a:ea typeface="+mn-ea"/>
                <a:cs typeface="+mn-cs"/>
              </a:rPr>
              <a:t>: no, because the agent needed to move forward to reach the dry brush before it could analyse it.)</a:t>
            </a:r>
          </a:p>
          <a:p>
            <a:endParaRPr lang="en-US" sz="882" b="1" kern="1200">
              <a:solidFill>
                <a:schemeClr val="tx1"/>
              </a:solidFill>
              <a:effectLst/>
              <a:latin typeface="Segoe UI" panose="020B0502040204020203" pitchFamily="34" charset="0"/>
              <a:ea typeface="+mn-ea"/>
              <a:cs typeface="+mn-cs"/>
            </a:endParaRPr>
          </a:p>
          <a:p>
            <a:r>
              <a:rPr lang="en-gb" sz="882" b="1" kern="1200">
                <a:solidFill>
                  <a:schemeClr val="tx1"/>
                </a:solidFill>
                <a:effectLst/>
                <a:latin typeface="Segoe UI" panose="020B0502040204020203" pitchFamily="34" charset="0"/>
                <a:ea typeface="+mn-ea"/>
                <a:cs typeface="+mn-cs"/>
              </a:rPr>
              <a:t>Do: </a:t>
            </a:r>
            <a:r>
              <a:rPr lang="en-gb" sz="882" kern="1200">
                <a:solidFill>
                  <a:schemeClr val="tx1"/>
                </a:solidFill>
                <a:effectLst/>
                <a:latin typeface="Segoe UI" panose="020B0502040204020203" pitchFamily="34" charset="0"/>
                <a:ea typeface="+mn-ea"/>
                <a:cs typeface="+mn-cs"/>
              </a:rPr>
              <a:t>Ask for responses in the chat or unmute participants who raise their hand.</a:t>
            </a:r>
          </a:p>
          <a:p>
            <a:endParaRPr lang="en-US" sz="882" b="1" kern="1200">
              <a:solidFill>
                <a:schemeClr val="tx1"/>
              </a:solidFill>
              <a:effectLst/>
              <a:latin typeface="Segoe UI" panose="020B0502040204020203" pitchFamily="34" charset="0"/>
              <a:ea typeface="+mn-ea"/>
              <a:cs typeface="+mn-cs"/>
            </a:endParaRPr>
          </a:p>
          <a:p>
            <a:r>
              <a:rPr lang="en-gb" sz="882" b="1" kern="1200">
                <a:solidFill>
                  <a:schemeClr val="tx1"/>
                </a:solidFill>
                <a:effectLst/>
                <a:latin typeface="Segoe UI" panose="020B0502040204020203" pitchFamily="34" charset="0"/>
                <a:ea typeface="+mn-ea"/>
                <a:cs typeface="+mn-cs"/>
              </a:rPr>
              <a:t>Say: </a:t>
            </a:r>
            <a:r>
              <a:rPr lang="en-gb" sz="882" kern="1200">
                <a:solidFill>
                  <a:schemeClr val="tx1"/>
                </a:solidFill>
                <a:effectLst/>
                <a:latin typeface="Segoe UI" panose="020B0502040204020203" pitchFamily="34" charset="0"/>
                <a:ea typeface="+mn-ea"/>
                <a:cs typeface="+mn-cs"/>
              </a:rPr>
              <a:t>If a sequence is a little tricky to plan, a great approach is to write out the steps with pencil and paper. Write down your idea, then look it over. If you have a better idea, write that down. Once you’re happy with your plan, then build the code.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gb"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882" b="1" kern="1200">
                <a:solidFill>
                  <a:schemeClr val="tx1"/>
                </a:solidFill>
                <a:effectLst/>
                <a:latin typeface="Segoe UI" panose="020B0502040204020203" pitchFamily="34" charset="0"/>
                <a:ea typeface="+mn-ea"/>
                <a:cs typeface="+mn-cs"/>
              </a:rPr>
              <a:t>Say: </a:t>
            </a:r>
            <a:r>
              <a:rPr lang="en-gb" sz="882" kern="1200">
                <a:solidFill>
                  <a:schemeClr val="tx1"/>
                </a:solidFill>
                <a:effectLst/>
                <a:latin typeface="Segoe UI" panose="020B0502040204020203" pitchFamily="34" charset="0"/>
                <a:ea typeface="+mn-ea"/>
                <a:cs typeface="+mn-cs"/>
              </a:rPr>
              <a:t>Great job! You completed a challenging quest to guide the Agent through the maze! Let’s check in on how that went and talk about tips for fixing problems in your code.</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In coding, </a:t>
            </a:r>
            <a:r>
              <a:rPr lang="en-gb" sz="882" b="1" kern="1200">
                <a:solidFill>
                  <a:schemeClr val="tx1"/>
                </a:solidFill>
                <a:effectLst/>
                <a:latin typeface="Segoe UI" panose="020B0502040204020203" pitchFamily="34" charset="0"/>
                <a:ea typeface="+mn-ea"/>
                <a:cs typeface="+mn-cs"/>
              </a:rPr>
              <a:t>debugging </a:t>
            </a:r>
            <a:r>
              <a:rPr lang="en-gb" sz="882" kern="1200">
                <a:solidFill>
                  <a:schemeClr val="tx1"/>
                </a:solidFill>
                <a:effectLst/>
                <a:latin typeface="Segoe UI" panose="020B0502040204020203" pitchFamily="34" charset="0"/>
                <a:ea typeface="+mn-ea"/>
                <a:cs typeface="+mn-cs"/>
              </a:rPr>
              <a:t>is finding and fixing errors in your code. </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It’s called debugging because code errors are sometimes called bugs. </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Every programmer, no matter how experienced, makes mistakes. When your code doesn’t do what you expect, try to feel curious rather than upset – it’s time to go on a bug hunt!</a:t>
            </a:r>
          </a:p>
          <a:p>
            <a:endParaRPr lang="en-US" sz="882" b="1" kern="1200">
              <a:solidFill>
                <a:schemeClr val="tx1"/>
              </a:solidFill>
              <a:effectLst/>
              <a:latin typeface="Segoe UI" panose="020B0502040204020203" pitchFamily="34" charset="0"/>
              <a:ea typeface="+mn-ea"/>
              <a:cs typeface="+mn-cs"/>
            </a:endParaRPr>
          </a:p>
          <a:p>
            <a:r>
              <a:rPr lang="en-gb" sz="882" b="1" kern="1200">
                <a:solidFill>
                  <a:schemeClr val="tx1"/>
                </a:solidFill>
                <a:effectLst/>
                <a:latin typeface="Segoe UI" panose="020B0502040204020203" pitchFamily="34" charset="0"/>
                <a:ea typeface="+mn-ea"/>
                <a:cs typeface="+mn-cs"/>
              </a:rPr>
              <a:t>Ask: </a:t>
            </a:r>
            <a:r>
              <a:rPr lang="en-gb" sz="882" kern="1200">
                <a:solidFill>
                  <a:schemeClr val="tx1"/>
                </a:solidFill>
                <a:effectLst/>
                <a:latin typeface="Segoe UI" panose="020B0502040204020203" pitchFamily="34" charset="0"/>
                <a:ea typeface="+mn-ea"/>
                <a:cs typeface="+mn-cs"/>
              </a:rPr>
              <a:t>Did your code work on your first try? How did you find and fix any bugs in your code?</a:t>
            </a:r>
          </a:p>
          <a:p>
            <a:endParaRPr lang="en-US" sz="882" b="1" kern="1200">
              <a:solidFill>
                <a:schemeClr val="tx1"/>
              </a:solidFill>
              <a:effectLst/>
              <a:latin typeface="Segoe UI" panose="020B0502040204020203" pitchFamily="34" charset="0"/>
              <a:ea typeface="+mn-ea"/>
              <a:cs typeface="+mn-cs"/>
            </a:endParaRPr>
          </a:p>
          <a:p>
            <a:r>
              <a:rPr lang="en-gb" sz="882" b="1" kern="1200">
                <a:solidFill>
                  <a:schemeClr val="tx1"/>
                </a:solidFill>
                <a:effectLst/>
                <a:latin typeface="Segoe UI" panose="020B0502040204020203" pitchFamily="34" charset="0"/>
                <a:ea typeface="+mn-ea"/>
                <a:cs typeface="+mn-cs"/>
              </a:rPr>
              <a:t>Do: </a:t>
            </a:r>
            <a:r>
              <a:rPr lang="en-gb" sz="882" kern="1200">
                <a:solidFill>
                  <a:schemeClr val="tx1"/>
                </a:solidFill>
                <a:effectLst/>
                <a:latin typeface="Segoe UI" panose="020B0502040204020203" pitchFamily="34" charset="0"/>
                <a:ea typeface="+mn-ea"/>
                <a:cs typeface="+mn-cs"/>
              </a:rPr>
              <a:t>Ask for responses in the chat or unmute participants who raise their hand.</a:t>
            </a:r>
          </a:p>
          <a:p>
            <a:endParaRPr lang="en-US" sz="882" b="1" kern="1200">
              <a:solidFill>
                <a:schemeClr val="tx1"/>
              </a:solidFill>
              <a:effectLst/>
              <a:latin typeface="Segoe UI" panose="020B0502040204020203" pitchFamily="34" charset="0"/>
              <a:ea typeface="+mn-ea"/>
              <a:cs typeface="+mn-cs"/>
            </a:endParaRPr>
          </a:p>
          <a:p>
            <a:r>
              <a:rPr lang="en-gb" sz="882" b="1" kern="1200">
                <a:solidFill>
                  <a:schemeClr val="tx1"/>
                </a:solidFill>
                <a:effectLst/>
                <a:latin typeface="Segoe UI" panose="020B0502040204020203" pitchFamily="34" charset="0"/>
                <a:ea typeface="+mn-ea"/>
                <a:cs typeface="+mn-cs"/>
              </a:rPr>
              <a:t>Say: </a:t>
            </a:r>
            <a:r>
              <a:rPr lang="en-gb" sz="882" kern="1200">
                <a:solidFill>
                  <a:schemeClr val="tx1"/>
                </a:solidFill>
                <a:effectLst/>
                <a:latin typeface="Segoe UI" panose="020B0502040204020203" pitchFamily="34" charset="0"/>
                <a:ea typeface="+mn-ea"/>
                <a:cs typeface="+mn-cs"/>
              </a:rPr>
              <a:t>One way to spot bugs during these quests is to watch the Agent very carefully when you run your code.</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For example, if instead of turning left to follow the maze path it tries to continue forward, this tells you that there is a bug in your code and gives you a clue about where it is. </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To debug your code, look for the spot in your code that matches where the Agent went the wrong way.</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Try changing the number in that ‘agent move’ block and running your code again to see if it works.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gb"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882" b="1" kern="1200">
                <a:solidFill>
                  <a:schemeClr val="tx1"/>
                </a:solidFill>
                <a:effectLst/>
                <a:latin typeface="Segoe UI" panose="020B0502040204020203" pitchFamily="34" charset="0"/>
                <a:ea typeface="+mn-ea"/>
                <a:cs typeface="+mn-cs"/>
              </a:rPr>
              <a:t>Say: </a:t>
            </a:r>
            <a:r>
              <a:rPr lang="en-gb" sz="882" kern="1200">
                <a:solidFill>
                  <a:schemeClr val="tx1"/>
                </a:solidFill>
                <a:effectLst/>
                <a:latin typeface="Segoe UI" panose="020B0502040204020203" pitchFamily="34" charset="0"/>
                <a:ea typeface="+mn-ea"/>
                <a:cs typeface="+mn-cs"/>
              </a:rPr>
              <a:t>Great job! You completed the Hour of Code and saved the village!</a:t>
            </a:r>
          </a:p>
          <a:p>
            <a:endParaRPr lang="en-US" sz="882" kern="1200">
              <a:solidFill>
                <a:schemeClr val="tx1"/>
              </a:solidFill>
              <a:effectLst/>
              <a:latin typeface="Segoe UI" panose="020B0502040204020203" pitchFamily="34" charset="0"/>
              <a:ea typeface="+mn-ea"/>
              <a:cs typeface="+mn-cs"/>
            </a:endParaRPr>
          </a:p>
          <a:p>
            <a:r>
              <a:rPr lang="en-gb" sz="882" b="1" kern="1200">
                <a:solidFill>
                  <a:schemeClr val="tx1"/>
                </a:solidFill>
                <a:effectLst/>
                <a:latin typeface="Segoe UI" panose="020B0502040204020203" pitchFamily="34" charset="0"/>
                <a:ea typeface="+mn-ea"/>
                <a:cs typeface="+mn-cs"/>
              </a:rPr>
              <a:t>Ask: </a:t>
            </a:r>
            <a:r>
              <a:rPr lang="en-gb" sz="882" kern="1200">
                <a:solidFill>
                  <a:schemeClr val="tx1"/>
                </a:solidFill>
                <a:effectLst/>
                <a:latin typeface="Segoe UI" panose="020B0502040204020203" pitchFamily="34" charset="0"/>
                <a:ea typeface="+mn-ea"/>
                <a:cs typeface="+mn-cs"/>
              </a:rPr>
              <a:t>What was your favourite quest or challenge?</a:t>
            </a:r>
          </a:p>
          <a:p>
            <a:endParaRPr lang="en-US" sz="882" kern="1200">
              <a:solidFill>
                <a:schemeClr val="tx1"/>
              </a:solidFill>
              <a:effectLst/>
              <a:latin typeface="Segoe UI" panose="020B0502040204020203" pitchFamily="34" charset="0"/>
              <a:ea typeface="+mn-ea"/>
              <a:cs typeface="+mn-cs"/>
            </a:endParaRPr>
          </a:p>
          <a:p>
            <a:r>
              <a:rPr lang="en-gb" sz="882" b="1" kern="1200">
                <a:solidFill>
                  <a:schemeClr val="tx1"/>
                </a:solidFill>
                <a:effectLst/>
                <a:latin typeface="Segoe UI" panose="020B0502040204020203" pitchFamily="34" charset="0"/>
                <a:ea typeface="+mn-ea"/>
                <a:cs typeface="+mn-cs"/>
              </a:rPr>
              <a:t>Do: </a:t>
            </a:r>
            <a:r>
              <a:rPr lang="en-gb" sz="882" kern="1200">
                <a:solidFill>
                  <a:schemeClr val="tx1"/>
                </a:solidFill>
                <a:effectLst/>
                <a:latin typeface="Segoe UI" panose="020B0502040204020203" pitchFamily="34" charset="0"/>
                <a:ea typeface="+mn-ea"/>
                <a:cs typeface="+mn-cs"/>
              </a:rPr>
              <a:t>Ask for responses in the chat or unmute participants who raise their hand.</a:t>
            </a:r>
          </a:p>
          <a:p>
            <a:endParaRPr lang="en-US" sz="882" kern="1200">
              <a:solidFill>
                <a:schemeClr val="tx1"/>
              </a:solidFill>
              <a:effectLst/>
              <a:latin typeface="Segoe UI" panose="020B0502040204020203" pitchFamily="34" charset="0"/>
              <a:ea typeface="+mn-ea"/>
              <a:cs typeface="+mn-cs"/>
            </a:endParaRPr>
          </a:p>
          <a:p>
            <a:r>
              <a:rPr lang="en-gb" sz="882" b="1" kern="1200">
                <a:solidFill>
                  <a:schemeClr val="tx1"/>
                </a:solidFill>
                <a:effectLst/>
                <a:latin typeface="Segoe UI" panose="020B0502040204020203" pitchFamily="34" charset="0"/>
                <a:ea typeface="+mn-ea"/>
                <a:cs typeface="+mn-cs"/>
              </a:rPr>
              <a:t>Note: </a:t>
            </a:r>
            <a:r>
              <a:rPr lang="en-gb" sz="882" kern="1200">
                <a:solidFill>
                  <a:schemeClr val="tx1"/>
                </a:solidFill>
                <a:effectLst/>
                <a:latin typeface="Segoe UI" panose="020B0502040204020203" pitchFamily="34" charset="0"/>
                <a:ea typeface="+mn-ea"/>
                <a:cs typeface="+mn-cs"/>
              </a:rPr>
              <a:t>If your group did not finish all the quests, congratulate them on making so much progress.</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gb"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882" b="1" kern="1200">
                <a:solidFill>
                  <a:schemeClr val="tx1"/>
                </a:solidFill>
                <a:effectLst/>
                <a:latin typeface="Segoe UI" panose="020B0502040204020203" pitchFamily="34" charset="0"/>
                <a:ea typeface="+mn-ea"/>
                <a:cs typeface="+mn-cs"/>
              </a:rPr>
              <a:t>Say: </a:t>
            </a:r>
            <a:r>
              <a:rPr lang="en-gb" sz="882" kern="1200">
                <a:solidFill>
                  <a:schemeClr val="tx1"/>
                </a:solidFill>
                <a:effectLst/>
                <a:latin typeface="Segoe UI" panose="020B0502040204020203" pitchFamily="34" charset="0"/>
                <a:ea typeface="+mn-ea"/>
                <a:cs typeface="+mn-cs"/>
              </a:rPr>
              <a:t>We have done so much today!</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Learnt about coding concepts including algorithms, AI, sequencing, debugging and conditionals.</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Programmed your Minecraft Agent to prevent forest fires!</a:t>
            </a:r>
          </a:p>
          <a:p>
            <a:endParaRPr lang="en-US" sz="882" i="1" kern="1200">
              <a:solidFill>
                <a:schemeClr val="tx1"/>
              </a:solidFill>
              <a:effectLst/>
              <a:latin typeface="Segoe UI" panose="020B0502040204020203" pitchFamily="34" charset="0"/>
              <a:ea typeface="+mn-ea"/>
              <a:cs typeface="+mn-cs"/>
            </a:endParaRPr>
          </a:p>
          <a:p>
            <a:r>
              <a:rPr lang="en-gb" sz="882" i="1" kern="1200">
                <a:solidFill>
                  <a:schemeClr val="tx1"/>
                </a:solidFill>
                <a:effectLst/>
                <a:latin typeface="Segoe UI" panose="020B0502040204020203" pitchFamily="34" charset="0"/>
                <a:ea typeface="+mn-ea"/>
                <a:cs typeface="+mn-cs"/>
              </a:rPr>
              <a:t>Optional discussion questions</a:t>
            </a:r>
            <a:r>
              <a:rPr lang="en-gb"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What role do computers play in preventing forest fires?</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What data (information) is important when fighting forest fires?</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How can we prevent forest fires from happening? </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What is reforestation? And how do you approach it?</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gb"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882" b="1" kern="1200">
                <a:solidFill>
                  <a:schemeClr val="tx1"/>
                </a:solidFill>
                <a:effectLst/>
                <a:latin typeface="Segoe UI" panose="020B0502040204020203" pitchFamily="34" charset="0"/>
                <a:ea typeface="+mn-ea"/>
                <a:cs typeface="+mn-cs"/>
              </a:rPr>
              <a:t>Say: </a:t>
            </a:r>
            <a:r>
              <a:rPr lang="en-gb" sz="882" kern="1200">
                <a:solidFill>
                  <a:schemeClr val="tx1"/>
                </a:solidFill>
                <a:effectLst/>
                <a:latin typeface="Segoe UI" panose="020B0502040204020203" pitchFamily="34" charset="0"/>
                <a:ea typeface="+mn-ea"/>
                <a:cs typeface="+mn-cs"/>
              </a:rPr>
              <a:t>After the workshop, there are more ways to keep having fun with today’s coding activities: </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Keep working on the bonus activity to restore the forest and fill it with animals. This activity teaches you how to use code to place blocks like flowers and spawn mobs like chickens. It’s really fun and a good chance to get even more creative with code.</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Once you restore the forest, talk to the Firefighter to take a picture of your creation, which you can save to your computer or device. </a:t>
            </a:r>
          </a:p>
          <a:p>
            <a:pPr marL="171450" lvl="0" indent="-171450">
              <a:buFont typeface="Arial" panose="020B0604020202020204" pitchFamily="34" charset="0"/>
              <a:buChar char="•"/>
            </a:pPr>
            <a:r>
              <a:rPr lang="en-gb" sz="882" kern="1200">
                <a:solidFill>
                  <a:schemeClr val="tx1"/>
                </a:solidFill>
                <a:effectLst/>
                <a:latin typeface="Segoe UI" panose="020B0502040204020203" pitchFamily="34" charset="0"/>
                <a:ea typeface="+mn-ea"/>
                <a:cs typeface="+mn-cs"/>
              </a:rPr>
              <a:t>You can also get a personalised certificate that says you have completed this Hour of Code challenge! Press the </a:t>
            </a:r>
            <a:r>
              <a:rPr lang="en-gb" sz="882" b="1" kern="1200">
                <a:solidFill>
                  <a:schemeClr val="tx1"/>
                </a:solidFill>
                <a:effectLst/>
                <a:latin typeface="Segoe UI" panose="020B0502040204020203" pitchFamily="34" charset="0"/>
                <a:ea typeface="+mn-ea"/>
                <a:cs typeface="+mn-cs"/>
              </a:rPr>
              <a:t>Esc</a:t>
            </a:r>
            <a:r>
              <a:rPr lang="en-gb" sz="882" kern="1200">
                <a:solidFill>
                  <a:schemeClr val="tx1"/>
                </a:solidFill>
                <a:effectLst/>
                <a:latin typeface="Segoe UI" panose="020B0502040204020203" pitchFamily="34" charset="0"/>
                <a:ea typeface="+mn-ea"/>
                <a:cs typeface="+mn-cs"/>
              </a:rPr>
              <a:t> button on your keyboard and select </a:t>
            </a:r>
            <a:r>
              <a:rPr lang="en-gb" sz="882" b="1" kern="1200">
                <a:solidFill>
                  <a:schemeClr val="tx1"/>
                </a:solidFill>
                <a:effectLst/>
                <a:latin typeface="Segoe UI" panose="020B0502040204020203" pitchFamily="34" charset="0"/>
                <a:ea typeface="+mn-ea"/>
                <a:cs typeface="+mn-cs"/>
              </a:rPr>
              <a:t>I’ve finished</a:t>
            </a:r>
            <a:r>
              <a:rPr lang="en-gb" sz="882" kern="1200">
                <a:solidFill>
                  <a:schemeClr val="tx1"/>
                </a:solidFill>
                <a:effectLst/>
                <a:latin typeface="Segoe UI" panose="020B0502040204020203" pitchFamily="34" charset="0"/>
                <a:ea typeface="+mn-ea"/>
                <a:cs typeface="+mn-cs"/>
              </a:rPr>
              <a:t>, then follow the instructions. It’s a good idea to ask a parent or other grown-up for help with this.</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gb"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gb" sz="882" b="1" kern="1200">
                <a:solidFill>
                  <a:schemeClr val="tx1"/>
                </a:solidFill>
                <a:effectLst/>
                <a:latin typeface="Segoe UI" panose="020B0502040204020203" pitchFamily="34" charset="0"/>
                <a:ea typeface="+mn-ea"/>
                <a:cs typeface="+mn-cs"/>
              </a:rPr>
              <a:t>DO: </a:t>
            </a:r>
            <a:r>
              <a:rPr lang="en-gb" sz="882" kern="1200">
                <a:solidFill>
                  <a:schemeClr val="tx1"/>
                </a:solidFill>
                <a:effectLst/>
                <a:latin typeface="Segoe UI" panose="020B0502040204020203" pitchFamily="34" charset="0"/>
                <a:ea typeface="+mn-ea"/>
                <a:cs typeface="+mn-cs"/>
              </a:rPr>
              <a:t>Introduce upcoming events and adapt your comments to align with selected marketing materials.  </a:t>
            </a:r>
          </a:p>
          <a:p>
            <a:endParaRPr lang="en-US"/>
          </a:p>
          <a:p>
            <a:r>
              <a:rPr lang="en-gb"/>
              <a:t>Educators can receive tailored support around devices, professional development and other training resources from your dedicated Education Team. You can reach that team by emailing Annie at annie.Goldsnider@microsoft.com</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gb"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gb"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A person sitting at a table using a computer&#10;&#10;Description automatically generated">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A picture containing toy, LEGO, sky, table&#10;&#10;Description generated with very high confidence">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urs. The colour bar is placed to the side of the Theme master so that it will be visible on all slides. Users can use the 'eye dropper' colour tools under Colour Fill Shape, Colour Fill Line etc. to easily select Brand colou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en-gb" sz="4400" dirty="0">
                <a:latin typeface="Torque Bold" panose="020B0803030202050203" pitchFamily="34" charset="0"/>
              </a:rPr>
              <a:t>Hour of Code 2021 (TimeCraft)</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en-gb"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Facilitation Presentation</a:t>
            </a:r>
          </a:p>
          <a:p>
            <a:r>
              <a:rPr lang="en-gb"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For use with direct, student-led and hybrid/distance learning environments</a:t>
            </a:r>
          </a:p>
        </p:txBody>
      </p:sp>
      <p:pic>
        <p:nvPicPr>
          <p:cNvPr id="9" name="Picture Placeholder 7" descr="A screenshot of the Minecraft Agent holding a green plant">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en-gb" dirty="0"/>
              <a:t>Goal for the day</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en-gb"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As we just read, there are some crazy things happening in the Timeline of Earth’s history! </a:t>
            </a:r>
          </a:p>
          <a:p>
            <a:pPr algn="ctr"/>
            <a:r>
              <a:rPr lang="en-gb"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Our goal for the day is to use our coding skills to help us problem-solve. </a:t>
            </a:r>
          </a:p>
          <a:p>
            <a:pPr algn="ctr"/>
            <a:r>
              <a:rPr lang="en-gb"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Let’s get started!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en-gb" dirty="0">
                          <a:solidFill>
                            <a:schemeClr val="accent5"/>
                          </a:solidFill>
                          <a:latin typeface="Noto Sans" panose="020B0502040504020204" pitchFamily="34" charset="0"/>
                          <a:ea typeface="Noto Sans" panose="020B0502040504020204" pitchFamily="34" charset="0"/>
                          <a:cs typeface="Noto Sans" panose="020B0502040504020204" pitchFamily="34" charset="0"/>
                        </a:rPr>
                        <a:t>If you have a Minecraft: Education Edition account…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dirty="0">
                          <a:solidFill>
                            <a:schemeClr val="accent5"/>
                          </a:solidFill>
                          <a:latin typeface="Noto Sans" panose="020B0502040504020204" pitchFamily="34" charset="0"/>
                          <a:ea typeface="Noto Sans" panose="020B0502040504020204" pitchFamily="34" charset="0"/>
                          <a:cs typeface="Noto Sans" panose="020B0502040504020204" pitchFamily="34" charset="0"/>
                        </a:rPr>
                        <a:t>If you do not have a Minecraft: Education Edition account…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Welcome to Timecraft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This is your spawn point, the location where you begin game play.</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Let’s practise Moving…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en-gb"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Keyboard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Touch Controls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Let’s practise Moving…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Engineering drawing&#10;&#10;Description automatically generated">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Use your controls to navigate through these obstacles and make it back to this green button shown here.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Push the button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Buttons are going to be a VERY important part of game play.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 push a button, walk up to the button and right-click on the button (if using a keyboard) or simply just touch the button (if using touch controls).</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Walk through the Hallway</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en-gb"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This is the view you will see after you push the button on the airlock door.</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Follow the sparkles through the hallway to the next large room – you are now in the Institute for Major Time Errors. You will revisit this room throughout game play.</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a:t>Meet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Meet T.A.R.R.A.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She is an artificial intelligence (AI) robot. She is a computer robot that is able to think and complete tasks like a human. She will be your guide throughout TimeCraft.</a:t>
            </a:r>
          </a:p>
        </p:txBody>
      </p:sp>
      <p:pic>
        <p:nvPicPr>
          <p:cNvPr id="9" name="Picture 8" descr="A picture containing text, table, worktable&#10;&#10;Description automatically generated">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Talk Screen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 screen like this will appear when T.A.R.R.A. needs to tell you something.</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 should read the information on the pop-up screen. If you are having a difficult time reading the words by yourself, you can use the Immersive Reader button.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Immersive Reader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en-gb"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Immersive Reader </a:t>
            </a:r>
            <a:r>
              <a:rPr lang="en-gb" dirty="0">
                <a:solidFill>
                  <a:srgbClr val="000000"/>
                </a:solidFill>
                <a:latin typeface="Noto Sans" panose="020B0502040504020204" pitchFamily="34" charset="0"/>
                <a:ea typeface="Noto Sans" panose="020B0502040504020204" pitchFamily="34" charset="0"/>
                <a:cs typeface="Noto Sans" panose="020B0502040504020204" pitchFamily="34" charset="0"/>
              </a:rPr>
              <a:t>can be opened </a:t>
            </a:r>
            <a:r>
              <a:rPr lang="en-gb"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inside Minecraft to read signs and NPC dialogue</a:t>
            </a:r>
            <a:r>
              <a:rPr lang="en-gb"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en-gb"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It is incredibly helpful!</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en-gb"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It’s great for extra help for reading, including translating the text and reading it aloud.</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en-gb"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How to use Immersive Reader in Minecraft: Education Edition </a:t>
            </a:r>
            <a:r>
              <a:rPr lang="en-gb"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en-gb"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en-gb" dirty="0"/>
              <a:t>Code is a set of instructions</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gb" sz="2200" dirty="0">
                <a:latin typeface="+mj-lt"/>
              </a:rPr>
              <a:t>These instructions can be written in different ways:</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en-gb" sz="2200" dirty="0">
                <a:solidFill>
                  <a:srgbClr val="D59DFF"/>
                </a:solidFill>
                <a:latin typeface="+mj-lt"/>
              </a:rPr>
              <a:t>Block-based code</a:t>
            </a:r>
          </a:p>
        </p:txBody>
      </p:sp>
      <p:pic>
        <p:nvPicPr>
          <p:cNvPr id="20" name="Picture Placeholder 19" descr="A screenshot of the MakeCode coding workspace with a simple block-based program to move the Minecraft agent">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en-gb" sz="2200">
                <a:solidFill>
                  <a:srgbClr val="D59DFF"/>
                </a:solidFill>
                <a:latin typeface="+mj-lt"/>
              </a:rPr>
              <a:t>Text-based code</a:t>
            </a:r>
          </a:p>
        </p:txBody>
      </p:sp>
      <p:pic>
        <p:nvPicPr>
          <p:cNvPr id="14" name="Picture Placeholder 13" descr="A screenshot of the MakeCode coding workspace with a simple JavaScript program to move the Minecraft agent">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en-gb" sz="3800" dirty="0"/>
              <a:t>You will need to choose between Blocks or Python.</a:t>
            </a:r>
            <a:br>
                    </a:br>
            <a:r>
              <a:rPr lang="en-gb" sz="2700" dirty="0">
                <a:latin typeface="Noto Sans" panose="020B0502040504020204" pitchFamily="34" charset="0"/>
                <a:ea typeface="Noto Sans" panose="020B0502040504020204" pitchFamily="34" charset="0"/>
                <a:cs typeface="Noto Sans" panose="020B0502040504020204" pitchFamily="34" charset="0"/>
              </a:rPr>
              <a:t>(Beginners are recommended to start with Blocks)</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en-gb" sz="4800" b="0" i="0" u="none" strike="noStrike" kern="1200" cap="all" spc="-100" normalizeH="0" baseline="0" noProof="0" dirty="0">
                <a:ln>
                  <a:noFill/>
                </a:ln>
                <a:solidFill>
                  <a:srgbClr val="FFFFFF">
                    <a:alpha val="99000"/>
                  </a:srgbClr>
                </a:solidFill>
                <a:effectLst/>
                <a:uLnTx/>
                <a:uFillTx/>
                <a:latin typeface="Torque Bold"/>
                <a:ea typeface="+mn-ea"/>
                <a:cs typeface="+mn-cs"/>
              </a:rPr>
              <a:t>What </a:t>
            </a:r>
            <a:br>
                    </a:br>
            <a:r>
              <a:rPr kumimoji="0" lang="en-gb" sz="4800" b="0" i="0" u="none" strike="noStrike" kern="1200" cap="all" spc="-100" normalizeH="0" baseline="0" noProof="0" dirty="0">
                <a:ln>
                  <a:noFill/>
                </a:ln>
                <a:solidFill>
                  <a:srgbClr val="FFFFFF">
                    <a:alpha val="99000"/>
                  </a:srgbClr>
                </a:solidFill>
                <a:effectLst/>
                <a:uLnTx/>
                <a:uFillTx/>
                <a:latin typeface="Torque Bold"/>
                <a:ea typeface="+mn-ea"/>
                <a:cs typeface="+mn-cs"/>
              </a:rPr>
              <a:t>we will </a:t>
            </a:r>
            <a:br>
                    </a:br>
            <a:r>
              <a:rPr kumimoji="0" lang="en-gb" sz="4800" b="0" i="0" u="none" strike="noStrike" kern="1200" cap="all" spc="-100" normalizeH="0" baseline="0" noProof="0" dirty="0">
                <a:ln>
                  <a:noFill/>
                </a:ln>
                <a:solidFill>
                  <a:srgbClr val="FFFFFF">
                    <a:alpha val="99000"/>
                  </a:srgbClr>
                </a:solidFill>
                <a:effectLst/>
                <a:uLnTx/>
                <a:uFillTx/>
                <a:latin typeface="Torque Bold"/>
                <a:ea typeface="+mn-ea"/>
                <a:cs typeface="+mn-cs"/>
              </a:rPr>
              <a:t>learn today?</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en-gb"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 will explore early coding concepts.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en-gb"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I will analyse and solve problems using computational thinking.</a:t>
            </a:r>
          </a:p>
          <a:p>
            <a:pPr>
              <a:lnSpc>
                <a:spcPct val="100000"/>
              </a:lnSpc>
              <a:spcBef>
                <a:spcPts val="1200"/>
              </a:spcBef>
              <a:spcAft>
                <a:spcPts val="1200"/>
              </a:spcAft>
              <a:defRPr/>
            </a:pPr>
            <a:r>
              <a:rPr lang="en-gb"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 will train my Minecraft Time Agent to fix problems using code.</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en-gb"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I will discover connections to CS </a:t>
            </a:r>
            <a:r>
              <a:rPr lang="en-gb"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that have an impact on all areas of life.</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a:t>T.A.R.R.A. and NPC</a:t>
            </a:r>
            <a:r>
              <a:rPr lang="en-gb" sz="3200" dirty="0" err="1"/>
              <a:t>s</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Throughout TimeCraft, you will see T.A.R.R.A. and other NPCs (non-player characters).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will tell you important information to help you during game play. You will see pop-up screens from T.A.R.R.A. – these will help to guide you through the game.</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Choose a Time 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It is now time to choose a Time Agent.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There are five different colours. You can choose whichever colour you like!</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How to choose a Time 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Push the button to choose Time Agent.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Using Your Time 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The Time Agents will disappear. You will need to press the “C” button to deploy your agent.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Code Builder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Once you push the “C” button, you will launch Code Builder.</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Code Builder is the coding palette you will use to program your Time Agent to help you solve problems throughout TimeCraft.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Press the “</a:t>
            </a:r>
            <a:r>
              <a:rPr lang="en-gb"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in the corner of the screen to return to game play.</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Using Your Time 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Your Time Agent is ready!</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Message from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Great choice!</a:t>
            </a:r>
          </a:p>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Please move quickly towards the circuit breaker to reconnect the power. There’s no time to waste!</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Go to the Circuit Breaker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Follow the sparkles to the find the circuit breaker.</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Message from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That was fast! Look! </a:t>
            </a:r>
          </a:p>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 have added the T.A.L.K. device in your inventory. Use the T.A.L.K. to call your Time Agent or when you need me.</a:t>
            </a:r>
          </a:p>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Right click with the device in your hand to activate it.</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raphical user interface, application&#10;&#10;Description automatically generated">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en-gb" dirty="0"/>
              <a:t>Use your T.A.L.K. Device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Your T.A.L.K. device is located in your hotbar.</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Select the T.A.L.K. device in the hotbar. Once you select the T.A.L.K. device, you will see a new button on screen:</a:t>
            </a:r>
          </a:p>
          <a:p>
            <a:pPr algn="ctr"/>
            <a:r>
              <a:rPr lang="en-gb"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Use the T.A.L.K. device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Press this button.</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en-gb" dirty="0"/>
              <a:t>What is </a:t>
            </a:r>
            <a:br>
                    </a:br>
            <a:r>
              <a:rPr lang="en-gb" dirty="0"/>
              <a:t>computer science?</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en-gb"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Computer science is the study of using the power of computers to solve problems.</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Message from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Now I’m only a click away! Press “Start Activity” to begin!</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Message from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Code to move your Time Agent forward 3 blocks to power the Timeline.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en-gb" dirty="0">
                <a:solidFill>
                  <a:srgbClr val="D59DFF"/>
                </a:solidFill>
              </a:rPr>
              <a:t>Coding concept: </a:t>
            </a:r>
            <a:br>
                    </a:br>
            <a:r>
              <a:rPr lang="en-gb" sz="2400" dirty="0">
                <a:solidFill>
                  <a:srgbClr val="D59DFF"/>
                </a:solidFill>
              </a:rPr>
              <a:t>Sequencing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en-gb">
                <a:solidFill>
                  <a:srgbClr val="D59DFF"/>
                </a:solidFill>
                <a:latin typeface="+mj-lt"/>
              </a:rPr>
              <a:t>What it means</a:t>
            </a:r>
          </a:p>
          <a:p>
            <a:pPr>
              <a:lnSpc>
                <a:spcPct val="108000"/>
              </a:lnSpc>
              <a:spcBef>
                <a:spcPts val="1200"/>
              </a:spcBef>
            </a:pPr>
            <a:r>
              <a:rPr lang="en-gb" sz="2000">
                <a:solidFill>
                  <a:schemeClr val="bg1"/>
                </a:solidFill>
              </a:rPr>
              <a:t>The Agent will move in the order you have sequenced. In a sequence structure, an action or event leads to the next ordered action.</a:t>
            </a:r>
            <a:endParaRPr lang="en-US">
              <a:solidFill>
                <a:schemeClr val="bg1"/>
              </a:solidFill>
            </a:endParaRPr>
          </a:p>
          <a:p>
            <a:pPr>
              <a:lnSpc>
                <a:spcPct val="108000"/>
              </a:lnSpc>
              <a:spcBef>
                <a:spcPts val="1200"/>
              </a:spcBef>
            </a:pPr>
            <a:r>
              <a:rPr lang="en-gb">
                <a:solidFill>
                  <a:srgbClr val="D59DFF"/>
                </a:solidFill>
                <a:latin typeface="+mj-lt"/>
              </a:rPr>
              <a:t>Let’s think about it</a:t>
            </a:r>
          </a:p>
          <a:p>
            <a:pPr>
              <a:lnSpc>
                <a:spcPct val="108000"/>
              </a:lnSpc>
              <a:spcBef>
                <a:spcPts val="1200"/>
              </a:spcBef>
            </a:pPr>
            <a:r>
              <a:rPr lang="en-gb" sz="2000">
                <a:solidFill>
                  <a:schemeClr val="bg1"/>
                </a:solidFill>
              </a:rPr>
              <a:t>Would your last program work if you put </a:t>
            </a:r>
            <a:r>
              <a:rPr lang="en-gb" sz="2000" b="1">
                <a:solidFill>
                  <a:schemeClr val="bg1"/>
                </a:solidFill>
                <a:latin typeface="Consolas" panose="020B0609020204030204" pitchFamily="49" charset="0"/>
              </a:rPr>
              <a:t>agent</a:t>
            </a:r>
            <a:r>
              <a:rPr lang="en-gb" sz="2000" b="1">
                <a:solidFill>
                  <a:schemeClr val="bg1"/>
                </a:solidFill>
              </a:rPr>
              <a:t> </a:t>
            </a:r>
            <a:r>
              <a:rPr lang="en-gb" sz="2000" b="1">
                <a:solidFill>
                  <a:schemeClr val="bg1"/>
                </a:solidFill>
                <a:latin typeface="Consolas" panose="020B0609020204030204" pitchFamily="49" charset="0"/>
              </a:rPr>
              <a:t>analyse</a:t>
            </a:r>
            <a:r>
              <a:rPr lang="en-gb" sz="2000">
                <a:solidFill>
                  <a:schemeClr val="bg1"/>
                </a:solidFill>
              </a:rPr>
              <a:t> before </a:t>
            </a:r>
            <a:r>
              <a:rPr lang="en-gb" sz="2000" b="1">
                <a:solidFill>
                  <a:schemeClr val="bg1"/>
                </a:solidFill>
                <a:latin typeface="Consolas" panose="020B0609020204030204" pitchFamily="49" charset="0"/>
              </a:rPr>
              <a:t>agent</a:t>
            </a:r>
            <a:r>
              <a:rPr lang="en-gb" sz="2000" b="1">
                <a:solidFill>
                  <a:schemeClr val="bg1"/>
                </a:solidFill>
              </a:rPr>
              <a:t> </a:t>
            </a:r>
            <a:r>
              <a:rPr lang="en-gb" sz="2000" b="1">
                <a:solidFill>
                  <a:schemeClr val="bg1"/>
                </a:solidFill>
                <a:latin typeface="Consolas" panose="020B0609020204030204" pitchFamily="49" charset="0"/>
              </a:rPr>
              <a:t>move</a:t>
            </a:r>
            <a:r>
              <a:rPr lang="en-gb" sz="2000">
                <a:solidFill>
                  <a:schemeClr val="bg1"/>
                </a:solidFill>
              </a:rPr>
              <a:t>? Why or why not?</a:t>
            </a:r>
          </a:p>
          <a:p>
            <a:pPr>
              <a:lnSpc>
                <a:spcPct val="108000"/>
              </a:lnSpc>
              <a:spcBef>
                <a:spcPts val="1200"/>
              </a:spcBef>
            </a:pPr>
            <a:r>
              <a:rPr lang="en-gb">
                <a:solidFill>
                  <a:srgbClr val="D59DFF"/>
                </a:solidFill>
                <a:latin typeface="+mj-lt"/>
              </a:rPr>
              <a:t>Tip: </a:t>
            </a:r>
            <a:r>
              <a:rPr lang="en-gb" sz="2000">
                <a:solidFill>
                  <a:schemeClr val="bg1"/>
                </a:solidFill>
              </a:rPr>
              <a:t>Try planning on paper!</a:t>
            </a:r>
          </a:p>
        </p:txBody>
      </p:sp>
      <p:pic>
        <p:nvPicPr>
          <p:cNvPr id="7" name="Picture Placeholder 6" descr="A screenshot of a video game&#10;&#10;Description automatically generated">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Power the Circuit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Press “C” to open Code Builder.</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Using code builder (blocks)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Step 1: Read the coding task.</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Step 2: Use the MakeCode word blocks from your toolbox. You will drag and drop them into the coding canvas.</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Step 3: Press the green start arrow to test your code.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Using code builder (blocks)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en-gb"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If the coding task is too long to fit on the half screen. You will need to push this </a:t>
            </a:r>
            <a:r>
              <a:rPr lang="en-gb"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expand</a:t>
            </a:r>
            <a:r>
              <a:rPr lang="en-gb"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button to make Code Builder fit the entire screen.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n-gb"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If you need additional help to solve a coding challenge, select the </a:t>
            </a:r>
            <a:r>
              <a:rPr lang="en-gb"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hint </a:t>
            </a:r>
            <a:r>
              <a:rPr lang="en-gb"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button, a lightbulb with a question mark. These hints are very helpful!</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Using code builder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Step 1: Read the coding task.</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Step 2: Type in your Python code under Activity.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Step 3: Press the “run” button on the bottom of the screen.</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Message from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Great work! You have restored the power and you can start helping us fix things that have gone wrong</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Time splits on the mainframe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Message from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Let’s try to solve this problem. Press the button to select it on the Timeline Computer.</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en-gb" dirty="0"/>
              <a:t>How is computer science </a:t>
            </a:r>
            <a:r>
              <a:rPr lang="en-gb" sz="4000" dirty="0"/>
              <a:t>(or computer science skills) </a:t>
            </a:r>
            <a:r>
              <a:rPr lang="en-gb" dirty="0"/>
              <a:t>used in school?</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Select the Time Split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Push the button to choose the Time Split.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Message from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 have selected a Time Split. Now, you should move to the Time Pod to begin your mission.</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Go to the Time Pod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The Time Pod is a machine that allows you to time travel!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Message from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Now, move toward the Time Pod, and press the button ahead to open it and receive your mission debriefing!</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Time Jumps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 will have to solve 3 Time Splits. Every time you enter the Time Pod, the number shown on the side will tell you how many time jumps you have to solve.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Push the button to open the Time Pod.</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Open the Time Pod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Push the button to open the Time Pod and receive your mission debrief.</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Mission Debrief</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Let’s read the mission debrief. </a:t>
            </a: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Remember, you can use the Immersive Reader if you need help when you’re playing by yourself!</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Enter the Time Pod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Push the button on the Time Pod</a:t>
            </a:r>
            <a:r>
              <a:rPr lang="en-gb"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Enter the Time Pod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After pushing the button, you will see a message that says “teleporting” – this means you are time travelling!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Welcome to Big 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en-gb"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This is your spawn point in this world. You will see this exact image when you start game play.</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en-gb" dirty="0"/>
              <a:t>How is computer science used in my hobbies or in different jobs?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Message from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It appears that the Jazz Musician is really upset, let's see if we can help him out!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I’m detecting something hidden behind the wall behind the musician in front of you. Use your T.A.L.K. device to send your agent to the detected </a:t>
            </a:r>
          </a:p>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location!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Jazz Musician NPC</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Booed off another stage! Ever since I lost my trumpet, nothing has been the same! Have I been cursed?</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Big 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Once you have the T.A.L.K. device in your hand, you will see a new grey box saying </a:t>
            </a:r>
          </a:p>
          <a:p>
            <a:pPr algn="ctr"/>
            <a:r>
              <a:rPr lang="en-gb"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“Use T.A.L.K. device”.</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Press the button to see the next pop-up screen.</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en-gb" dirty="0"/>
              <a:t>BIG 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Click on “Start Activity”</a:t>
            </a: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 begin your mission!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Message from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Good work! </a:t>
            </a:r>
          </a:p>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Use your T.A.L.K. device to move the agent back to the starting point at any time.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Now use code to collect the trumpet!</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Big 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Your Time Agent will automatically start in position.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At the end of the maze, there is a trumpet.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We need to get the trumpet for the musician!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Creating the algorithm</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en-gb"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Let’s use algorithm to help us solve this challenge.</a:t>
            </a:r>
          </a:p>
          <a:p>
            <a:pPr algn="ctr"/>
            <a:r>
              <a:rPr lang="en-gb"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How can we use the commands</a:t>
            </a:r>
          </a:p>
          <a:p>
            <a:pPr algn="ctr"/>
            <a:r>
              <a:rPr lang="en-gb"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forwards</a:t>
            </a:r>
          </a:p>
          <a:p>
            <a:pPr algn="ctr"/>
            <a:r>
              <a:rPr lang="en-gb"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back</a:t>
            </a:r>
          </a:p>
          <a:p>
            <a:pPr algn="ctr"/>
            <a:r>
              <a:rPr lang="en-gb"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left</a:t>
            </a:r>
          </a:p>
          <a:p>
            <a:pPr algn="ctr"/>
            <a:r>
              <a:rPr lang="en-gb"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right</a:t>
            </a:r>
          </a:p>
          <a:p>
            <a:pPr algn="ctr"/>
            <a:r>
              <a:rPr lang="en-gb"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up</a:t>
            </a:r>
          </a:p>
          <a:p>
            <a:pPr algn="ctr"/>
            <a:r>
              <a:rPr lang="en-gb"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down</a:t>
            </a:r>
          </a:p>
          <a:p>
            <a:pPr algn="ctr"/>
            <a:r>
              <a:rPr lang="en-gb"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to get our Time Agent to the trumpet?</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Coding the Algorithm</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Now let’s code our Time Agent to follow the algorithm.</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Let’s open Code Builder by pressing the “C” button.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Once Code Builder is open, you will see the directions, toolbox and hints.</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en-gb"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MakeCode Blocks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RESET ACTIVITY</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If you would like to reset the activity to start again, use your T.A.L.K. device.</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Press the </a:t>
            </a:r>
          </a:p>
          <a:p>
            <a:pPr algn="ctr"/>
            <a:r>
              <a:rPr lang="en-gb"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Reset Activity </a:t>
            </a: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button and you will start again from your spawn point.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en-gb">
                <a:solidFill>
                  <a:srgbClr val="D59DFF"/>
                </a:solidFill>
              </a:rPr>
              <a:t>Coding concept: </a:t>
            </a:r>
            <a:br>
                    </a:br>
            <a:r>
              <a:rPr lang="en-gb" sz="2400">
                <a:solidFill>
                  <a:srgbClr val="D59DFF"/>
                </a:solidFill>
              </a:rPr>
              <a:t>Debugging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en-gb">
                <a:solidFill>
                  <a:srgbClr val="D59DFF"/>
                </a:solidFill>
                <a:latin typeface="+mj-lt"/>
              </a:rPr>
              <a:t>What it means</a:t>
            </a:r>
          </a:p>
          <a:p>
            <a:pPr>
              <a:lnSpc>
                <a:spcPct val="108000"/>
              </a:lnSpc>
              <a:spcBef>
                <a:spcPts val="1200"/>
              </a:spcBef>
            </a:pPr>
            <a:r>
              <a:rPr lang="en-gb" sz="2000">
                <a:solidFill>
                  <a:schemeClr val="bg1"/>
                </a:solidFill>
              </a:rPr>
              <a:t>Debugging is finding and fixing errors (bugs) in your code.</a:t>
            </a:r>
          </a:p>
          <a:p>
            <a:pPr>
              <a:lnSpc>
                <a:spcPct val="108000"/>
              </a:lnSpc>
              <a:spcBef>
                <a:spcPts val="1200"/>
              </a:spcBef>
            </a:pPr>
            <a:r>
              <a:rPr lang="en-gb">
                <a:solidFill>
                  <a:srgbClr val="D59DFF"/>
                </a:solidFill>
                <a:latin typeface="+mj-lt"/>
              </a:rPr>
              <a:t>Let’s think about it</a:t>
            </a:r>
          </a:p>
          <a:p>
            <a:pPr>
              <a:lnSpc>
                <a:spcPct val="108000"/>
              </a:lnSpc>
              <a:spcBef>
                <a:spcPts val="1200"/>
              </a:spcBef>
            </a:pPr>
            <a:r>
              <a:rPr lang="en-gb" sz="2000">
                <a:solidFill>
                  <a:schemeClr val="bg1"/>
                </a:solidFill>
              </a:rPr>
              <a:t>Did your code work on your first try?</a:t>
            </a:r>
          </a:p>
          <a:p>
            <a:pPr>
              <a:lnSpc>
                <a:spcPct val="108000"/>
              </a:lnSpc>
              <a:spcBef>
                <a:spcPts val="1200"/>
              </a:spcBef>
            </a:pPr>
            <a:r>
              <a:rPr lang="en-gb" sz="2000">
                <a:solidFill>
                  <a:schemeClr val="bg1"/>
                </a:solidFill>
              </a:rPr>
              <a:t>How did you find and fix any bugs in your code?</a:t>
            </a:r>
          </a:p>
          <a:p>
            <a:pPr>
              <a:lnSpc>
                <a:spcPct val="108000"/>
              </a:lnSpc>
              <a:spcBef>
                <a:spcPts val="1200"/>
              </a:spcBef>
            </a:pPr>
            <a:r>
              <a:rPr lang="en-gb">
                <a:solidFill>
                  <a:srgbClr val="D59DFF"/>
                </a:solidFill>
                <a:latin typeface="+mj-lt"/>
              </a:rPr>
              <a:t>Tip: </a:t>
            </a:r>
            <a:r>
              <a:rPr lang="en-gb" sz="2000">
                <a:solidFill>
                  <a:schemeClr val="bg1"/>
                </a:solidFill>
              </a:rPr>
              <a:t>When you run your code, watch the Agent carefully to spot where problems happen.</a:t>
            </a:r>
          </a:p>
        </p:txBody>
      </p:sp>
      <p:pic>
        <p:nvPicPr>
          <p:cNvPr id="6" name="Picture Placeholder 5" descr="A screenshot of the Minecraft Agent in the Hour of Code Quest 4 maze">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en-gb" sz="4000" dirty="0"/>
              <a:t>Computer Science</a:t>
            </a:r>
            <a:br>
                    </a:br>
            <a:r>
              <a:rPr lang="en-gb" sz="4000" dirty="0"/>
              <a:t>is </a:t>
            </a:r>
            <a:br>
                    </a:br>
            <a:r>
              <a:rPr lang="en-gb" sz="4000" dirty="0"/>
              <a:t>Everywhere </a:t>
            </a:r>
            <a:r>
              <a:rPr lang="en-gb" sz="4000" b="1" u="sng" dirty="0"/>
              <a:t>and </a:t>
            </a:r>
            <a:br>
                    </a:br>
            <a:r>
              <a:rPr lang="en-gb" sz="4000" dirty="0"/>
              <a:t>FOR EVERYONE!</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Using the “hint” button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en-gb" sz="2800" b="1" dirty="0">
                          <a:solidFill>
                            <a:schemeClr val="accent5"/>
                          </a:solidFill>
                        </a:rPr>
                        <a:t>Hint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2800" b="0" dirty="0">
                          <a:solidFill>
                            <a:schemeClr val="accent5"/>
                          </a:solidFill>
                        </a:rPr>
                        <a:t>You will get an image of the solution. Use this to help you plan your coding solution.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en-gb" sz="2800" b="1" dirty="0">
                          <a:solidFill>
                            <a:schemeClr val="accent5"/>
                          </a:solidFill>
                        </a:rPr>
                        <a:t>Hint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2800" dirty="0">
                          <a:solidFill>
                            <a:schemeClr val="accent5"/>
                          </a:solidFill>
                        </a:rPr>
                        <a:t>You will see starter code in Code Builder with a couple of incorrect values. You will need to debug (fix the coding errors) in the starter code to find the right solution.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en-gb" sz="2800" b="1" dirty="0">
                          <a:solidFill>
                            <a:schemeClr val="accent5"/>
                          </a:solidFill>
                        </a:rPr>
                        <a:t>Hint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2800" dirty="0">
                          <a:solidFill>
                            <a:schemeClr val="accent5"/>
                          </a:solidFill>
                        </a:rPr>
                        <a:t>You will see the full coding solution in Code Builder, and you will be teleported back to the Institute for Major Time Errors. </a:t>
                      </a:r>
                    </a:p>
                    <a:p>
                      <a:pPr algn="ctr"/>
                      <a:r>
                        <a:rPr lang="en-gb" sz="2800" b="1" dirty="0">
                          <a:solidFill>
                            <a:srgbClr val="FF0000"/>
                          </a:solidFill>
                        </a:rPr>
                        <a:t>If you use all 3 hints, you will NOT be able to search for the secret button to find clues.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Message from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Amazing work! You’ve repaired this moment in time, now the future of jazz music is saved!</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Message from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Wait – Oh no! I’m detecting something else that isn’t supposed to be here. I’m going to do a full scan of the area for any hidden devices.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Secret Button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en-gb"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After T.A.R.R.A. scans the room, the secret button has been revealed!</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Message from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My scan has revealed a hidden button somewhere in this area!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Search the area from top to bottom and then press the button to gather more information!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Secret Button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There is a secret button hidden in this Time Split. Follow the sparkles to the secret button.</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Secret Button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This is the location of the secret button.</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Once you click on this button, it will open the white doors on the left.</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Message from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You’ve found the hidden button!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It appears that a secret room has opened in this area.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Move into the room, and search for more information!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Clues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Inside the doors, you will find clues about which Time Agent could be the Culprit (the one who is causing the Time Splits!).</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Return to IMTE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Let’s starting narrowing down which Time Agent could be the Culprit.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Based on the evidence you’ve gathered, which one do you think is causing all of the Time Splits?</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en-gb" dirty="0"/>
              <a:t>Welcome to Hour of Code 2021 (TimeCraft)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en-gb" sz="4400" b="1" dirty="0">
                <a:solidFill>
                  <a:schemeClr val="accent2">
                    <a:alpha val="99000"/>
                  </a:schemeClr>
                </a:solidFill>
              </a:rPr>
              <a:t>Placeholder for HOC Trailer</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Voting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After each Time Split, you will have the opportunity to vote for who you think the Time Culprit is.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Success!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en-gb" dirty="0">
                          <a:solidFill>
                            <a:schemeClr val="accent5"/>
                          </a:solidFill>
                          <a:latin typeface="Noto Sans" panose="020B0502040504020204" pitchFamily="34" charset="0"/>
                          <a:ea typeface="Noto Sans" panose="020B0502040504020204" pitchFamily="34" charset="0"/>
                          <a:cs typeface="Noto Sans" panose="020B0502040504020204" pitchFamily="34" charset="0"/>
                        </a:rPr>
                        <a:t>BEFORE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dirty="0">
                          <a:solidFill>
                            <a:schemeClr val="accent5"/>
                          </a:solidFill>
                          <a:latin typeface="Noto Sans" panose="020B0502040504020204" pitchFamily="34" charset="0"/>
                          <a:ea typeface="Noto Sans" panose="020B0502040504020204" pitchFamily="34" charset="0"/>
                          <a:cs typeface="Noto Sans" panose="020B0502040504020204" pitchFamily="34" charset="0"/>
                        </a:rPr>
                        <a:t>AFTER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Your turn to Play!</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 will select the next Time Split to solve. Pay attention to the display. This will point you to the next Time Split!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Then report back to the Time Pod for your next mission brief.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n-gb"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Your goal is to try to successfully complete two more Time Splits.</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en-gb"/>
              <a:t>Great job!</a:t>
            </a:r>
          </a:p>
        </p:txBody>
      </p:sp>
      <p:pic>
        <p:nvPicPr>
          <p:cNvPr id="7" name="Picture Placeholder 10" descr="The Minecraft Agent and characters are working on reforestation after a fire">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en-gb">
                <a:solidFill>
                  <a:srgbClr val="D59DFF"/>
                </a:solidFill>
              </a:rPr>
              <a:t>Recap</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en-gb" dirty="0">
                <a:solidFill>
                  <a:schemeClr val="bg1"/>
                </a:solidFill>
              </a:rPr>
              <a:t>What you’ve done today:</a:t>
            </a:r>
          </a:p>
          <a:p>
            <a:pPr marL="342900" indent="-342900">
              <a:lnSpc>
                <a:spcPct val="108000"/>
              </a:lnSpc>
              <a:spcBef>
                <a:spcPts val="1200"/>
              </a:spcBef>
              <a:buFont typeface="Arial" panose="020B0604020202020204" pitchFamily="34" charset="0"/>
              <a:buChar char="•"/>
            </a:pPr>
            <a:r>
              <a:rPr lang="en-gb" dirty="0">
                <a:solidFill>
                  <a:schemeClr val="bg1"/>
                </a:solidFill>
              </a:rPr>
              <a:t>Learnt about coding concepts including algorithms, sequencing, debugging and maybe even loops.</a:t>
            </a:r>
          </a:p>
          <a:p>
            <a:pPr marL="342900" indent="-342900">
              <a:lnSpc>
                <a:spcPct val="108000"/>
              </a:lnSpc>
              <a:spcBef>
                <a:spcPts val="1200"/>
              </a:spcBef>
              <a:buFont typeface="Arial" panose="020B0604020202020204" pitchFamily="34" charset="0"/>
              <a:buChar char="•"/>
            </a:pPr>
            <a:r>
              <a:rPr lang="en-gb" dirty="0">
                <a:solidFill>
                  <a:schemeClr val="bg1"/>
                </a:solidFill>
              </a:rPr>
              <a:t>Learned how CS is everywhere – in all our passions, interests and future careers.</a:t>
            </a:r>
          </a:p>
          <a:p>
            <a:pPr marL="342900" indent="-342900">
              <a:lnSpc>
                <a:spcPct val="108000"/>
              </a:lnSpc>
              <a:spcBef>
                <a:spcPts val="1200"/>
              </a:spcBef>
              <a:buFont typeface="Arial" panose="020B0604020202020204" pitchFamily="34" charset="0"/>
              <a:buChar char="•"/>
            </a:pPr>
            <a:r>
              <a:rPr lang="en-gb" dirty="0">
                <a:solidFill>
                  <a:schemeClr val="bg1"/>
                </a:solidFill>
              </a:rPr>
              <a:t>Programmed the Minecraft Time Agent to save the future!</a:t>
            </a:r>
          </a:p>
        </p:txBody>
      </p:sp>
      <p:pic>
        <p:nvPicPr>
          <p:cNvPr id="7" name="Picture Placeholder 6" descr="A screenshot of a video game&#10;&#10;Description automatically generated">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Reflection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en-gb"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What was your favourite part of the Hour of Code?</a:t>
            </a:r>
          </a:p>
          <a:p>
            <a:pPr marL="914400" lvl="1" indent="-457200">
              <a:buFont typeface="Arial" panose="020B0604020202020204" pitchFamily="34" charset="0"/>
              <a:buChar char="•"/>
            </a:pPr>
            <a:r>
              <a:rPr lang="en-gb"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What was the most challenging part of the Hour of Code?</a:t>
            </a:r>
          </a:p>
          <a:p>
            <a:pPr marL="914400" lvl="1" indent="-457200">
              <a:buFont typeface="Arial" panose="020B0604020202020204" pitchFamily="34" charset="0"/>
              <a:buChar char="•"/>
            </a:pPr>
            <a:r>
              <a:rPr lang="en-gb"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How did you use computer science skills today?</a:t>
            </a:r>
          </a:p>
          <a:p>
            <a:pPr marL="914400" lvl="1" indent="-457200">
              <a:buFont typeface="Arial" panose="020B0604020202020204" pitchFamily="34" charset="0"/>
              <a:buChar char="•"/>
            </a:pPr>
            <a:r>
              <a:rPr lang="en-gb"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What is one new thing you learned today?</a:t>
            </a:r>
          </a:p>
          <a:p>
            <a:pPr marL="914400" lvl="1" indent="-457200">
              <a:buFont typeface="Arial" panose="020B0604020202020204" pitchFamily="34" charset="0"/>
              <a:buChar char="•"/>
            </a:pPr>
            <a:r>
              <a:rPr lang="en-gb"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Why is computer science important for all people?</a:t>
            </a:r>
          </a:p>
          <a:p>
            <a:pPr marL="914400" lvl="1" indent="-457200">
              <a:buFont typeface="Arial" panose="020B0604020202020204" pitchFamily="34" charset="0"/>
              <a:buChar char="•"/>
            </a:pPr>
            <a:r>
              <a:rPr lang="en-gb"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Would you like to try Minecraft: Education Edition again?</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en-gb"/>
              <a:t>More coding fun</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en-gb" dirty="0"/>
              <a:t>After the Hour of Code 2021 (TimeCraft)</a:t>
            </a:r>
          </a:p>
          <a:p>
            <a:pPr marL="342900" indent="-342900">
              <a:lnSpc>
                <a:spcPct val="108000"/>
              </a:lnSpc>
              <a:spcBef>
                <a:spcPts val="1200"/>
              </a:spcBef>
              <a:buFont typeface="Arial" panose="020B0604020202020204" pitchFamily="34" charset="0"/>
              <a:buChar char="•"/>
            </a:pPr>
            <a:r>
              <a:rPr lang="en-gb" dirty="0"/>
              <a:t>Keep working on code to fix additional Time Splits!</a:t>
            </a:r>
          </a:p>
          <a:p>
            <a:pPr marL="342900" indent="-342900">
              <a:lnSpc>
                <a:spcPct val="108000"/>
              </a:lnSpc>
              <a:spcBef>
                <a:spcPts val="1200"/>
              </a:spcBef>
              <a:buFont typeface="Arial" panose="020B0604020202020204" pitchFamily="34" charset="0"/>
              <a:buChar char="•"/>
            </a:pPr>
            <a:r>
              <a:rPr lang="en-gb" dirty="0"/>
              <a:t>Visit the secret trophy room under the control centre!</a:t>
            </a:r>
          </a:p>
          <a:p>
            <a:pPr marL="342900" indent="-342900">
              <a:lnSpc>
                <a:spcPct val="108000"/>
              </a:lnSpc>
              <a:spcBef>
                <a:spcPts val="1200"/>
              </a:spcBef>
              <a:buFont typeface="Arial" panose="020B0604020202020204" pitchFamily="34" charset="0"/>
              <a:buChar char="•"/>
            </a:pPr>
            <a:r>
              <a:rPr lang="en-gb" dirty="0"/>
              <a:t>Press</a:t>
            </a:r>
            <a:r>
              <a:rPr lang="en-gb" dirty="0">
                <a:latin typeface="+mj-lt"/>
              </a:rPr>
              <a:t> Esc </a:t>
            </a:r>
            <a:r>
              <a:rPr lang="en-gb" dirty="0"/>
              <a:t>and select </a:t>
            </a:r>
            <a:r>
              <a:rPr lang="en-gb" dirty="0">
                <a:latin typeface="+mj-lt"/>
              </a:rPr>
              <a:t>I’ve finished</a:t>
            </a:r>
            <a:r>
              <a:rPr lang="en-gb" dirty="0"/>
              <a:t> to get your certificate of completion.</a:t>
            </a:r>
          </a:p>
        </p:txBody>
      </p:sp>
      <p:pic>
        <p:nvPicPr>
          <p:cNvPr id="8" name="Picture Placeholder 7" descr="Two kids using Surface computers and smiling at the camera">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Certificate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en-gb"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Congratulations! </a:t>
            </a:r>
          </a:p>
          <a:p>
            <a:pPr lvl="1" algn="ctr"/>
            <a:r>
              <a:rPr lang="en-gb"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You’ve earned a certificate of completion.</a:t>
            </a:r>
          </a:p>
          <a:p>
            <a:pPr lvl="1" algn="ctr"/>
            <a:r>
              <a:rPr lang="en-gb"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Hour of Code 2021: TimeCraft</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A picture containing toy&#10;&#10;Description automatically generated">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en-gb"/>
              <a:t>The fun doesn’t stop here!</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en-gb" dirty="0">
                <a:solidFill>
                  <a:srgbClr val="3B2E58"/>
                </a:solidFill>
                <a:latin typeface="Segoe UI" panose="020B0502040204020203" pitchFamily="34" charset="0"/>
                <a:ea typeface="+mj-ea"/>
              </a:rPr>
              <a:t>Jump into </a:t>
            </a:r>
            <a:r>
              <a:rPr lang="en-gb" u="sng" dirty="0">
                <a:solidFill>
                  <a:srgbClr val="3B2E58"/>
                </a:solidFill>
                <a:latin typeface="Segoe UI" panose="020B0502040204020203" pitchFamily="34" charset="0"/>
                <a:ea typeface="+mj-ea"/>
              </a:rPr>
              <a:t>Minecraft: Education Edition</a:t>
            </a:r>
            <a:r>
              <a:rPr lang="en-gb" dirty="0">
                <a:solidFill>
                  <a:srgbClr val="3B2E58"/>
                </a:solidFill>
                <a:latin typeface="Segoe UI" panose="020B0502040204020203" pitchFamily="34" charset="0"/>
                <a:ea typeface="+mj-ea"/>
              </a:rPr>
              <a:t> to discover new challenges and lessons and keep on coding!</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en-gb"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As a computer scientist for the Institute of Major Time Errors, it’s your job to correct the mysterious Time Splits appearing in history and to find who (or what!) is causing them.</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n-gb"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Will you help fix the Time Splits and save the future using your coding superpowers?</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en-gb" sz="2400" b="1" dirty="0">
                <a:solidFill>
                  <a:schemeClr val="tx1">
                    <a:alpha val="99000"/>
                  </a:schemeClr>
                </a:solidFill>
                <a:latin typeface="+mj-lt"/>
                <a:ea typeface="Noto Sans" panose="020B0502040504020204" pitchFamily="34" charset="0"/>
                <a:cs typeface="Noto Sans" panose="020B0502040504020204" pitchFamily="34" charset="0"/>
              </a:rPr>
              <a:t>In your TimeCraft mission, </a:t>
            </a:r>
          </a:p>
          <a:p>
            <a:r>
              <a:rPr lang="en-gb" sz="2400" b="1" dirty="0">
                <a:solidFill>
                  <a:schemeClr val="tx1">
                    <a:alpha val="99000"/>
                  </a:schemeClr>
                </a:solidFill>
                <a:latin typeface="+mj-lt"/>
                <a:ea typeface="Noto Sans" panose="020B0502040504020204" pitchFamily="34" charset="0"/>
                <a:cs typeface="Noto Sans" panose="020B0502040504020204" pitchFamily="34" charset="0"/>
              </a:rPr>
              <a:t>you will need to:</a:t>
            </a:r>
          </a:p>
          <a:p>
            <a:r>
              <a:rPr lang="en-gb"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en-gb"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Travel back to exciting moments in world history</a:t>
            </a:r>
          </a:p>
          <a:p>
            <a:pPr marL="800100" lvl="1" indent="-342900">
              <a:spcBef>
                <a:spcPts val="600"/>
              </a:spcBef>
              <a:spcAft>
                <a:spcPts val="600"/>
              </a:spcAft>
              <a:buFont typeface="Arial" panose="020B0604020202020204" pitchFamily="34" charset="0"/>
              <a:buChar char="•"/>
            </a:pPr>
            <a:r>
              <a:rPr lang="en-gb"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Code your Time Agent to fix the Time Splits</a:t>
            </a:r>
          </a:p>
          <a:p>
            <a:pPr marL="800100" lvl="1" indent="-342900">
              <a:spcBef>
                <a:spcPts val="600"/>
              </a:spcBef>
              <a:spcAft>
                <a:spcPts val="600"/>
              </a:spcAft>
              <a:buFont typeface="Arial" panose="020B0604020202020204" pitchFamily="34" charset="0"/>
              <a:buChar char="•"/>
            </a:pPr>
            <a:r>
              <a:rPr lang="en-gb"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Use the clues to identify the Culprit (who or what is causing the Time Splits)</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en-gb" sz="2400" dirty="0">
                <a:solidFill>
                  <a:schemeClr val="accent5">
                    <a:alpha val="99000"/>
                  </a:schemeClr>
                </a:solidFill>
                <a:latin typeface="+mj-lt"/>
                <a:ea typeface="Noto Sans" panose="020B0502040504020204" pitchFamily="34" charset="0"/>
                <a:cs typeface="Noto Sans" panose="020B0502040504020204" pitchFamily="34" charset="0"/>
              </a:rPr>
              <a:t>Are you ready </a:t>
            </a:r>
          </a:p>
          <a:p>
            <a:r>
              <a:rPr lang="en-gb" sz="2400" dirty="0">
                <a:solidFill>
                  <a:schemeClr val="accent5">
                    <a:alpha val="99000"/>
                  </a:schemeClr>
                </a:solidFill>
                <a:latin typeface="+mj-lt"/>
                <a:ea typeface="Noto Sans" panose="020B0502040504020204" pitchFamily="34" charset="0"/>
                <a:cs typeface="Noto Sans" panose="020B0502040504020204" pitchFamily="34" charset="0"/>
              </a:rPr>
              <a:t>for an adventure through time?</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en-gb" dirty="0"/>
              <a:t>Important Vocabulary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en-gb"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There are some important things for us to understand before we begin playing – let’s review some concepts first!</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en-gb"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Time Agent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Institute for Major Time Errors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Time Split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en-gb" sz="1800" dirty="0">
                          <a:latin typeface="Noto Sans" panose="020B0502040504020204" pitchFamily="34" charset="0"/>
                          <a:ea typeface="Noto Sans" panose="020B0502040504020204" pitchFamily="34" charset="0"/>
                          <a:cs typeface="Noto Sans" panose="020B0502040504020204" pitchFamily="34" charset="0"/>
                        </a:rPr>
                        <a:t>This is the robot we are going to code to help us solve the Time Splits.</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dirty="0">
                          <a:latin typeface="Noto Sans" panose="020B0502040504020204" pitchFamily="34" charset="0"/>
                          <a:ea typeface="Noto Sans" panose="020B0502040504020204" pitchFamily="34" charset="0"/>
                          <a:cs typeface="Noto Sans" panose="020B0502040504020204" pitchFamily="34" charset="0"/>
                        </a:rPr>
                        <a:t>As a computer scientist, you work for the Institute for Major Time Errors. You monitor and maintain the order of time.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dirty="0">
                          <a:latin typeface="Noto Sans" panose="020B0502040504020204" pitchFamily="34" charset="0"/>
                          <a:ea typeface="Noto Sans" panose="020B0502040504020204" pitchFamily="34" charset="0"/>
                          <a:cs typeface="Noto Sans" panose="020B0502040504020204" pitchFamily="34" charset="0"/>
                        </a:rPr>
                        <a:t>This is a big problem (or change) that has occurred within the Timeline of Earth’s history. These are displayed in the mainframe.</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A picture containing text, items, office, cluttered&#10;&#10;Description automatically generated">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