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12:43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12:43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de-de"/>
              <a:t>Wir teilen das Deck nach Abschluss der Lektion.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de-d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Rechte vorbehalten. MICROSOFT ÜBERNIMMT KEINE AUSDRÜCKLICHE, STILLSCHWEIGENDE ODER GESETZLICHE GARANTIE FÜR DIE INFORMATIONEN IN DIESER PRÄSENTATION.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12:43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de-d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Rechte vorbehalten. MICROSOFT ÜBERNIMMT KEINE AUSDRÜCKLICHE, STILLSCHWEIGENDE ODER GESETZLICHE GARANTIE FÜR DIE INFORMATIONEN IN DIESER PRÄSENTATION.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12:43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de-de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Alle Rechte vorbehalten. MICROSOFT ÜBERNIMMT KEINE AUSDRÜCKLICHE, STILLSCHWEIGENDE ODER GESETZLICHE GARANTIE FÜR DIE INFORMATIONEN IN DIESER PRÄSENTATION.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12:43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; weiße Textversion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Vogelperspektive auf sitzende Frau, die Notizen auf einem OneNote macht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-Logo; graue Textversion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de-de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Alle Rechte vorbehalten. </a:t>
            </a:r>
          </a:p>
        </p:txBody>
      </p:sp>
      <p:pic>
        <p:nvPicPr>
          <p:cNvPr id="5" name="MS logo white - EMF" descr="Microsoft-Logo; weiße Text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-Logo; weiße Text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-Logo; graue Textversion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Vogelperspektive auf sitzende Frau, die Notizen auf einem OneNote macht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-Logo; weiße Textversion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Vogelperspektive auf sitzende Frau, die Notizen auf einem OneNote macht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-Logo; graue Textversion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-Logo; weiße Textversion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-Logo; graue Text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de-de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Alle Rechte vorbehalten. </a:t>
            </a:r>
          </a:p>
        </p:txBody>
      </p:sp>
      <p:pic>
        <p:nvPicPr>
          <p:cNvPr id="6" name="MS logo gray - EMF" descr="Microsoft-Logo; graue Textversion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de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de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de" TargetMode="External"/><Relationship Id="rId4" Type="http://schemas.openxmlformats.org/officeDocument/2006/relationships/hyperlink" Target="https://aka.ms/HOC21extensionactivities_d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de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de" TargetMode="External"/><Relationship Id="rId4" Type="http://schemas.openxmlformats.org/officeDocument/2006/relationships/hyperlink" Target="https://aka.ms/HOC2021presentationslides_d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de-de" dirty="0"/>
              <a:t>Stunde des Codes 2021:</a:t>
            </a:r>
            <a:br/>
            <a:r>
              <a:rPr lang="de-de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/>
              <a:t>Übe die Trainer-Lektion</a:t>
            </a:r>
          </a:p>
        </p:txBody>
      </p:sp>
      <p:pic>
        <p:nvPicPr>
          <p:cNvPr id="13" name="Picture Placeholder 8" descr="Eine Person, die an einem Tisch sitzt und einen Computer benutzt&#10;&#10;Beschreibung automatisch erstellt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de-de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Teleportieren, Hinweise und mehr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6250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sz="1600" dirty="0"/>
              <a:t>TARRA ist die KI (Künstliche Intelligenz), welche die Schülerinnen und Schüler durch das Spiel leitet.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sz="1600" dirty="0"/>
              <a:t>Schülerinnen und Schüler erhalten ein Kommunikationsgerät namens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sz="1600" dirty="0"/>
              <a:t>Um Hilfe von T.A.R.R.A. zu bekommen, Hinweise zu erhalten, Aktivitäten zu lösen oder zurückzusetzen oder sich zum Zeitlinien-Computer zurückzuteleportieren, können die Schülerinnen und Schüler einen Rechtsklick auf das Gerät ausführen.</a:t>
            </a:r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de-de" sz="3400" dirty="0"/>
              <a:t>Programmierherausforderungen (wähle einfach 3 – du kannst sie jederzeit wiederholen!)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75619"/>
            <a:ext cx="5509610" cy="3939540"/>
          </a:xfrm>
        </p:spPr>
        <p:txBody>
          <a:bodyPr/>
          <a:lstStyle/>
          <a:p>
            <a:r>
              <a:rPr lang="de-de" sz="2000" dirty="0"/>
              <a:t>Herausforderung 1: Big-Band-Jazz</a:t>
            </a:r>
          </a:p>
          <a:p>
            <a:r>
              <a:rPr lang="de-de" sz="2000" dirty="0"/>
              <a:t>Herausforderung 2: Die Pyramiden von Gizeh</a:t>
            </a:r>
          </a:p>
          <a:p>
            <a:r>
              <a:rPr lang="de-de" sz="2000" dirty="0"/>
              <a:t>Herausforderung 3: Mondmission</a:t>
            </a:r>
          </a:p>
          <a:p>
            <a:r>
              <a:rPr lang="de-de" sz="2000" dirty="0"/>
              <a:t>Herausforderung 4: Chinesische Mauer</a:t>
            </a:r>
          </a:p>
          <a:p>
            <a:r>
              <a:rPr lang="de-de" sz="2000" dirty="0"/>
              <a:t>Herausforderung 5: Mona Lisa</a:t>
            </a:r>
          </a:p>
          <a:p>
            <a:r>
              <a:rPr lang="de-de" sz="2000" dirty="0"/>
              <a:t>Herausforderung 6: Der erste Flug</a:t>
            </a:r>
          </a:p>
          <a:p>
            <a:r>
              <a:rPr lang="de-de" sz="2000" dirty="0"/>
              <a:t>Herausforderung 7: Erste Programmiererin</a:t>
            </a:r>
          </a:p>
          <a:p>
            <a:r>
              <a:rPr lang="de-de" sz="2000" dirty="0"/>
              <a:t>Herausforderung 8: Der beste Freund des Menschen</a:t>
            </a:r>
          </a:p>
          <a:p>
            <a:r>
              <a:rPr lang="de-de" sz="2000" dirty="0"/>
              <a:t>Herausforderung 9: Urzeit-Puzzle</a:t>
            </a:r>
          </a:p>
          <a:p>
            <a:r>
              <a:rPr lang="de-de" sz="2000" dirty="0"/>
              <a:t>Herausforderung 10: Entdeckung der Elemente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, Logo&#10;&#10;Beschreibung wird automatisch generiert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de-de">
                <a:solidFill>
                  <a:srgbClr val="D59DFF"/>
                </a:solidFill>
              </a:rPr>
              <a:t>Rückblick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446415"/>
            <a:ext cx="4162425" cy="45752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/>
                </a:solidFill>
              </a:rPr>
              <a:t>Was du heute geschafft hast: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Etwas über Programmierkonzepte gelernt, darunter Algorithmen, Sequenzierung, Debugging und vielleicht sogar Schleifen.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Gelernt, dass IT überall ist – in all unseren Leidenschaften, Interessen und zukünftigen Berufen.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Den Minecraft Zeit-Agenten programmiert, um die Zukunft zu retten!</a:t>
            </a:r>
          </a:p>
        </p:txBody>
      </p:sp>
      <p:pic>
        <p:nvPicPr>
          <p:cNvPr id="7" name="Picture Placeholder 6" descr="Ein Screenshot eines Videospiels&#10;&#10;Beschreibung automatisch generiert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Text, Logo&#10;&#10;Beschreibung wird automatisch generiert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Welcher Teil der Stunde des Codes hat dir am besten gefallen?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Was war die größte Herausforderung in der Stunde des Codes?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Wie hast du heute Programmierfähigkeiten eingesetzt?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Nenne bitte eine neue Sache, die du heute gelernt hast.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Warum ist Informatik für alle Menschen wichtig?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de-de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Würdest du Minecraft: Education Edition gerne wieder spielen?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641204"/>
            <a:ext cx="4161981" cy="492443"/>
          </a:xfrm>
        </p:spPr>
        <p:txBody>
          <a:bodyPr/>
          <a:lstStyle/>
          <a:p>
            <a:r>
              <a:rPr lang="de-de" sz="3200" dirty="0"/>
              <a:t>Abschlusszertifikat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, Logo&#10;&#10;Beschreibung wird automatisch generiert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de-de" sz="4000" dirty="0">
                <a:latin typeface="Torque Bold" panose="020B0803030202050203" pitchFamily="34" charset="0"/>
              </a:rPr>
              <a:t>Willkommen bei </a:t>
            </a:r>
          </a:p>
          <a:p>
            <a:pPr algn="ctr"/>
            <a:r>
              <a:rPr lang="de-de" sz="4000" dirty="0">
                <a:latin typeface="Torque Bold" panose="020B0803030202050203" pitchFamily="34" charset="0"/>
              </a:rPr>
              <a:t>Minecraft Stunde des Codes 2021: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Ein Screenshot eines Videospiels&#10;&#10;Beschreibung automatisch generiert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Vorbereitung for die CS Education Week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91211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Anleitung: Stunde des Codes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Lade dir eine Kopie des </a:t>
            </a:r>
            <a:r>
              <a:rPr lang="de-de" dirty="0">
                <a:hlinkClick r:id="rId2"/>
              </a:rPr>
              <a:t>Antwortschlüssel</a:t>
            </a:r>
            <a:r>
              <a:rPr lang="de-de" dirty="0"/>
              <a:t> herunter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Lies dir den </a:t>
            </a:r>
            <a:r>
              <a:rPr lang="de-de" dirty="0">
                <a:hlinkClick r:id="rId3"/>
              </a:rPr>
              <a:t>Leitfaden für Lehrkräfte</a:t>
            </a:r>
            <a:r>
              <a:rPr lang="de-de" dirty="0"/>
              <a:t> durch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Schau dir die Weiterführenden Aktivitäten für die </a:t>
            </a:r>
            <a:r>
              <a:rPr lang="de-de" dirty="0">
                <a:hlinkClick r:id="rId4"/>
              </a:rPr>
              <a:t>integrierten CS-Lektionspläne</a:t>
            </a:r>
            <a:r>
              <a:rPr lang="de-de" dirty="0"/>
              <a:t> an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Mach mit diesen unterhaltsamen Welten </a:t>
            </a:r>
            <a:r>
              <a:rPr lang="de-de" dirty="0">
                <a:hlinkClick r:id="rId5"/>
              </a:rPr>
              <a:t>nach der Stunde des Codes</a:t>
            </a:r>
            <a:r>
              <a:rPr lang="de-de" dirty="0"/>
              <a:t> weiter!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Beschreibung wird automatisch generiert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 führst du deine 1-stündige Lektion durch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70898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b="1" dirty="0"/>
              <a:t>Stelle dich vor </a:t>
            </a:r>
            <a:r>
              <a:rPr lang="de-de" sz="1800" dirty="0"/>
              <a:t>(2 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Stelle das </a:t>
            </a:r>
            <a:r>
              <a:rPr lang="de-de" sz="1800" b="1" dirty="0"/>
              <a:t>Thema der Lektion vor </a:t>
            </a:r>
            <a:r>
              <a:rPr lang="de-de" sz="1800" dirty="0"/>
              <a:t>– zu finden im </a:t>
            </a:r>
            <a:r>
              <a:rPr lang="de-de" sz="1800" dirty="0">
                <a:hlinkClick r:id="rId2"/>
              </a:rPr>
              <a:t>Leitfaden für Lehrkräfte </a:t>
            </a:r>
            <a:r>
              <a:rPr lang="de-de" sz="1800" dirty="0"/>
              <a:t>(1 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Teile deinen Bildschirm und schau das </a:t>
            </a:r>
            <a:r>
              <a:rPr lang="de-de" sz="1800" dirty="0">
                <a:hlinkClick r:id="rId3"/>
              </a:rPr>
              <a:t>Walkthrough-Video</a:t>
            </a:r>
            <a:r>
              <a:rPr lang="de-de" sz="1800" dirty="0"/>
              <a:t> (2 Min.) an (stelle sicher, dass auch der Ton geteilt wird!)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Stelle die </a:t>
            </a:r>
            <a:r>
              <a:rPr lang="de-de" sz="1800" b="1" dirty="0"/>
              <a:t>Konzepte der Lektion </a:t>
            </a:r>
            <a:r>
              <a:rPr lang="de-de" sz="1800" dirty="0"/>
              <a:t>vor – zu finden im Leitfaden für Lehrkräfte (auf den Folien 5–8) (5. 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Geh die </a:t>
            </a:r>
            <a:r>
              <a:rPr lang="de-de" sz="1800" b="1" dirty="0"/>
              <a:t>Tipps und Tricks </a:t>
            </a:r>
            <a:r>
              <a:rPr lang="de-de" sz="1800" dirty="0"/>
              <a:t>(Folie 7) durch (3 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Teile deinen Bildschirm, öffne die Welt und </a:t>
            </a:r>
            <a:r>
              <a:rPr lang="de-de" sz="1800" b="1" dirty="0"/>
              <a:t>spiele die erste Aktivität durch </a:t>
            </a:r>
            <a:r>
              <a:rPr lang="de-de" sz="1800" dirty="0"/>
              <a:t>(Intro + Big-Band-Jazz). Lass die Schülerinnen und Schüler alles mitverfolgen (10–15 Min.). Nutze die </a:t>
            </a:r>
            <a:r>
              <a:rPr lang="de-de" sz="1800" dirty="0">
                <a:hlinkClick r:id="rId4"/>
              </a:rPr>
              <a:t>Folien</a:t>
            </a:r>
            <a:r>
              <a:rPr lang="de-de" sz="1800" dirty="0"/>
              <a:t> für die Schülerinnen und Schüler als zusätzliche Hilfe.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Lass Schülerinnen und Schüler </a:t>
            </a:r>
            <a:r>
              <a:rPr lang="de-de" sz="1800" b="1" dirty="0"/>
              <a:t>2 weitere Aktivitäten selbstständig abschließen</a:t>
            </a:r>
            <a:r>
              <a:rPr lang="de-de" sz="1800" dirty="0"/>
              <a:t> und fordere sie auf, Fragen zu stellen (20 Min.)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sz="1800" dirty="0"/>
              <a:t>Halte den </a:t>
            </a:r>
            <a:r>
              <a:rPr lang="de-de" sz="1800" dirty="0">
                <a:hlinkClick r:id="rId5"/>
              </a:rPr>
              <a:t>Antwortschlüssel</a:t>
            </a:r>
            <a:r>
              <a:rPr lang="de-de" sz="1800" dirty="0"/>
              <a:t> bereit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b="1" dirty="0"/>
              <a:t>Abschluss der Lektion (Folie 10)</a:t>
            </a:r>
            <a:r>
              <a:rPr lang="de-de" sz="1800" dirty="0"/>
              <a:t> (5 Min.)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1800" dirty="0"/>
              <a:t>Verbleibende Zeit für Fragerunde mit den Schülerinnen und Schülern </a:t>
            </a:r>
            <a:r>
              <a:rPr lang="de-de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sz="1800" dirty="0"/>
          </a:p>
        </p:txBody>
      </p:sp>
      <p:pic>
        <p:nvPicPr>
          <p:cNvPr id="8" name="Picture 7" descr="Text, Logo&#10;&#10;Beschreibung wird automatisch generiert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de-de" dirty="0"/>
              <a:t>Wie wird Informatik in meinen Hobbys oder in verschiedenen Berufen eingesetzt?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de-de" sz="4000" dirty="0">
                <a:latin typeface="Torque Bold" panose="020B0803030202050203" pitchFamily="34" charset="0"/>
              </a:rPr>
              <a:t>Informatik</a:t>
            </a:r>
            <a:br/>
            <a:r>
              <a:rPr lang="de-de" sz="4000" dirty="0">
                <a:latin typeface="Torque Bold" panose="020B0803030202050203" pitchFamily="34" charset="0"/>
              </a:rPr>
              <a:t>ist </a:t>
            </a:r>
            <a:br/>
            <a:r>
              <a:rPr lang="de-de" sz="4000" dirty="0">
                <a:latin typeface="Torque Bold" panose="020B0803030202050203" pitchFamily="34" charset="0"/>
              </a:rPr>
              <a:t>überall </a:t>
            </a:r>
            <a:r>
              <a:rPr lang="de-de" sz="4000" b="1" u="sng" dirty="0">
                <a:latin typeface="Torque Bold" panose="020B0803030202050203" pitchFamily="34" charset="0"/>
              </a:rPr>
              <a:t>und </a:t>
            </a:r>
            <a:br/>
            <a:r>
              <a:rPr lang="de-de" sz="4000" dirty="0">
                <a:latin typeface="Torque Bold" panose="020B0803030202050203" pitchFamily="34" charset="0"/>
              </a:rPr>
              <a:t>FÜR JEDEN!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Ein Screenshot eines Videospiels&#10;&#10;Beschreibung automatisch generiert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Als Informatik-Fachkraft am Institut für extreme Zeitfehler ist es deine Aufgabe, die geheimnisvollen Zeitrisse zu beheben, die in der Geschichte auftreten, und herauszufinden, wer (oder was!) für sie verantwortlich ist.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de-de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Wirst du mit deinen Super-Programmierfähigkeiten dabei helfen, die Zeitrisse zu beheben und die Zukunft zu retten?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In deiner TimeCraft-Mission </a:t>
            </a:r>
          </a:p>
          <a:p>
            <a:r>
              <a:rPr lang="de-de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musst du Folgendes tun:</a:t>
            </a:r>
          </a:p>
          <a:p>
            <a:r>
              <a:rPr lang="de-d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Reise zurück zu aufregenden Zeitpunkten der Weltgeschichte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Programmiere deinen Zeit-Agenten, um drei Zeitrisse zu beheben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Finde mithilfe der Hinweise heraus, wer oder was für die Zeitrisse verantwortlich ist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Bist du bereit </a:t>
            </a:r>
          </a:p>
          <a:p>
            <a:r>
              <a:rPr lang="de-de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für ein Abenteuer durch die Zeit?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de-de" dirty="0"/>
              <a:t>Wichtiger Wortschatz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Es gibt einige wichtige Dinge, die wir verstehen müssen, bevor wir mit dem Spielen beginnen – gehen wir zuerst einige Konzepte durch!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Zeit-Agent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 für große Zeitfehler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Zeitriss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Das ist der Roboter, den wir programmieren werden, um uns bei der Lösung der Zeitrisse zu helfen.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Als Informatiker/in arbeitest du für das Institut für große Zeitfehler. Du überwachst und bewahrst die Ordnung der Zeit.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Dies ist ein großes Problem (oder eine Veränderung), das in der Zeitlinie der Erdgeschichte aufgetreten ist. Diese werden im Mainframe angezeigt.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Ein Bild mit Text, Gegenständen, Büro, Unordnung&#10;&#10;Beschreibung automatisch erstellt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42900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Tipps und Tricks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de-de" dirty="0"/>
              <a:t>Zeichne ein Bild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dirty="0"/>
              <a:t>Ermutige die Schülerinnen und Schüler dazu, ein Bild ihres geplanten Pfads für den Agenten zu zeichnen, damit sie ihre Variablen besser anpassen und planen können.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Plastischer Reader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de-de" dirty="0"/>
              <a:t>Schülerinnen und Schüler können das Symbol für den Plastischen Reader anklicken, damit ihnen der Text laut vorgelesen oder übersetzt wird.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Text, Logo&#10;&#10;Beschreibung wird automatisch generiert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Der Plastische Reader kann innerhalb von Minecraft geöffnet werden, um Schilder und NPC-Dialoge zu lesen! Das ist unglaublich hilfreich!</a:t>
            </a:r>
            <a:br/>
            <a:br/>
            <a:r>
              <a:rPr lang="de-d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Er eignet sich hervorragend als zusätzliche Lesehilfe, z. B. zum Übersetzen und Vorlesen des Textes.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de-d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Lerne, wie man den Plastischen Reader in der Minecraft: Education Edition nutzt hier: </a:t>
            </a:r>
            <a:r>
              <a:rPr lang="de-d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de-de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978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Stunde des Codes 2021: TimeCraft</vt:lpstr>
      <vt:lpstr>PowerPoint Presentation</vt:lpstr>
      <vt:lpstr>Vorbereitung for die CS Education Week </vt:lpstr>
      <vt:lpstr>So führst du deine 1-stündige Lektion durch </vt:lpstr>
      <vt:lpstr>PowerPoint Presentation</vt:lpstr>
      <vt:lpstr>Informatik ist  überall und  FÜR JEDEN!</vt:lpstr>
      <vt:lpstr>PowerPoint Presentation</vt:lpstr>
      <vt:lpstr>Wichtiger Wortschatz </vt:lpstr>
      <vt:lpstr>Tipps und Tricks</vt:lpstr>
      <vt:lpstr>Teleportieren, Hinweise und mehr </vt:lpstr>
      <vt:lpstr>Programmierherausforderungen (wähle einfach 3 – du kannst sie jederzeit wiederholen!)</vt:lpstr>
      <vt:lpstr>Rückblick</vt:lpstr>
      <vt:lpstr>Reflexion</vt:lpstr>
      <vt:lpstr>Abschlusszertifikat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