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Moderator/in – bitte den folgenden Text aktualisieren und zu Beginn des Gesprächs in den Chat einfügen:</a:t>
            </a:r>
          </a:p>
          <a:p>
            <a:endParaRPr lang="en-US" sz="882" kern="1200">
              <a:solidFill>
                <a:schemeClr val="tx1"/>
              </a:solidFill>
              <a:effectLst/>
              <a:latin typeface="Segoe UI" panose="020B0502040204020203" pitchFamily="34" charset="0"/>
              <a:ea typeface="+mn-ea"/>
              <a:cs typeface="+mn-cs"/>
            </a:endParaRPr>
          </a:p>
          <a:p>
            <a:r>
              <a:rPr lang="de-de" sz="882" kern="1200">
                <a:solidFill>
                  <a:schemeClr val="tx1"/>
                </a:solidFill>
                <a:effectLst/>
                <a:latin typeface="Segoe UI" panose="020B0502040204020203" pitchFamily="34" charset="0"/>
                <a:ea typeface="+mn-ea"/>
                <a:cs typeface="+mn-cs"/>
              </a:rPr>
              <a:t>Willkommen bei [Workshoptitel]! Wir beginnen um [Uhrzeit, Zeitzone angeben].</a:t>
            </a:r>
            <a:r>
              <a:rPr lang="de-de" sz="882" i="1" kern="1200">
                <a:solidFill>
                  <a:schemeClr val="tx1"/>
                </a:solidFill>
                <a:effectLst/>
                <a:latin typeface="Segoe UI" panose="020B0502040204020203" pitchFamily="34" charset="0"/>
                <a:ea typeface="+mn-ea"/>
                <a:cs typeface="+mn-cs"/>
              </a:rPr>
              <a:t> </a:t>
            </a:r>
            <a:r>
              <a:rPr lang="de-de" sz="882" kern="1200">
                <a:solidFill>
                  <a:schemeClr val="tx1"/>
                </a:solidFill>
                <a:effectLst/>
                <a:latin typeface="Segoe UI" panose="020B0502040204020203" pitchFamily="34" charset="0"/>
                <a:ea typeface="+mn-ea"/>
                <a:cs typeface="+mn-cs"/>
              </a:rPr>
              <a:t>Wenn du Fragen hast oder technische Probleme auftauchen, lass es uns bitte im Chat wissen. Wenn du mehr über unsere anderen virtuellen Workshops erfahren möchtest, besuch bitte &lt;URL&gt;. Falls du es noch nicht getan hast, kannst du dir einen Vorsprung für die heutigen Aktivitäten verschaffen, indem du dir die Minecraft: Education Edition herunterlädst unter </a:t>
            </a:r>
            <a:r>
              <a:rPr lang="de-de" sz="882" u="sng" kern="1200">
                <a:solidFill>
                  <a:schemeClr val="tx1"/>
                </a:solidFill>
                <a:effectLst/>
                <a:latin typeface="Segoe UI" panose="020B0502040204020203" pitchFamily="34" charset="0"/>
                <a:ea typeface="+mn-ea"/>
                <a:cs typeface="+mn-cs"/>
                <a:hlinkClick r:id="rId3"/>
              </a:rPr>
              <a:t>https://education.minecraft.net/hour-of-code</a:t>
            </a:r>
            <a:r>
              <a:rPr lang="de-de"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Mache:</a:t>
            </a:r>
            <a:r>
              <a:rPr lang="de-de" sz="882" kern="1200">
                <a:solidFill>
                  <a:schemeClr val="tx1"/>
                </a:solidFill>
                <a:effectLst/>
                <a:latin typeface="Segoe UI" panose="020B0502040204020203" pitchFamily="34" charset="0"/>
                <a:ea typeface="+mn-ea"/>
                <a:cs typeface="+mn-cs"/>
              </a:rPr>
              <a:t> </a:t>
            </a:r>
            <a:r>
              <a:rPr lang="de-de" sz="882" b="1" kern="1200">
                <a:solidFill>
                  <a:schemeClr val="tx1"/>
                </a:solidFill>
                <a:effectLst/>
                <a:latin typeface="Segoe UI" panose="020B0502040204020203" pitchFamily="34" charset="0"/>
                <a:ea typeface="+mn-ea"/>
                <a:cs typeface="+mn-cs"/>
              </a:rPr>
              <a:t>Begrüße die Teilnehmer und heiße sie willkommen: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Präsentiere die PowerPoint-Präsentation in der Teams-Sitzung und zeige die erste Folie.</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Aktualisiere und poste den oben vorgeschlagenen Chat-Eröffner.</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Begrüße die Teilnehmer, wenn sie ankommen, und stelle sicher, dass alle stumm geschaltet sind.</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Informiere die Teilnehmer/innen darüber, dass sie für den Workshop Notizpapier und Stift bereithalten sollten.</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Entscheide anhand der Größe deiner Gruppe, ob du eine Audiobeteiligung zulässt oder dich auf den Chat beschränkst.</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Sag:</a:t>
            </a:r>
            <a:r>
              <a:rPr lang="de-de" sz="882" kern="1200">
                <a:solidFill>
                  <a:schemeClr val="tx1"/>
                </a:solidFill>
                <a:effectLst/>
                <a:latin typeface="Segoe UI" panose="020B0502040204020203" pitchFamily="34" charset="0"/>
                <a:ea typeface="+mn-ea"/>
                <a:cs typeface="+mn-cs"/>
              </a:rPr>
              <a:t> Hallo zusammen, danke, dass ihr dabei seid! Mein Name ist __________. Das ist mein Co-Leiter,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Code ist eine Reihe von Anweisungen, die in einer bestimmten Reihenfolge ausgeführt werden, wie die, die du gerade erstellt hast. Das ist die Sprache, mit der Programme einem Computer sagen, was er tun soll. Programmierer/innen sind Menschen, die Code schreiben. Genau das sind wir heute! Man kann Code auf viele verschiedene Arten schreiben.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Die Quests, die wir gleich lösen werden, verwenden </a:t>
            </a:r>
            <a:r>
              <a:rPr lang="de-de" sz="882" b="1" kern="1200">
                <a:solidFill>
                  <a:schemeClr val="tx1"/>
                </a:solidFill>
                <a:effectLst/>
                <a:latin typeface="Segoe UI" panose="020B0502040204020203" pitchFamily="34" charset="0"/>
                <a:ea typeface="+mn-ea"/>
                <a:cs typeface="+mn-cs"/>
              </a:rPr>
              <a:t>blockbasierten Code</a:t>
            </a:r>
            <a:r>
              <a:rPr lang="de-de" sz="882" kern="1200">
                <a:solidFill>
                  <a:schemeClr val="tx1"/>
                </a:solidFill>
                <a:effectLst/>
                <a:latin typeface="Segoe UI" panose="020B0502040204020203" pitchFamily="34" charset="0"/>
                <a:ea typeface="+mn-ea"/>
                <a:cs typeface="+mn-cs"/>
              </a:rPr>
              <a:t>, eine gute Möglichkeit, um mit dem Programmieren zu beginnen.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Beim blockbasierten Programmieren zieht man Blöcke, die Programmierbefehle darstellen, per Drag &amp; Drop und verbindet sie wie Puzzleteile miteinander.</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Code kann auch als Text geschrieben werden, mit Wörtern, Zahlen und Satzzeichen. JavaScript ist die in diesem Bild gezeigte </a:t>
            </a:r>
            <a:r>
              <a:rPr lang="de-de" sz="882" b="1" kern="1200">
                <a:solidFill>
                  <a:schemeClr val="tx1"/>
                </a:solidFill>
                <a:effectLst/>
                <a:latin typeface="Segoe UI" panose="020B0502040204020203" pitchFamily="34" charset="0"/>
                <a:ea typeface="+mn-ea"/>
                <a:cs typeface="+mn-cs"/>
              </a:rPr>
              <a:t>textbasierte Programmiersprache</a:t>
            </a:r>
            <a:r>
              <a:rPr lang="de-de" sz="882" kern="1200">
                <a:solidFill>
                  <a:schemeClr val="tx1"/>
                </a:solidFill>
                <a:effectLst/>
                <a:latin typeface="Segoe UI" panose="020B0502040204020203" pitchFamily="34" charset="0"/>
                <a:ea typeface="+mn-ea"/>
                <a:cs typeface="+mn-cs"/>
              </a:rPr>
              <a:t>.</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Frag: </a:t>
            </a:r>
            <a:r>
              <a:rPr lang="de-de" sz="882" kern="1200">
                <a:solidFill>
                  <a:schemeClr val="tx1"/>
                </a:solidFill>
                <a:effectLst/>
                <a:latin typeface="Segoe UI" panose="020B0502040204020203" pitchFamily="34" charset="0"/>
                <a:ea typeface="+mn-ea"/>
                <a:cs typeface="+mn-cs"/>
              </a:rPr>
              <a:t>Diese Bilder zeigen dasselbe Programm, das in blockbasiertem Code und in textbasiertem Code geschrieben wurde. Was ist ähnlich und was ist anders? </a:t>
            </a:r>
          </a:p>
          <a:p>
            <a:r>
              <a:rPr lang="de-de" sz="882" kern="1200">
                <a:solidFill>
                  <a:schemeClr val="tx1"/>
                </a:solidFill>
                <a:effectLst/>
                <a:latin typeface="Segoe UI" panose="020B0502040204020203" pitchFamily="34" charset="0"/>
                <a:ea typeface="+mn-ea"/>
                <a:cs typeface="+mn-cs"/>
              </a:rPr>
              <a:t>(</a:t>
            </a:r>
            <a:r>
              <a:rPr lang="de-de" sz="882" i="1" kern="1200">
                <a:solidFill>
                  <a:schemeClr val="tx1"/>
                </a:solidFill>
                <a:effectLst/>
                <a:latin typeface="Segoe UI" panose="020B0502040204020203" pitchFamily="34" charset="0"/>
                <a:ea typeface="+mn-ea"/>
                <a:cs typeface="+mn-cs"/>
              </a:rPr>
              <a:t>Mögliche Antworten sind: </a:t>
            </a:r>
            <a:r>
              <a:rPr lang="de-de" sz="882" kern="1200">
                <a:solidFill>
                  <a:schemeClr val="tx1"/>
                </a:solidFill>
                <a:effectLst/>
                <a:latin typeface="Segoe UI" panose="020B0502040204020203" pitchFamily="34" charset="0"/>
                <a:ea typeface="+mn-ea"/>
                <a:cs typeface="+mn-cs"/>
              </a:rPr>
              <a:t>Ähnlichkeiten: Viele der Wörter und Zahlen sind gleich und in der gleichen Reihenfolge; Unterschiede: Bunte Blöcke gegenüber nummerierten Textzeilen; mit Start gegenüber ohne Start; nur Wörter und Zahlen gegenüber Wörtern und Zahlen plus Interpunktion; verbindbare Blöcke gegenüber Text, der getippt werden muss).</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Mache: </a:t>
            </a:r>
            <a:r>
              <a:rPr lang="de-de" sz="882" kern="1200">
                <a:solidFill>
                  <a:schemeClr val="tx1"/>
                </a:solidFill>
                <a:effectLst/>
                <a:latin typeface="Segoe UI" panose="020B0502040204020203" pitchFamily="34" charset="0"/>
                <a:ea typeface="+mn-ea"/>
                <a:cs typeface="+mn-cs"/>
              </a:rPr>
              <a:t>Frage nach Antworten im Chat oder hebe die Stummschaltung für Teilnehmer/innen auf, die ihre Hand heben.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Gute Arbeit! Du hast deine ersten Quests zur Rettung des Dorfes erfüllt! Sprechen wir über die Herausforderungen, mit denen du zu kämpfen hattest, und wiederholen wir einige Konzepte, die zur Sprache kamen.</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In einer </a:t>
            </a:r>
            <a:r>
              <a:rPr lang="de-de" sz="882" b="1" kern="1200">
                <a:solidFill>
                  <a:schemeClr val="tx1"/>
                </a:solidFill>
                <a:effectLst/>
                <a:latin typeface="Segoe UI" panose="020B0502040204020203" pitchFamily="34" charset="0"/>
                <a:ea typeface="+mn-ea"/>
                <a:cs typeface="+mn-cs"/>
              </a:rPr>
              <a:t>Sequenz</a:t>
            </a:r>
            <a:r>
              <a:rPr lang="de-de" sz="882" kern="1200">
                <a:solidFill>
                  <a:schemeClr val="tx1"/>
                </a:solidFill>
                <a:effectLst/>
                <a:latin typeface="Segoe UI" panose="020B0502040204020203" pitchFamily="34" charset="0"/>
                <a:ea typeface="+mn-ea"/>
                <a:cs typeface="+mn-cs"/>
              </a:rPr>
              <a:t> führen eine Aktion oder ein Ereignis zur nächsten Aktion in der Reihenfolge.</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Das bedeutet, dass die Reihenfolge, in der du die Codeblöcke einfügst, wichtig ist.</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Der Agent bewegt sich in der Reihenfolge, die du festgelegt hast.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Dieses Konzept haben wir bereits bei den Roboteralgorithmen kennengelernt. </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Frag: </a:t>
            </a:r>
            <a:r>
              <a:rPr lang="de-de" sz="882" kern="1200">
                <a:solidFill>
                  <a:schemeClr val="tx1"/>
                </a:solidFill>
                <a:effectLst/>
                <a:latin typeface="Segoe UI" panose="020B0502040204020203" pitchFamily="34" charset="0"/>
                <a:ea typeface="+mn-ea"/>
                <a:cs typeface="+mn-cs"/>
              </a:rPr>
              <a:t>Würde dein letztes Programm funktionieren, wenn du den "Agent analysiert"-Block vor den "Agent bewegen"-Block setzt? Warum oder warum nicht? </a:t>
            </a:r>
          </a:p>
          <a:p>
            <a:r>
              <a:rPr lang="de-de" sz="882" kern="1200">
                <a:solidFill>
                  <a:schemeClr val="tx1"/>
                </a:solidFill>
                <a:effectLst/>
                <a:latin typeface="Segoe UI" panose="020B0502040204020203" pitchFamily="34" charset="0"/>
                <a:ea typeface="+mn-ea"/>
                <a:cs typeface="+mn-cs"/>
              </a:rPr>
              <a:t>(</a:t>
            </a:r>
            <a:r>
              <a:rPr lang="de-de" sz="882" i="1" kern="1200">
                <a:solidFill>
                  <a:schemeClr val="tx1"/>
                </a:solidFill>
                <a:effectLst/>
                <a:latin typeface="Segoe UI" panose="020B0502040204020203" pitchFamily="34" charset="0"/>
                <a:ea typeface="+mn-ea"/>
                <a:cs typeface="+mn-cs"/>
              </a:rPr>
              <a:t>Antwort</a:t>
            </a:r>
            <a:r>
              <a:rPr lang="de-de" sz="882" kern="1200">
                <a:solidFill>
                  <a:schemeClr val="tx1"/>
                </a:solidFill>
                <a:effectLst/>
                <a:latin typeface="Segoe UI" panose="020B0502040204020203" pitchFamily="34" charset="0"/>
                <a:ea typeface="+mn-ea"/>
                <a:cs typeface="+mn-cs"/>
              </a:rPr>
              <a:t>: Nein, denn der Agent musste sich vorwärts bewegen, um die trockene Bürste zu erreichen, bevor er sie analysieren konnte.)</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Mache: </a:t>
            </a:r>
            <a:r>
              <a:rPr lang="de-de" sz="882" kern="1200">
                <a:solidFill>
                  <a:schemeClr val="tx1"/>
                </a:solidFill>
                <a:effectLst/>
                <a:latin typeface="Segoe UI" panose="020B0502040204020203" pitchFamily="34" charset="0"/>
                <a:ea typeface="+mn-ea"/>
                <a:cs typeface="+mn-cs"/>
              </a:rPr>
              <a:t>Frage nach Antworten im Chat oder hebe die Stummschaltung für Teilnehmer/innen auf, die ihre Hand heben.</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Wenn eine Sequenz etwas schwierig zu planen ist, ist es eine gute Methode, die Schritte mit Bleistift und Papier aufzuschreiben. Schreib deine Idee auf und schau sie dir dann an. Wenn du eine bessere Idee hast, schreib sie auf. Wenn du mit dem Plan zufrieden bist, kannst du den Code erstellen.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Gute Arbeit! Du hast eine herausfordernde Aufgabe erfüllt und den Agenten durch das Labyrinth geführt! Schauen wir uns an, wie es gelaufen ist und sprechen wir über Tipps, wie man Probleme in seinem Code beheben kann.</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In der Programmierung bedeutet </a:t>
            </a:r>
            <a:r>
              <a:rPr lang="de-de" sz="882" b="1" kern="1200">
                <a:solidFill>
                  <a:schemeClr val="tx1"/>
                </a:solidFill>
                <a:effectLst/>
                <a:latin typeface="Segoe UI" panose="020B0502040204020203" pitchFamily="34" charset="0"/>
                <a:ea typeface="+mn-ea"/>
                <a:cs typeface="+mn-cs"/>
              </a:rPr>
              <a:t>Debugging </a:t>
            </a:r>
            <a:r>
              <a:rPr lang="de-de" sz="882" kern="1200">
                <a:solidFill>
                  <a:schemeClr val="tx1"/>
                </a:solidFill>
                <a:effectLst/>
                <a:latin typeface="Segoe UI" panose="020B0502040204020203" pitchFamily="34" charset="0"/>
                <a:ea typeface="+mn-ea"/>
                <a:cs typeface="+mn-cs"/>
              </a:rPr>
              <a:t>das Finden und Beheben von Fehlern im Code.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Man nennt es Debugging, weil Codefehler manchmal auch Bugs genannt werden.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Jeder Programmierer, egal wie erfahren, macht Fehler. Wenn dein Code nicht das tut, was du erwartest, versuch, neugierig zu sein, anstatt dich zu ärgern – dann ist es Zeit, auf Fehlersuche zu gehen!</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Frag: </a:t>
            </a:r>
            <a:r>
              <a:rPr lang="de-de" sz="882" kern="1200">
                <a:solidFill>
                  <a:schemeClr val="tx1"/>
                </a:solidFill>
                <a:effectLst/>
                <a:latin typeface="Segoe UI" panose="020B0502040204020203" pitchFamily="34" charset="0"/>
                <a:ea typeface="+mn-ea"/>
                <a:cs typeface="+mn-cs"/>
              </a:rPr>
              <a:t>Hat dein Code beim ersten Versuch funktioniert? Wie hast du Fehler in deinem Code gefunden und behoben?</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Mache: </a:t>
            </a:r>
            <a:r>
              <a:rPr lang="de-de" sz="882" kern="1200">
                <a:solidFill>
                  <a:schemeClr val="tx1"/>
                </a:solidFill>
                <a:effectLst/>
                <a:latin typeface="Segoe UI" panose="020B0502040204020203" pitchFamily="34" charset="0"/>
                <a:ea typeface="+mn-ea"/>
                <a:cs typeface="+mn-cs"/>
              </a:rPr>
              <a:t>Frage nach Antworten im Chat oder hebe die Stummschaltung für Teilnehmer/innen auf, die ihre Hand heben.</a:t>
            </a:r>
          </a:p>
          <a:p>
            <a:endParaRPr lang="en-US" sz="882" b="1"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Eine Möglichkeit, Fehler während dieser Quests zu entdecken, ist, den Agenten sehr genau zu beobachten, wenn du deinen Code ausführst.</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Wenn er zum Beispiel, anstatt nach links abzubiegen, um dem Labyrinthpfad zu folgen, versucht, weiter vorwärts zu gehen, sagt dir das, dass es einen Fehler in deinem Code gibt und gibt dir einen Hinweis darauf, wo er liegt.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Um deinen Code zu debuggen, suchst du nach der Stelle in deinem Code, die mit der Stelle übereinstimmt, an der der Agent den falschen Weg eingeschlagen hat.</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Versuch, die Zahl im "Agent bewegen"-Block zu ändern und deinen Code erneut auszuführen, um zu sehen, ob es funktioniert.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Gute Arbeit! Du hast die Stunde des Codes abgeschlossen und das Dorf gerettet!</a:t>
            </a:r>
          </a:p>
          <a:p>
            <a:endParaRPr lang="en-US" sz="882"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Frag: </a:t>
            </a:r>
            <a:r>
              <a:rPr lang="de-de" sz="882" kern="1200">
                <a:solidFill>
                  <a:schemeClr val="tx1"/>
                </a:solidFill>
                <a:effectLst/>
                <a:latin typeface="Segoe UI" panose="020B0502040204020203" pitchFamily="34" charset="0"/>
                <a:ea typeface="+mn-ea"/>
                <a:cs typeface="+mn-cs"/>
              </a:rPr>
              <a:t>Was war deine liebste Quest oder Herausforderung?</a:t>
            </a:r>
          </a:p>
          <a:p>
            <a:endParaRPr lang="en-US" sz="882"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Mache: </a:t>
            </a:r>
            <a:r>
              <a:rPr lang="de-de" sz="882" kern="1200">
                <a:solidFill>
                  <a:schemeClr val="tx1"/>
                </a:solidFill>
                <a:effectLst/>
                <a:latin typeface="Segoe UI" panose="020B0502040204020203" pitchFamily="34" charset="0"/>
                <a:ea typeface="+mn-ea"/>
                <a:cs typeface="+mn-cs"/>
              </a:rPr>
              <a:t>Frage nach Antworten im Chat oder hebe die Stummschaltung für Teilnehmer/innen auf, die ihre Hand heben.</a:t>
            </a:r>
          </a:p>
          <a:p>
            <a:endParaRPr lang="en-US" sz="882" kern="1200">
              <a:solidFill>
                <a:schemeClr val="tx1"/>
              </a:solidFill>
              <a:effectLst/>
              <a:latin typeface="Segoe UI" panose="020B0502040204020203" pitchFamily="34" charset="0"/>
              <a:ea typeface="+mn-ea"/>
              <a:cs typeface="+mn-cs"/>
            </a:endParaRPr>
          </a:p>
          <a:p>
            <a:r>
              <a:rPr lang="de-de" sz="882" b="1" kern="1200">
                <a:solidFill>
                  <a:schemeClr val="tx1"/>
                </a:solidFill>
                <a:effectLst/>
                <a:latin typeface="Segoe UI" panose="020B0502040204020203" pitchFamily="34" charset="0"/>
                <a:ea typeface="+mn-ea"/>
                <a:cs typeface="+mn-cs"/>
              </a:rPr>
              <a:t>Hinweis: </a:t>
            </a:r>
            <a:r>
              <a:rPr lang="de-de" sz="882" kern="1200">
                <a:solidFill>
                  <a:schemeClr val="tx1"/>
                </a:solidFill>
                <a:effectLst/>
                <a:latin typeface="Segoe UI" panose="020B0502040204020203" pitchFamily="34" charset="0"/>
                <a:ea typeface="+mn-ea"/>
                <a:cs typeface="+mn-cs"/>
              </a:rPr>
              <a:t>Wenn deine Gruppe nicht alle Quests abgeschlossen hat, gratuliere ihr, dass sie so weit gekommen ist.</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de-de"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Wir haben heute so viel geschafft!</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Wir haben etwas über Programmierkonzepte gelernt, darunter Algorithmen, KI, Sequenzierung, Debugging und Konditionale.</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Du hast deinen Minecraft-Agenten so programmiert, dass er Waldbrände verhindert!</a:t>
            </a:r>
          </a:p>
          <a:p>
            <a:endParaRPr lang="en-US" sz="882" i="1" kern="1200">
              <a:solidFill>
                <a:schemeClr val="tx1"/>
              </a:solidFill>
              <a:effectLst/>
              <a:latin typeface="Segoe UI" panose="020B0502040204020203" pitchFamily="34" charset="0"/>
              <a:ea typeface="+mn-ea"/>
              <a:cs typeface="+mn-cs"/>
            </a:endParaRPr>
          </a:p>
          <a:p>
            <a:r>
              <a:rPr lang="de-de" sz="882" i="1" kern="1200">
                <a:solidFill>
                  <a:schemeClr val="tx1"/>
                </a:solidFill>
                <a:effectLst/>
                <a:latin typeface="Segoe UI" panose="020B0502040204020203" pitchFamily="34" charset="0"/>
                <a:ea typeface="+mn-ea"/>
                <a:cs typeface="+mn-cs"/>
              </a:rPr>
              <a:t>Optionale Diskussionsfragen</a:t>
            </a:r>
            <a:r>
              <a:rPr lang="de-de"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Welche Rolle spielen Computer bei der Verhütung von Waldbränden?</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Welche Daten (Informationen) sind bei der Bekämpfung von Waldbränden wichtig?</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Wie können wir Waldbrände verhindern?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Was ist Wiederaufforstung? Und wie wird diese bewerkstelligt?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882" b="1" kern="1200">
                <a:solidFill>
                  <a:schemeClr val="tx1"/>
                </a:solidFill>
                <a:effectLst/>
                <a:latin typeface="Segoe UI" panose="020B0502040204020203" pitchFamily="34" charset="0"/>
                <a:ea typeface="+mn-ea"/>
                <a:cs typeface="+mn-cs"/>
              </a:rPr>
              <a:t>Sag: </a:t>
            </a:r>
            <a:r>
              <a:rPr lang="de-de" sz="882" kern="1200">
                <a:solidFill>
                  <a:schemeClr val="tx1"/>
                </a:solidFill>
                <a:effectLst/>
                <a:latin typeface="Segoe UI" panose="020B0502040204020203" pitchFamily="34" charset="0"/>
                <a:ea typeface="+mn-ea"/>
                <a:cs typeface="+mn-cs"/>
              </a:rPr>
              <a:t>Nach dem Workshop gibt es weitere Möglichkeiten, mit den heutigen Programmieraktivitäten Spaß zu haben: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Bearbeitet die Bonusaktivität weiter, um den Wald aufzuforsten und ihn mit Tieren zu füllen. Bei dieser Aktivität lernst du, wie man mit Hilfe von Code Blöcke wie Blumen platzieren und Kreaturen wie Hühner spawnen kann. Es macht sehr viel Spaß und ist eine Chance, noch kreativer mit Code umzugehen.</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Sobald du den Wald aufgeforstet hast, sprich mit dem Feuerwehrmann, um ein Foto von deiner Kreation zu machen, das du auf deinem Computer oder anderen Geräten speichern kannst. </a:t>
            </a:r>
          </a:p>
          <a:p>
            <a:pPr marL="171450" lvl="0" indent="-171450">
              <a:buFont typeface="Arial" panose="020B0604020202020204" pitchFamily="34" charset="0"/>
              <a:buChar char="•"/>
            </a:pPr>
            <a:r>
              <a:rPr lang="de-de" sz="882" kern="1200">
                <a:solidFill>
                  <a:schemeClr val="tx1"/>
                </a:solidFill>
                <a:effectLst/>
                <a:latin typeface="Segoe UI" panose="020B0502040204020203" pitchFamily="34" charset="0"/>
                <a:ea typeface="+mn-ea"/>
                <a:cs typeface="+mn-cs"/>
              </a:rPr>
              <a:t>Außerdem kannst du ein personalisiertes Zertifikat erhalten, auf dem steht, dass du die Stunde des Codes abgeschlossen hast! Drücke die </a:t>
            </a:r>
            <a:r>
              <a:rPr lang="de-de" sz="882" b="1" kern="1200">
                <a:solidFill>
                  <a:schemeClr val="tx1"/>
                </a:solidFill>
                <a:effectLst/>
                <a:latin typeface="Segoe UI" panose="020B0502040204020203" pitchFamily="34" charset="0"/>
                <a:ea typeface="+mn-ea"/>
                <a:cs typeface="+mn-cs"/>
              </a:rPr>
              <a:t>Esc-Taste</a:t>
            </a:r>
            <a:r>
              <a:rPr lang="de-de" sz="882" kern="1200">
                <a:solidFill>
                  <a:schemeClr val="tx1"/>
                </a:solidFill>
                <a:effectLst/>
                <a:latin typeface="Segoe UI" panose="020B0502040204020203" pitchFamily="34" charset="0"/>
                <a:ea typeface="+mn-ea"/>
                <a:cs typeface="+mn-cs"/>
              </a:rPr>
              <a:t> auf deiner Tastatur und wähle </a:t>
            </a:r>
            <a:r>
              <a:rPr lang="de-de" sz="882" b="1" kern="1200">
                <a:solidFill>
                  <a:schemeClr val="tx1"/>
                </a:solidFill>
                <a:effectLst/>
                <a:latin typeface="Segoe UI" panose="020B0502040204020203" pitchFamily="34" charset="0"/>
                <a:ea typeface="+mn-ea"/>
                <a:cs typeface="+mn-cs"/>
              </a:rPr>
              <a:t>Ich bin fertig</a:t>
            </a:r>
            <a:r>
              <a:rPr lang="de-de" sz="882" kern="1200">
                <a:solidFill>
                  <a:schemeClr val="tx1"/>
                </a:solidFill>
                <a:effectLst/>
                <a:latin typeface="Segoe UI" panose="020B0502040204020203" pitchFamily="34" charset="0"/>
                <a:ea typeface="+mn-ea"/>
                <a:cs typeface="+mn-cs"/>
              </a:rPr>
              <a:t>, dann folge den Anweisungen. Es ist eine gute Idee, ein Elternteil oder einen anderen Erwachsenen um Hilfe dabei zu bitten.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e-d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de-de" sz="882" b="1" kern="1200">
                <a:solidFill>
                  <a:schemeClr val="tx1"/>
                </a:solidFill>
                <a:effectLst/>
                <a:latin typeface="Segoe UI" panose="020B0502040204020203" pitchFamily="34" charset="0"/>
                <a:ea typeface="+mn-ea"/>
                <a:cs typeface="+mn-cs"/>
              </a:rPr>
              <a:t>MACHE: </a:t>
            </a:r>
            <a:r>
              <a:rPr lang="de-de" sz="882" kern="1200">
                <a:solidFill>
                  <a:schemeClr val="tx1"/>
                </a:solidFill>
                <a:effectLst/>
                <a:latin typeface="Segoe UI" panose="020B0502040204020203" pitchFamily="34" charset="0"/>
                <a:ea typeface="+mn-ea"/>
                <a:cs typeface="+mn-cs"/>
              </a:rPr>
              <a:t>Informiere über kommende Veranstaltungen und passe deine Kommentare an die ausgewählten Marketingmaterialien an.  </a:t>
            </a:r>
          </a:p>
          <a:p>
            <a:endParaRPr lang="en-US"/>
          </a:p>
          <a:p>
            <a:r>
              <a:rPr lang="de-de"/>
              <a:t>Pädagogen/innen können maßgeschneiderte Unterstützung in Bezug auf Geräte, berufliche Weiterbildung und andere Schulungsressourcen von deinem engagierten Bildungsteam erhalten. Du kannst das Team erreichen, indem du Annie eine E-Mail an annie.Goldsnider@microsoft.com schickst.</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de-de"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Rechte vorbehalten. MICROSOFT ÜBERNIMMT KEINE AUSDRÜCKLICHE, STILLSCHWEIGENDE ODER GESETZLICHE GARANTIE FÜR DIE INFORMATIONEN IN DIESER PRÄSENTATION.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de-de"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Alle Rechte vorbehalten.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Eine Person, die an einem Tisch sitzt und einen Computer benutzt&#10;&#10;Beschreibung automatisch erstellt">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Ein Bild mit Spielzeug, LEGO, Himmel, Tisch&#10;&#10;Beschreibung generiert mit sehr hohem Selbstvertrauen">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Dies sind die Farben der Marke Microsoft. Der Farbbalken wird an der Seite des Design-Masters platziert, damit er auf allen Folien sichtbar ist. Mit den Augentropfen-Farbwerkzeugen unter  Farbausfüllung Form, Farbausfüllung Linie usw. kannst du ganz einfach Markenfarben auswählen.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de-de" sz="4400" dirty="0">
                <a:latin typeface="Torque Bold" panose="020B0803030202050203" pitchFamily="34" charset="0"/>
              </a:rPr>
              <a:t>Stunde des Codes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de-de"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Präsentation zur Vermittlung des Themas</a:t>
            </a:r>
          </a:p>
          <a:p>
            <a:r>
              <a:rPr lang="de-de"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Für den Einsatz in direkten, schülergeleiteten und hybriden/Distanzlernumgebungen</a:t>
            </a:r>
          </a:p>
        </p:txBody>
      </p:sp>
      <p:pic>
        <p:nvPicPr>
          <p:cNvPr id="9" name="Picture Placeholder 7" descr="Ein Screenshot des Minecraft-Agenten, der eine grüne Pflanze hält">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de-de" dirty="0"/>
              <a:t>Tagesziel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de-d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Wie wir gerade gelesen haben, passieren einige verrückte Dinge auf der Zeitachse der Erdgeschichte! </a:t>
            </a:r>
          </a:p>
          <a:p>
            <a:pPr algn="ctr"/>
            <a:r>
              <a:rPr lang="de-d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Unser Ziel für den Tag ist es, unsere Programmierkenntnisse zu nutzen, um Probleme zu lösen. </a:t>
            </a:r>
          </a:p>
          <a:p>
            <a:pPr algn="ctr"/>
            <a:r>
              <a:rPr lang="de-d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Legen wir los!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de-de" dirty="0">
                          <a:solidFill>
                            <a:schemeClr val="accent5"/>
                          </a:solidFill>
                          <a:latin typeface="Noto Sans" panose="020B0502040504020204" pitchFamily="34" charset="0"/>
                          <a:ea typeface="Noto Sans" panose="020B0502040504020204" pitchFamily="34" charset="0"/>
                          <a:cs typeface="Noto Sans" panose="020B0502040504020204" pitchFamily="34" charset="0"/>
                        </a:rPr>
                        <a:t>Wenn du ein Minecraft: Education Edition-Konto besitzt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dirty="0">
                          <a:solidFill>
                            <a:schemeClr val="accent5"/>
                          </a:solidFill>
                          <a:latin typeface="Noto Sans" panose="020B0502040504020204" pitchFamily="34" charset="0"/>
                          <a:ea typeface="Noto Sans" panose="020B0502040504020204" pitchFamily="34" charset="0"/>
                          <a:cs typeface="Noto Sans" panose="020B0502040504020204" pitchFamily="34" charset="0"/>
                        </a:rPr>
                        <a:t>Wenn du kein Minecraft: Education Edition-Konto besitzt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Willkommen bei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Das ist dein Spawn-Punkt – der Ort, an dem du zu spielen beginnst.</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Üben wir das Bewegen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de-de"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Tastatur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Touch-Steuerung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Üben wir das Bewegen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Technische Zeichnung&#10;&#10;Beschreibung automatisch erstellt">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Benutze deine Steuerelemente, um durch die Hindernisse zu navigieren und zu der hier gezeigten grünen Schaltfläche zu gelangen.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Drücke auf die Schaltfläche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Schaltflächen werden ein SEHR wichtiger Teil des Spiels sein.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Um eine Schaltfläche zu drücken, gehst du auf die Schaltfläche zu und klickst mit der rechten Maustaste auf die Schaltfläche (wenn du eine Tastatur verwendest) oder berührst die Schaltfläche einfach (wenn du die Touch-Steuerung verwendest).</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Gehe durch den Flur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Das ist die Ansicht, die du siehst, nachdem du die Schaltfläche an der Schleusentür gedrückt hast.</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Folge den Funken durch den Korridor zum nächsten großen Raum – du bist jetzt im Institut für große Zeitfehler. Du wirst im Laufe des Spiels immer wieder in diesen Raum kommen.</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a:t>Lerne T.A.R.R.A. kennen</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Lerne T.A.R.R.A. kennen!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Sie ist ein Roboter mit künstlicher Intelligenz (K.I.). Sie ist ein Computerroboter, der denken und Aufgaben wie ein Mensch erledigen kann. Sie wird dich durch TimeCraft begleiten.</a:t>
            </a:r>
          </a:p>
        </p:txBody>
      </p:sp>
      <p:pic>
        <p:nvPicPr>
          <p:cNvPr id="9" name="Picture 8" descr="Ein Bild mit Text, Tafel, Arbeitstisch&#10;&#10;Beschreibung automatisch erstellt">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Gesprächsbildschirm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Ein Bildschirm wie dieser erscheint, wenn T.A.R.R.A. dir etwas mitteilen möchte.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solltest die Informationen im Pop-up-Fenster lesen. Wenn du Schwierigkeiten hast, die Wörter selbst zu lesen, kannst du die Schaltfläche Plastischer Reader verwenden.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Plastischer Reader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de-d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Der </a:t>
            </a:r>
            <a:r>
              <a:rPr lang="de-d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Plastische Reader </a:t>
            </a:r>
            <a:r>
              <a:rPr lang="de-de" dirty="0">
                <a:solidFill>
                  <a:srgbClr val="000000"/>
                </a:solidFill>
                <a:latin typeface="Noto Sans" panose="020B0502040504020204" pitchFamily="34" charset="0"/>
                <a:ea typeface="Noto Sans" panose="020B0502040504020204" pitchFamily="34" charset="0"/>
                <a:cs typeface="Noto Sans" panose="020B0502040504020204" pitchFamily="34" charset="0"/>
              </a:rPr>
              <a:t>kann </a:t>
            </a:r>
            <a:r>
              <a:rPr lang="de-d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innerhalb von Minecraft geöffnet werden, um Schilder und NPC-Dialoge zu lesen</a:t>
            </a:r>
            <a:r>
              <a:rPr lang="de-de"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de-d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Das ist unglaublich hilfreich!</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de-d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Er eignet sich hervorragend als zusätzliche Lesehilfe, z. B. zum Übersetzen und Vorlesen des Textes.</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de-de"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So verwendet man den Plastischen Reader in der Minecraft: Education Edition </a:t>
            </a:r>
            <a:r>
              <a:rPr lang="de-de"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de-de"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de-de" dirty="0"/>
              <a:t>Code ist eine Reihe von Anweisungen</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de-de" sz="2200" dirty="0">
                <a:latin typeface="+mj-lt"/>
              </a:rPr>
              <a:t>Diese Anweisungen können auf verschiedene Arten geschrieben werden:</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de-de" sz="2200" dirty="0">
                <a:solidFill>
                  <a:srgbClr val="D59DFF"/>
                </a:solidFill>
                <a:latin typeface="+mj-lt"/>
              </a:rPr>
              <a:t>Blockbasierter Code</a:t>
            </a:r>
          </a:p>
        </p:txBody>
      </p:sp>
      <p:pic>
        <p:nvPicPr>
          <p:cNvPr id="20" name="Picture Placeholder 19" descr="Ein Screenshot des MakeCode-Arbeitsbereichs mit einem einfachen blockbasierten Programm zum Bewegen des Minecraft-Agenten">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de-de" sz="2200">
                <a:solidFill>
                  <a:srgbClr val="D59DFF"/>
                </a:solidFill>
                <a:latin typeface="+mj-lt"/>
              </a:rPr>
              <a:t>Textbasierter Code</a:t>
            </a:r>
          </a:p>
        </p:txBody>
      </p:sp>
      <p:pic>
        <p:nvPicPr>
          <p:cNvPr id="14" name="Picture Placeholder 13" descr="Ein Screenshot des MakeCode-Arbeitsbereichs mit einem einfachen JavaScript-Programm zum Bewegen des Minecraft-Agenten">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de-de" sz="3800" dirty="0"/>
              <a:t>Du musst dich zwischen Blocks und Python entscheiden.</a:t>
            </a:r>
            <a:br>
                    </a:br>
            <a:r>
              <a:rPr lang="de-de" sz="2700" dirty="0">
                <a:latin typeface="Noto Sans" panose="020B0502040504020204" pitchFamily="34" charset="0"/>
                <a:ea typeface="Noto Sans" panose="020B0502040504020204" pitchFamily="34" charset="0"/>
                <a:cs typeface="Noto Sans" panose="020B0502040504020204" pitchFamily="34" charset="0"/>
              </a:rPr>
              <a:t>(Anfängern wird empfohlen, mit Blocks zu beginnen)</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de-de" sz="4800" b="0" i="0" u="none" strike="noStrike" kern="1200" cap="all" spc="-100" normalizeH="0" baseline="0" noProof="0" dirty="0">
                <a:ln>
                  <a:noFill/>
                </a:ln>
                <a:solidFill>
                  <a:srgbClr val="FFFFFF">
                    <a:alpha val="99000"/>
                  </a:srgbClr>
                </a:solidFill>
                <a:effectLst/>
                <a:uLnTx/>
                <a:uFillTx/>
                <a:latin typeface="Torque Bold"/>
                <a:ea typeface="+mn-ea"/>
                <a:cs typeface="+mn-cs"/>
              </a:rPr>
              <a:t>Was </a:t>
            </a:r>
            <a:br>
                    </a:br>
            <a:r>
              <a:rPr kumimoji="0" lang="de-de" sz="4800" b="0" i="0" u="none" strike="noStrike" kern="1200" cap="all" spc="-100" normalizeH="0" baseline="0" noProof="0" dirty="0">
                <a:ln>
                  <a:noFill/>
                </a:ln>
                <a:solidFill>
                  <a:srgbClr val="FFFFFF">
                    <a:alpha val="99000"/>
                  </a:srgbClr>
                </a:solidFill>
                <a:effectLst/>
                <a:uLnTx/>
                <a:uFillTx/>
                <a:latin typeface="Torque Bold"/>
                <a:ea typeface="+mn-ea"/>
                <a:cs typeface="+mn-cs"/>
              </a:rPr>
              <a:t>wollen wir </a:t>
            </a:r>
            <a:br>
                    </a:br>
            <a:r>
              <a:rPr kumimoji="0" lang="de-de" sz="4800" b="0" i="0" u="none" strike="noStrike" kern="1200" cap="all" spc="-100" normalizeH="0" baseline="0" noProof="0" dirty="0">
                <a:ln>
                  <a:noFill/>
                </a:ln>
                <a:solidFill>
                  <a:srgbClr val="FFFFFF">
                    <a:alpha val="99000"/>
                  </a:srgbClr>
                </a:solidFill>
                <a:effectLst/>
                <a:uLnTx/>
                <a:uFillTx/>
                <a:latin typeface="Torque Bold"/>
                <a:ea typeface="+mn-ea"/>
                <a:cs typeface="+mn-cs"/>
              </a:rPr>
              <a:t>heute lernen?</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de-d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Ich untersuche frühe Kodierungskonzepte.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de-de"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Ich analysiere und löse Probleme durch rechnerisches Denken.</a:t>
            </a:r>
          </a:p>
          <a:p>
            <a:pPr>
              <a:lnSpc>
                <a:spcPct val="100000"/>
              </a:lnSpc>
              <a:spcBef>
                <a:spcPts val="1200"/>
              </a:spcBef>
              <a:spcAft>
                <a:spcPts val="1200"/>
              </a:spcAft>
              <a:defRPr/>
            </a:pPr>
            <a:r>
              <a:rPr lang="de-d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Ich trainiere meinen Minecraft Zeit-Agenten darauf, Probleme mit Code zu beheben.</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de-de"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Ich entdecke Verbindungen zu CS</a:t>
            </a:r>
            <a:r>
              <a:rPr lang="de-d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die sich auf alle Bereiche des Lebens auswirken.</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a:t>T.A.R.R.A. und NPC</a:t>
            </a:r>
            <a:r>
              <a:rPr lang="de-de"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TimeCraft triffst du immer wieder auf T.A.R.R.A. und andere NPCs (Nicht-Spieler-Charaktere).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gibt dir wichtige Informationen, die dir beim Spielen helfen. Du wirst Pop-up-Fenster von T.A.R.R.A. sehen – diese helfen dir, dich durch das Spiel zu führen.</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Wähle einen Zeit-Agenten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Jetzt ist es an der Zeit, einen Zeit-Agenten auszuwählen.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 gibt fünf verschiedene Farben. Wähle die Farbe, die dir gefällt!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So wählst du einen Zeit-Agenten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auf die Schaltfläche, um einen Zeit-Agenten auszuwählen.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Den Zeit-Agenten benutzen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Die Zeit-Agenten verschwinden. Du musst die Taste "C" drücken, um deinen Agenten einzusetzen.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Code-Builder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Sobald du die Taste "C" drückst, wird der Code-Builder gestartet.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Der Code-Builder ist die Programmierpalette, mit der du deinen Zeit-Agenten programmieren kannst, um dir bei der Lösung von Problemen in TimeCraft zu helfen.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Klicke auf "</a:t>
            </a:r>
            <a:r>
              <a:rPr lang="de-de"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in der Ecke des Bildschirms, um zum Spiel zurückzukehren.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Den Zeit-Agenten benutzen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Dein Zeit-Agent ist bereit!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Hervorragende Wahl!</a:t>
            </a: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Bitte gehe schnell zum Schutzschalter, um den Strom wieder einzuschalten. Es gibt keine Zeit zu verlieren!</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 zum Schutzschalter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Folge den Funken, um den Schutzschalter zu finden.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Das war schnell! Schau! </a:t>
            </a: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Ich habe das T.A.L.K.-Gerät in dein Inventar gelegt. Benutze das T.A.L.K.-Gerät, um deinen Zeit-Agenten zu rufen oder wenn du mich brauchst.</a:t>
            </a: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Klicke mit der rechten Maustaste auf das Gerät in deiner Hand, um es zu aktivieren.</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sche Benutzeroberfläche, Anwendung&#10;&#10;Beschreibung automatisch generiert">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de-de" dirty="0"/>
              <a:t>Verwende dein T.A.L.K- Gerät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Dein T.A.L.K.-Gerät liegt in deiner Schnellzugriffsleiste.</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Wähle das T.A.L.K.-Gerät in der Schnellzugriffsleiste. Sobald du das T.A.L.K.-Gerät auswählst, siehst du eine neue Schaltfläche auf dem Bildschirm:</a:t>
            </a:r>
          </a:p>
          <a:p>
            <a:pPr algn="ctr"/>
            <a:r>
              <a:rPr lang="de-d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T.A.L.K.-Gerät verwenden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diese Schaltfläche.</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de-de" dirty="0"/>
              <a:t>Was ist </a:t>
            </a:r>
            <a:br>
                    </a:br>
            <a:r>
              <a:rPr lang="de-de" dirty="0"/>
              <a:t>Informatik?</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de-de"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Die Informatik befasst sich mit der Nutzung der Leistungsfähigkeit von Computern, um Probleme zu lösen.</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Jetzt bin ich nur noch einen Klick entfernt! Drücke auf "Aktivität starten", um zu beginnen!</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Erstelle einen Code, um deinen Zeitagenten 3 Blöcke vorwärts zu bewegen, um die Zeitlinie zu aktivieren.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de-de" dirty="0">
                <a:solidFill>
                  <a:srgbClr val="D59DFF"/>
                </a:solidFill>
              </a:rPr>
              <a:t>Programmierkonzept: </a:t>
            </a:r>
            <a:br>
                    </a:br>
            <a:r>
              <a:rPr lang="de-de" sz="2400" dirty="0">
                <a:solidFill>
                  <a:srgbClr val="D59DFF"/>
                </a:solidFill>
              </a:rPr>
              <a:t>Sequenzierung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de-de">
                <a:solidFill>
                  <a:srgbClr val="D59DFF"/>
                </a:solidFill>
                <a:latin typeface="+mj-lt"/>
              </a:rPr>
              <a:t>Was das bedeutet</a:t>
            </a:r>
          </a:p>
          <a:p>
            <a:pPr>
              <a:lnSpc>
                <a:spcPct val="108000"/>
              </a:lnSpc>
              <a:spcBef>
                <a:spcPts val="1200"/>
              </a:spcBef>
            </a:pPr>
            <a:r>
              <a:rPr lang="de-de" sz="2000">
                <a:solidFill>
                  <a:schemeClr val="bg1"/>
                </a:solidFill>
              </a:rPr>
              <a:t>Der Agent bewegt sich in der Reihenfolge, die du festgelegt hast. In einer Sequenz führen eine Aktion oder ein Ereignis zur nächsten festgelegten Aktion.</a:t>
            </a:r>
            <a:endParaRPr lang="en-US">
              <a:solidFill>
                <a:schemeClr val="bg1"/>
              </a:solidFill>
            </a:endParaRPr>
          </a:p>
          <a:p>
            <a:pPr>
              <a:lnSpc>
                <a:spcPct val="108000"/>
              </a:lnSpc>
              <a:spcBef>
                <a:spcPts val="1200"/>
              </a:spcBef>
            </a:pPr>
            <a:r>
              <a:rPr lang="de-de">
                <a:solidFill>
                  <a:srgbClr val="D59DFF"/>
                </a:solidFill>
                <a:latin typeface="+mj-lt"/>
              </a:rPr>
              <a:t>Denken wir darüber nach</a:t>
            </a:r>
          </a:p>
          <a:p>
            <a:pPr>
              <a:lnSpc>
                <a:spcPct val="108000"/>
              </a:lnSpc>
              <a:spcBef>
                <a:spcPts val="1200"/>
              </a:spcBef>
            </a:pPr>
            <a:r>
              <a:rPr lang="de-de" sz="2000">
                <a:solidFill>
                  <a:schemeClr val="bg1"/>
                </a:solidFill>
              </a:rPr>
              <a:t>Frag: Würde dein letztes Programm funktionieren, wenn du </a:t>
            </a:r>
            <a:r>
              <a:rPr lang="de-de" sz="2000" b="1">
                <a:solidFill>
                  <a:schemeClr val="bg1"/>
                </a:solidFill>
                <a:latin typeface="Consolas" panose="020B0609020204030204" pitchFamily="49" charset="0"/>
              </a:rPr>
              <a:t>"Agent</a:t>
            </a:r>
            <a:r>
              <a:rPr lang="de-de" sz="2000" b="1">
                <a:solidFill>
                  <a:schemeClr val="bg1"/>
                </a:solidFill>
                <a:latin typeface="Consolas" panose="020B0609020204030204" pitchFamily="49" charset="0"/>
              </a:rPr>
              <a:t> analysiert"</a:t>
            </a:r>
            <a:r>
              <a:rPr lang="de-de" sz="2000">
                <a:solidFill>
                  <a:schemeClr val="bg1"/>
                </a:solidFill>
              </a:rPr>
              <a:t> vor </a:t>
            </a:r>
            <a:r>
              <a:rPr lang="de-de" sz="2000" b="1">
                <a:solidFill>
                  <a:schemeClr val="bg1"/>
                </a:solidFill>
                <a:latin typeface="Consolas" panose="020B0609020204030204" pitchFamily="49" charset="0"/>
              </a:rPr>
              <a:t>"Agent</a:t>
            </a:r>
            <a:r>
              <a:rPr lang="de-de">
                <a:solidFill>
                  <a:srgbClr val="D59DFF"/>
                </a:solidFill>
                <a:latin typeface="+mj-lt"/>
              </a:rPr>
              <a:t> </a:t>
            </a:r>
            <a:r>
              <a:rPr lang="de-de" sz="2000" b="1">
                <a:solidFill>
                  <a:schemeClr val="bg1"/>
                </a:solidFill>
                <a:latin typeface="Consolas" panose="020B0609020204030204" pitchFamily="49" charset="0"/>
              </a:rPr>
              <a:t>bewegen"</a:t>
            </a:r>
            <a:r>
              <a:rPr lang="de-de" sz="2000">
                <a:solidFill>
                  <a:schemeClr val="bg1"/>
                </a:solidFill>
              </a:rPr>
              <a:t> setzt? Warum oder warum nicht?</a:t>
            </a:r>
          </a:p>
          <a:p>
            <a:pPr>
              <a:lnSpc>
                <a:spcPct val="108000"/>
              </a:lnSpc>
              <a:spcBef>
                <a:spcPts val="1200"/>
              </a:spcBef>
            </a:pPr>
            <a:r>
              <a:rPr lang="de-de">
                <a:solidFill>
                  <a:srgbClr val="D59DFF"/>
                </a:solidFill>
                <a:latin typeface="+mj-lt"/>
              </a:rPr>
              <a:t>Tipp: </a:t>
            </a:r>
            <a:r>
              <a:rPr lang="de-de" sz="2000">
                <a:solidFill>
                  <a:schemeClr val="bg1"/>
                </a:solidFill>
              </a:rPr>
              <a:t>Versuche, auf Papier zu planen!</a:t>
            </a:r>
          </a:p>
        </p:txBody>
      </p:sp>
      <p:pic>
        <p:nvPicPr>
          <p:cNvPr id="7" name="Picture Placeholder 6" descr="Ein Screenshot eines Videospiels&#10;&#10;Beschreibung automatisch generiert">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Den Stromkreislauf mit Strom versorgen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"C", um den Code-Builder zu öffnen.</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Verwendung des Code-Builders (Blöcke)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1: Lies die Programmierherausforderung.</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2: Verwende die MakeCode-Wortblöcke aus deiner Toolbox. Du ziehst sie per Drag &amp; Drop auf die Programmieroberfläche.</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3: Drücke den grünen Startpfeil, um deinen Code zu testen.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Verwendung des Code-Builders (Blöcke)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Wenn die Programmierherausforderung zu lang ist, um auf den halben Bildschirm zu passen. Du musst diese </a:t>
            </a:r>
            <a:r>
              <a:rPr lang="de-de"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Erweitern</a:t>
            </a:r>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-Schaltfläche drücken, damit der Code-Builder den gesamten Bildschirm ausfüllt.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Wenn du zusätzliche Hilfe bei der Lösung einer Programmierherausforderung brauchst, wähle die Schaltfläche </a:t>
            </a:r>
            <a:r>
              <a:rPr lang="de-de"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Tipp</a:t>
            </a:r>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eine Glühbirne mit einem Fragezeichen. Diese Tipps sind sehr hilfreich!</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Verwendung des Code-Builders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1: Lies die Programmierherausforderung.</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2: Gib deinen Python-Code unter Aktivität ein.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Schritt 3: Drücke die Schaltfläche "Ausführen" am unteren Rand des Bildschirms.</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Tolle Arbeit! Du hast den Strom wiederhergestellt und kannst uns helfen, Dinge zu reparieren, die schiefgelaufen sind</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Zeitrisse auf dem Mainframe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Versuchen wir, dieses Problem zu lösen. Drücke die Schaltfläche, um sie auf dem Zeitachsen-Computer auszuwählen.</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de-de" dirty="0"/>
              <a:t>Wie wird Informatik </a:t>
            </a:r>
            <a:r>
              <a:rPr lang="de-de" sz="4000" dirty="0"/>
              <a:t>(oder werden Informatikfähigkeiten) </a:t>
            </a:r>
            <a:r>
              <a:rPr lang="de-de" dirty="0"/>
              <a:t>in der Schule eingesetzt?</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Wähle den Zeitriss aus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auf die Schaltfläche, um den Zeitriss auszuwählen.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hast einen Zeitriss ausgewählt. Jetzt solltest du zur Zeitmaschine gehen, um deine Mission zu beginnen.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Gehe zur Zeitmaschine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Die Zeitmaschine ist eine Maschine, mit der du durch die Zeit reisen kannst!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Gehe jetzt zur Zeitmaschine und drücke die Schaltfläche vor dir, um sie zu öffnen und deine Missionsbesprechung zu erhalten!</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Zeitsprünge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musst 3 Zeitrisse lösen. Jedes Mal, wenn du die Zeitmaschine betrittst, zeigt dir die Zahl an der Seite an, wie viele Zeitsprünge du zu lösen hast.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 Schaltfläche, um die Zeitmaschine zu öffnen.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Öffne die Zeitmaschine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 Schaltfläche, um die Zeitmaschine zu öffnen und deine Missionsbesprechung zu erhalten.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Missionsbesprechung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Lesen wir die Missionsbesprechung </a:t>
            </a: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Denke daran, dass du den Plastischen Reader benutzen kannst, wenn du allein spielst und Hilfe brauchst!</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Betritt die Zeitmaschine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 Schaltfläche an der Zeitmaschine</a:t>
            </a:r>
            <a:r>
              <a:rPr lang="de-de"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Betritt die Zeitmaschine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Nachdem du die Schaltfläche gedrückt hast, siehst du die Meldung "Teleportieren" – das bedeutet, dass du eine Zeitreise machst!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Willkommen bei Big-Band-JAZZ!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de-d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Das ist dein Spawn-Punkt in dieser Welt. Du wirst genau dieses Bild sehen, wenn du das Spiel beginnst.</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de-de" dirty="0"/>
              <a:t>Wie wird Informatik in meinen Hobbys oder in verschiedenen Berufen eingesetzt?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Der Jazz-Musiker scheint wirklich verärgert zu sein. Mal sehen, ob wir ihm helfen können!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Ich erkenne etwas, das sich hinter der Wand hinter dem Musiker vor dir versteckt. Verwende dein T.A.L.K.-Gerät, um deinen Agenten zur entdeckten </a:t>
            </a: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Stelle zu schicken!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Jazz-Musiker-NPC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Wieder einmal ausgebuht worden! Seit ich meine Trompete verloren habe, ist nichts mehr, wie es war! Wurde ich verflucht?</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Big-BAND-JAZZ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Sobald du das T.A.L.K.-Gerät in der Hand hältst, siehst du ein neues graues Feld mit der Aufschrift </a:t>
            </a:r>
          </a:p>
          <a:p>
            <a:pPr algn="ctr"/>
            <a:r>
              <a:rPr lang="de-d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"T.A.L.K.-Gerät verwenden"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 Schaltfläche, um das nächste Pop-up-Fenster zu sehen.</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de-de" dirty="0"/>
              <a:t>BIG-BAND-JAZZ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Klicke auf "Aktivität starten",</a:t>
            </a: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um deine Mission zu beginnen!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Tolle Arbeit! </a:t>
            </a: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Benutze dein T.A.L.K.-Gerät, um den Agenten jederzeit zum Ausgangspunkt zurückzubringen.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Benutze jetzt den Code, um die Trompete einzusammeln!</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Big-Band-Jazz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Dein Zeit-Agent wird automatisch in Position gebracht.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Am Ende des Labyrinths wartet eine Trompete.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Wir müssen die Trompete für den Musiker holen!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Erstellen des Algorithmus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de-d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Verwenden wir einen Algorithmus, der uns hilft, diese Herausforderung zu lösen.</a:t>
            </a:r>
          </a:p>
          <a:p>
            <a:pPr algn="ctr"/>
            <a:r>
              <a:rPr lang="de-d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Wie verwenden wir die Befehle</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vorwärts</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zurück</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links</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rechts</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hoch</a:t>
            </a:r>
          </a:p>
          <a:p>
            <a:pPr algn="ctr"/>
            <a:r>
              <a:rPr lang="de-d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runter</a:t>
            </a:r>
          </a:p>
          <a:p>
            <a:pPr algn="ctr"/>
            <a:r>
              <a:rPr lang="de-d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um unseren Zeit-Agenten zur Trompete zu bringen?</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Programmieren des Algorithmus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Nun wollen wir unseren Zeit-Agenten so programmieren, dass er dem Algorithmus folgt.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Öffnen wir den Code-Builder, indem wir auf die Taste "C" drücken.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Sobald der Code-Builder geöffnet ist, siehst du die Anleitung, die Toolbox und die Tipps.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de-de"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MakeCode-Blöcke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AKTIVITÄT ZURÜCKSETZEN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Wenn du die Aktivität zurücksetzen möchtest, um neu zu beginnen, benutze dein T.A.L.K.-Gerät.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Drücke die Schaltfläche </a:t>
            </a:r>
          </a:p>
          <a:p>
            <a:pPr algn="ctr"/>
            <a:r>
              <a:rPr lang="de-d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Aktivität zurücksetzen </a:t>
            </a: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und du fängst von deinem Spawn-Punkt aus neu an.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de-de">
                <a:solidFill>
                  <a:srgbClr val="D59DFF"/>
                </a:solidFill>
              </a:rPr>
              <a:t>Programmierkonzept: </a:t>
            </a:r>
            <a:br>
                    </a:br>
            <a:r>
              <a:rPr lang="de-de" sz="2400">
                <a:solidFill>
                  <a:srgbClr val="D59DFF"/>
                </a:solidFill>
              </a:rPr>
              <a:t>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de-de">
                <a:solidFill>
                  <a:srgbClr val="D59DFF"/>
                </a:solidFill>
                <a:latin typeface="+mj-lt"/>
              </a:rPr>
              <a:t>Was das bedeutet</a:t>
            </a:r>
          </a:p>
          <a:p>
            <a:pPr>
              <a:lnSpc>
                <a:spcPct val="108000"/>
              </a:lnSpc>
              <a:spcBef>
                <a:spcPts val="1200"/>
              </a:spcBef>
            </a:pPr>
            <a:r>
              <a:rPr lang="de-de" sz="2000">
                <a:solidFill>
                  <a:schemeClr val="bg1"/>
                </a:solidFill>
              </a:rPr>
              <a:t>Beim Debugging geht es darum, Fehler (Bugs) im Code zu finden und zu beheben.</a:t>
            </a:r>
          </a:p>
          <a:p>
            <a:pPr>
              <a:lnSpc>
                <a:spcPct val="108000"/>
              </a:lnSpc>
              <a:spcBef>
                <a:spcPts val="1200"/>
              </a:spcBef>
            </a:pPr>
            <a:r>
              <a:rPr lang="de-de">
                <a:solidFill>
                  <a:srgbClr val="D59DFF"/>
                </a:solidFill>
                <a:latin typeface="+mj-lt"/>
              </a:rPr>
              <a:t>Denken wir darüber nach</a:t>
            </a:r>
          </a:p>
          <a:p>
            <a:pPr>
              <a:lnSpc>
                <a:spcPct val="108000"/>
              </a:lnSpc>
              <a:spcBef>
                <a:spcPts val="1200"/>
              </a:spcBef>
            </a:pPr>
            <a:r>
              <a:rPr lang="de-de" sz="2000">
                <a:solidFill>
                  <a:schemeClr val="bg1"/>
                </a:solidFill>
              </a:rPr>
              <a:t>Hat dein Code bei deinem ersten Versuch funktioniert?</a:t>
            </a:r>
          </a:p>
          <a:p>
            <a:pPr>
              <a:lnSpc>
                <a:spcPct val="108000"/>
              </a:lnSpc>
              <a:spcBef>
                <a:spcPts val="1200"/>
              </a:spcBef>
            </a:pPr>
            <a:r>
              <a:rPr lang="de-de" sz="2000">
                <a:solidFill>
                  <a:schemeClr val="bg1"/>
                </a:solidFill>
              </a:rPr>
              <a:t>Wie hast du Fehler in deinem Code gefunden und behoben?</a:t>
            </a:r>
          </a:p>
          <a:p>
            <a:pPr>
              <a:lnSpc>
                <a:spcPct val="108000"/>
              </a:lnSpc>
              <a:spcBef>
                <a:spcPts val="1200"/>
              </a:spcBef>
            </a:pPr>
            <a:r>
              <a:rPr lang="de-de">
                <a:solidFill>
                  <a:srgbClr val="D59DFF"/>
                </a:solidFill>
                <a:latin typeface="+mj-lt"/>
              </a:rPr>
              <a:t>Tipp: </a:t>
            </a:r>
            <a:r>
              <a:rPr lang="de-de" sz="2000">
                <a:solidFill>
                  <a:schemeClr val="bg1"/>
                </a:solidFill>
              </a:rPr>
              <a:t>Wenn du deinen Code ausführst, beobachte den Agenten genau, um zu sehen, wo Probleme auftreten.</a:t>
            </a:r>
          </a:p>
        </p:txBody>
      </p:sp>
      <p:pic>
        <p:nvPicPr>
          <p:cNvPr id="6" name="Picture Placeholder 5" descr="Ein Screenshot des Minecraft-Agenten im Labyrinth der Stunde des Codes, Quest 4">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de-de" sz="4000" dirty="0"/>
              <a:t>Informatik</a:t>
            </a:r>
            <a:br>
                    </a:br>
            <a:r>
              <a:rPr lang="de-de" sz="4000" dirty="0"/>
              <a:t>ist </a:t>
            </a:r>
            <a:br>
                    </a:br>
            <a:r>
              <a:rPr lang="de-de" sz="4000" dirty="0"/>
              <a:t>überall </a:t>
            </a:r>
            <a:r>
              <a:rPr lang="de-de" sz="4000" b="1" u="sng" dirty="0"/>
              <a:t>und </a:t>
            </a:r>
            <a:br>
                    </a:br>
            <a:r>
              <a:rPr lang="de-de" sz="4000" dirty="0"/>
              <a:t>FÜR JEDEN!</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Verwendung der Schaltfläche "Tipp"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de-de" sz="2800" b="1" dirty="0">
                          <a:solidFill>
                            <a:schemeClr val="accent5"/>
                          </a:solidFill>
                        </a:rPr>
                        <a:t>Tipp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2800" b="0" dirty="0">
                          <a:solidFill>
                            <a:schemeClr val="accent5"/>
                          </a:solidFill>
                        </a:rPr>
                        <a:t>Du erhältst dann ein Bild der Lösung. Das hilft dir bei der Planung deiner Programmierlösung.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de-de" sz="2800" b="1" dirty="0">
                          <a:solidFill>
                            <a:schemeClr val="accent5"/>
                          </a:solidFill>
                        </a:rPr>
                        <a:t>Tipp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2800" dirty="0">
                          <a:solidFill>
                            <a:schemeClr val="accent5"/>
                          </a:solidFill>
                        </a:rPr>
                        <a:t>Im Code-Builder siehst du den Startcode mit ein paar falschen Werten. Um die richtige Lösung zu finden, musst du den Startcode debuggen (die Programmierfehler beheben).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de-de" sz="2800" b="1" dirty="0">
                          <a:solidFill>
                            <a:schemeClr val="accent5"/>
                          </a:solidFill>
                        </a:rPr>
                        <a:t>Tipp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2800" dirty="0">
                          <a:solidFill>
                            <a:schemeClr val="accent5"/>
                          </a:solidFill>
                        </a:rPr>
                        <a:t>Du siehst die vollständige Programmierlösung im Code-Builder und wirst zurück zum Institut für große Zeitfehler teleportiert. </a:t>
                      </a:r>
                    </a:p>
                    <a:p>
                      <a:pPr algn="ctr"/>
                      <a:r>
                        <a:rPr lang="de-de" sz="2800" b="1" dirty="0">
                          <a:solidFill>
                            <a:srgbClr val="FF0000"/>
                          </a:solidFill>
                        </a:rPr>
                        <a:t>Wenn du alle 3 Tipps benutzt, kannst du NICHT nach der geheimen Schaltfläche suchen, um Hinweise zu finden.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Erstaunliche Arbeit! Du hast diesen Zeitpunkt repariert, jetzt ist die Zukunft der Jazzmusik gerettet!</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Warte – oh nein! Ich entdecke etwas anderes, das hier nicht hingehört. Ich scanne den Bereich komplett nach versteckten Geräten.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Geheime Schaltfläche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de-de"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Nachdem T.A.R.R.A. den Raum gescannt hat, ist die geheime Schaltfläche aufgedeckt worden!</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Mein Scan hat eine versteckte Schaltfläche irgendwo in diesem Bereich entdeckt!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Durchsuche den Bereich von oben nach unten und drücke dann die Schaltfläche, um weitere Informationen zu sammeln!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Geheime Schaltfläche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diesem Zeitriss ist eine geheime Schaltfläche versteckt. Folge den Funken, um die geheime Schaltfläche zu finden.</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Geheime Schaltfläche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Hier befindet sich die geheime Schaltfläche.</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Sobald du auf diese Schaltfläche klickst, öffnen sich die weißen Türen auf der linken Seite.</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Nachricht von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hast die geheime Schaltfläche gefunden!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 scheint, dass sich in diesem Bereich ein geheimer Raum geöffnet hat.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Gehe in den Raum und suche nach weiteren Informationen!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Hinweise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Hinter den Türen findest du Hinweise darauf, welcher Zeit-Agent der Übeltäter sein könnte (derjenige, der die Zeitrisse verursacht!).</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Zurück zu IMTE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Finden wir heraus, welcher Zeit-Agent der Zeit-Übeltäter sein könnte.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Anhand der Beweise, die du gesammelt hast, was glaubst du, welcher die Ursache für alle Zeitrisse ist?</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de-de" dirty="0"/>
              <a:t>Willkommen bei Stunde des Codes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de-de" sz="4400" b="1" dirty="0">
                <a:solidFill>
                  <a:schemeClr val="accent2">
                    <a:alpha val="99000"/>
                  </a:schemeClr>
                </a:solidFill>
              </a:rPr>
              <a:t>Platzhalter für SDC-Trailer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Abstimmen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Nach jedem Zeitriss hast du die Möglichkeit, darüber abzustimmen, wer deiner Meinung nach der Zeit-Übeltäter ist.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Erfolg!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de-de" dirty="0">
                          <a:solidFill>
                            <a:schemeClr val="accent5"/>
                          </a:solidFill>
                          <a:latin typeface="Noto Sans" panose="020B0502040504020204" pitchFamily="34" charset="0"/>
                          <a:ea typeface="Noto Sans" panose="020B0502040504020204" pitchFamily="34" charset="0"/>
                          <a:cs typeface="Noto Sans" panose="020B0502040504020204" pitchFamily="34" charset="0"/>
                        </a:rPr>
                        <a:t>VORHER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dirty="0">
                          <a:solidFill>
                            <a:schemeClr val="accent5"/>
                          </a:solidFill>
                          <a:latin typeface="Noto Sans" panose="020B0502040504020204" pitchFamily="34" charset="0"/>
                          <a:ea typeface="Noto Sans" panose="020B0502040504020204" pitchFamily="34" charset="0"/>
                          <a:cs typeface="Noto Sans" panose="020B0502040504020204" pitchFamily="34" charset="0"/>
                        </a:rPr>
                        <a:t>NACHHER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Du bist dran mit Spielen!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wählst den nächsten zu lösenden Zeitriss aus. Achte auf den Bildschirm. Damit gelangst du zum nächsten Zeitriss!</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Melde dich dann in der Zeitmaschine für deine nächste Missionsbesprechung zurück.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e-d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Dein Ziel ist es, 2 weitere Zeitrisse erfolgreich zu absolvieren.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de-de"/>
              <a:t>Das war ganze Arbeit!</a:t>
            </a:r>
          </a:p>
        </p:txBody>
      </p:sp>
      <p:pic>
        <p:nvPicPr>
          <p:cNvPr id="7" name="Picture Placeholder 10" descr="Der Minecraft-Agent und die Charaktere arbeiten nach einem Feuer an der Wiederaufforstung">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de-de">
                <a:solidFill>
                  <a:srgbClr val="D59DFF"/>
                </a:solidFill>
              </a:rPr>
              <a:t>Rückblick</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de-de" dirty="0">
                <a:solidFill>
                  <a:schemeClr val="bg1"/>
                </a:solidFill>
              </a:rPr>
              <a:t>Was du heute geschafft hast:</a:t>
            </a:r>
          </a:p>
          <a:p>
            <a:pPr marL="342900" indent="-342900">
              <a:lnSpc>
                <a:spcPct val="108000"/>
              </a:lnSpc>
              <a:spcBef>
                <a:spcPts val="1200"/>
              </a:spcBef>
              <a:buFont typeface="Arial" panose="020B0604020202020204" pitchFamily="34" charset="0"/>
              <a:buChar char="•"/>
            </a:pPr>
            <a:r>
              <a:rPr lang="de-de" dirty="0">
                <a:solidFill>
                  <a:schemeClr val="bg1"/>
                </a:solidFill>
              </a:rPr>
              <a:t>Etwas über Programmierkonzepte gelernt, darunter Algorithmen, Sequenzierung, Debugging und vielleicht sogar Schleifen.</a:t>
            </a:r>
          </a:p>
          <a:p>
            <a:pPr marL="342900" indent="-342900">
              <a:lnSpc>
                <a:spcPct val="108000"/>
              </a:lnSpc>
              <a:spcBef>
                <a:spcPts val="1200"/>
              </a:spcBef>
              <a:buFont typeface="Arial" panose="020B0604020202020204" pitchFamily="34" charset="0"/>
              <a:buChar char="•"/>
            </a:pPr>
            <a:r>
              <a:rPr lang="de-de" dirty="0">
                <a:solidFill>
                  <a:schemeClr val="bg1"/>
                </a:solidFill>
              </a:rPr>
              <a:t>Gelernt, dass IT überall ist – in all unseren Leidenschaften, Interessen und zukünftigen Berufen.</a:t>
            </a:r>
          </a:p>
          <a:p>
            <a:pPr marL="342900" indent="-342900">
              <a:lnSpc>
                <a:spcPct val="108000"/>
              </a:lnSpc>
              <a:spcBef>
                <a:spcPts val="1200"/>
              </a:spcBef>
              <a:buFont typeface="Arial" panose="020B0604020202020204" pitchFamily="34" charset="0"/>
              <a:buChar char="•"/>
            </a:pPr>
            <a:r>
              <a:rPr lang="de-de" dirty="0">
                <a:solidFill>
                  <a:schemeClr val="bg1"/>
                </a:solidFill>
              </a:rPr>
              <a:t>Den Minecraft Zeit-Agenten programmiert, um die Zukunft zu retten!</a:t>
            </a:r>
          </a:p>
        </p:txBody>
      </p:sp>
      <p:pic>
        <p:nvPicPr>
          <p:cNvPr id="7" name="Picture Placeholder 6" descr="Ein Screenshot eines Videospiels&#10;&#10;Beschreibung automatisch generiert">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Reflexion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Welcher Teil der Stunde des Codes hat dir am besten gefallen?</a:t>
            </a:r>
          </a:p>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Was war die größte Herausforderung in der Stunde des Codes?</a:t>
            </a:r>
          </a:p>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Wie hast du heute Programmierfähigkeiten eingesetzt?</a:t>
            </a:r>
          </a:p>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Nenne bitte eine neue Sache, die du heute gelernt hast.</a:t>
            </a:r>
          </a:p>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Warum ist Informatik für alle Menschen wichtig?</a:t>
            </a:r>
          </a:p>
          <a:p>
            <a:pPr marL="914400" lvl="1" indent="-457200">
              <a:buFont typeface="Arial" panose="020B0604020202020204" pitchFamily="34" charset="0"/>
              <a:buChar char="•"/>
            </a:pPr>
            <a:r>
              <a:rPr lang="de-d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Würdest du Minecraft: Education Edition gerne wieder spielen?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de-de"/>
              <a:t>Mehr Programmierspaß</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de-de" dirty="0"/>
              <a:t>Nach der Stunde des Codes 2021 (TimeCraft)</a:t>
            </a:r>
          </a:p>
          <a:p>
            <a:pPr marL="342900" indent="-342900">
              <a:lnSpc>
                <a:spcPct val="108000"/>
              </a:lnSpc>
              <a:spcBef>
                <a:spcPts val="1200"/>
              </a:spcBef>
              <a:buFont typeface="Arial" panose="020B0604020202020204" pitchFamily="34" charset="0"/>
              <a:buChar char="•"/>
            </a:pPr>
            <a:r>
              <a:rPr lang="de-de" dirty="0"/>
              <a:t>Arbeite weiter am Code, um zusätzliche Zeitrisse zu beheben!</a:t>
            </a:r>
          </a:p>
          <a:p>
            <a:pPr marL="342900" indent="-342900">
              <a:lnSpc>
                <a:spcPct val="108000"/>
              </a:lnSpc>
              <a:spcBef>
                <a:spcPts val="1200"/>
              </a:spcBef>
              <a:buFont typeface="Arial" panose="020B0604020202020204" pitchFamily="34" charset="0"/>
              <a:buChar char="•"/>
            </a:pPr>
            <a:r>
              <a:rPr lang="de-de" dirty="0"/>
              <a:t>Besuche den geheimen Trophäenraum unter dem Kontrollzentrum!</a:t>
            </a:r>
          </a:p>
          <a:p>
            <a:pPr marL="342900" indent="-342900">
              <a:lnSpc>
                <a:spcPct val="108000"/>
              </a:lnSpc>
              <a:spcBef>
                <a:spcPts val="1200"/>
              </a:spcBef>
              <a:buFont typeface="Arial" panose="020B0604020202020204" pitchFamily="34" charset="0"/>
              <a:buChar char="•"/>
            </a:pPr>
            <a:r>
              <a:rPr lang="de-de" dirty="0"/>
              <a:t>Drücke</a:t>
            </a:r>
            <a:r>
              <a:rPr lang="de-de" dirty="0">
                <a:latin typeface="+mj-lt"/>
              </a:rPr>
              <a:t> Esc </a:t>
            </a:r>
            <a:r>
              <a:rPr lang="de-de" dirty="0"/>
              <a:t>und wähle </a:t>
            </a:r>
            <a:r>
              <a:rPr lang="de-de" dirty="0">
                <a:latin typeface="+mj-lt"/>
              </a:rPr>
              <a:t>Ich bin fertig</a:t>
            </a:r>
            <a:r>
              <a:rPr lang="de-de" dirty="0"/>
              <a:t>, um dein Abschlusszertifikat zu erhalten.</a:t>
            </a:r>
          </a:p>
        </p:txBody>
      </p:sp>
      <p:pic>
        <p:nvPicPr>
          <p:cNvPr id="8" name="Picture Placeholder 7" descr="Zwei Kinder benutzen Surface-Computer und lächeln in die Kame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dirty="0"/>
              <a:t>Zertifikat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de-d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Glückwunsch! </a:t>
            </a:r>
          </a:p>
          <a:p>
            <a:pPr lvl="1" algn="ctr"/>
            <a:r>
              <a:rPr lang="de-d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Du hast ein Abschlusszertifikat erhalten!</a:t>
            </a:r>
          </a:p>
          <a:p>
            <a:pPr lvl="1" algn="ctr"/>
            <a:r>
              <a:rPr lang="de-d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Stunde des Codes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Ein Bild mit Spielzeug&#10;&#10;Beschreibung automatisch erstellt">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de-de"/>
              <a:t>Der Spaß ist hier noch nicht zu Ende!</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de-de" dirty="0">
                <a:solidFill>
                  <a:srgbClr val="3B2E58"/>
                </a:solidFill>
                <a:latin typeface="Segoe UI" panose="020B0502040204020203" pitchFamily="34" charset="0"/>
                <a:ea typeface="+mj-ea"/>
              </a:rPr>
              <a:t>Steig ein in die </a:t>
            </a:r>
            <a:r>
              <a:rPr lang="de-de" u="sng" dirty="0">
                <a:solidFill>
                  <a:srgbClr val="3B2E58"/>
                </a:solidFill>
                <a:latin typeface="Segoe UI" panose="020B0502040204020203" pitchFamily="34" charset="0"/>
                <a:ea typeface="+mj-ea"/>
              </a:rPr>
              <a:t>Minecraft: Education Edition</a:t>
            </a:r>
            <a:r>
              <a:rPr lang="de-de" dirty="0">
                <a:solidFill>
                  <a:srgbClr val="3B2E58"/>
                </a:solidFill>
                <a:latin typeface="Segoe UI" panose="020B0502040204020203" pitchFamily="34" charset="0"/>
                <a:ea typeface="+mj-ea"/>
              </a:rPr>
              <a:t>, um neue Herausforderungen und Lektionen zu entdecken und weiter zu programmieren!</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de-de"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Informatik-Fachkraft am Institut für extreme Zeitfehler ist es deine Aufgabe, die geheimnisvollen Zeitrisse zu beheben, die in der Geschichte auftreten, und herauszufinden, wer (oder was!) für sie verantwortlich ist.</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e-de"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Wirst du mit deinen Super-Programmierfähigkeiten dabei helfen, die Zeitrisse zu beheben und die Zukunft zu retten?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de-de" sz="2400" b="1" dirty="0">
                <a:solidFill>
                  <a:schemeClr val="tx1">
                    <a:alpha val="99000"/>
                  </a:schemeClr>
                </a:solidFill>
                <a:latin typeface="+mj-lt"/>
                <a:ea typeface="Noto Sans" panose="020B0502040504020204" pitchFamily="34" charset="0"/>
                <a:cs typeface="Noto Sans" panose="020B0502040504020204" pitchFamily="34" charset="0"/>
              </a:rPr>
              <a:t>In deiner TimeCraft-Mission </a:t>
            </a:r>
          </a:p>
          <a:p>
            <a:r>
              <a:rPr lang="de-de" sz="2400" b="1" dirty="0">
                <a:solidFill>
                  <a:schemeClr val="tx1">
                    <a:alpha val="99000"/>
                  </a:schemeClr>
                </a:solidFill>
                <a:latin typeface="+mj-lt"/>
                <a:ea typeface="Noto Sans" panose="020B0502040504020204" pitchFamily="34" charset="0"/>
                <a:cs typeface="Noto Sans" panose="020B0502040504020204" pitchFamily="34" charset="0"/>
              </a:rPr>
              <a:t>musst du Folgendes tun:</a:t>
            </a:r>
          </a:p>
          <a:p>
            <a:r>
              <a:rPr lang="de-d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de-d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Reise zurück zu aufregenden Zeitpunkten der Weltgeschichte</a:t>
            </a:r>
          </a:p>
          <a:p>
            <a:pPr marL="800100" lvl="1" indent="-342900">
              <a:spcBef>
                <a:spcPts val="600"/>
              </a:spcBef>
              <a:spcAft>
                <a:spcPts val="600"/>
              </a:spcAft>
              <a:buFont typeface="Arial" panose="020B0604020202020204" pitchFamily="34" charset="0"/>
              <a:buChar char="•"/>
            </a:pPr>
            <a:r>
              <a:rPr lang="de-d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Programmiere deinen Zeit-Agenten, um die Zeitrisse zu beheben</a:t>
            </a:r>
          </a:p>
          <a:p>
            <a:pPr marL="800100" lvl="1" indent="-342900">
              <a:spcBef>
                <a:spcPts val="600"/>
              </a:spcBef>
              <a:spcAft>
                <a:spcPts val="600"/>
              </a:spcAft>
              <a:buFont typeface="Arial" panose="020B0604020202020204" pitchFamily="34" charset="0"/>
              <a:buChar char="•"/>
            </a:pPr>
            <a:r>
              <a:rPr lang="de-d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Finde mithilfe der Hinweise heraus, wer oder was für die Zeitrisse verantwortlich ist</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de-de" sz="2400" dirty="0">
                <a:solidFill>
                  <a:schemeClr val="accent5">
                    <a:alpha val="99000"/>
                  </a:schemeClr>
                </a:solidFill>
                <a:latin typeface="+mj-lt"/>
                <a:ea typeface="Noto Sans" panose="020B0502040504020204" pitchFamily="34" charset="0"/>
                <a:cs typeface="Noto Sans" panose="020B0502040504020204" pitchFamily="34" charset="0"/>
              </a:rPr>
              <a:t>Bist du bereit </a:t>
            </a:r>
          </a:p>
          <a:p>
            <a:r>
              <a:rPr lang="de-de" sz="2400" dirty="0">
                <a:solidFill>
                  <a:schemeClr val="accent5">
                    <a:alpha val="99000"/>
                  </a:schemeClr>
                </a:solidFill>
                <a:latin typeface="+mj-lt"/>
                <a:ea typeface="Noto Sans" panose="020B0502040504020204" pitchFamily="34" charset="0"/>
                <a:cs typeface="Noto Sans" panose="020B0502040504020204" pitchFamily="34" charset="0"/>
              </a:rPr>
              <a:t>für ein Abenteuer durch die Zeit?</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de-de" dirty="0"/>
              <a:t>Wichtiger Wortschatz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de-de"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Es gibt einige wichtige Dinge, die wir verstehen müssen, bevor wir mit dem Spielen beginnen – gehen wir zuerst einige Konzepte durch!</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de-d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Zeit-Agent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für große Zeitfehler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Zeitriss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de-de" sz="1800" dirty="0">
                          <a:latin typeface="Noto Sans" panose="020B0502040504020204" pitchFamily="34" charset="0"/>
                          <a:ea typeface="Noto Sans" panose="020B0502040504020204" pitchFamily="34" charset="0"/>
                          <a:cs typeface="Noto Sans" panose="020B0502040504020204" pitchFamily="34" charset="0"/>
                        </a:rPr>
                        <a:t>Das ist der Roboter, den wir programmieren werden, um uns bei der Lösung der Zeitrisse zu helfen.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800" dirty="0">
                          <a:latin typeface="Noto Sans" panose="020B0502040504020204" pitchFamily="34" charset="0"/>
                          <a:ea typeface="Noto Sans" panose="020B0502040504020204" pitchFamily="34" charset="0"/>
                          <a:cs typeface="Noto Sans" panose="020B0502040504020204" pitchFamily="34" charset="0"/>
                        </a:rPr>
                        <a:t>Als Informatiker/in arbeitest du für das Institut für große Zeitfehler. Du überwachst und bewahrst die Ordnung der Zeit.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800" dirty="0">
                          <a:latin typeface="Noto Sans" panose="020B0502040504020204" pitchFamily="34" charset="0"/>
                          <a:ea typeface="Noto Sans" panose="020B0502040504020204" pitchFamily="34" charset="0"/>
                          <a:cs typeface="Noto Sans" panose="020B0502040504020204" pitchFamily="34" charset="0"/>
                        </a:rPr>
                        <a:t>Dies ist ein großes Problem (oder eine Veränderung), das in der Zeitlinie der Erdgeschichte aufgetreten ist. Diese werden im Mainframe angezeigt.</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Ein Bild mit Text, Gegenständen, Büro, Unordnung&#10;&#10;Beschreibung automatisch erstellt">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