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12:35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12:34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da-dk"/>
              <a:t>Vi udleverer præsentationen efter sessionen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da-d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rettigheder forbeholdes. MICROSOFT GIVER INGEN GARANTIER, HVERKEN UDTRYKKELIGE, UNDERFORSTÅEDE ELLER LOVFÆSTEDE, HVAD ANGÅR INFORMATIONEN I NÆRVÆRENDE PRÆSENTATION.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12:34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da-d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rettigheder forbeholdes. MICROSOFT GIVER INGEN GARANTIER, HVERKEN UDTRYKKELIGE, UNDERFORSTÅEDE ELLER LOVFÆSTEDE, HVAD ANGÅR INFORMATIONEN I NÆRVÆRENDE PRÆSENTATION.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12:34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da-d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rettigheder forbeholdes. MICROSOFT GIVER INGEN GARANTIER, HVERKEN UDTRYKKELIGE, UNDERFORSTÅEDE ELLER LOVFÆSTEDE, HVAD ANGÅR INFORMATIONEN I NÆRVÆRENDE PRÆSENTATION.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12:34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, hvid tekstversion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Fugleperspektiv af siddende kvinde, der tager noter i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-logo, grå tekstversion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da-dk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Alle rettigheder forbeholdes. </a:t>
            </a:r>
          </a:p>
        </p:txBody>
      </p:sp>
      <p:pic>
        <p:nvPicPr>
          <p:cNvPr id="5" name="MS logo white - EMF" descr="Microsoft-logo, hvid tekst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, hvid tekst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-logo, grå tekstversion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Fugleperspektiv af siddende kvinde, der tager noter i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-logo, hvid tekstversion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Fugleperspektiv af siddende kvinde, der tager noter i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-logo, grå tekstversion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-logo, hvid tekstversion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-logo, grå tekst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da-dk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Alle rettigheder forbeholdes. </a:t>
            </a:r>
          </a:p>
        </p:txBody>
      </p:sp>
      <p:pic>
        <p:nvPicPr>
          <p:cNvPr id="6" name="MS logo gray - EMF" descr="Microsoft-logo, grå tekstversion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da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d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da" TargetMode="External"/><Relationship Id="rId4" Type="http://schemas.openxmlformats.org/officeDocument/2006/relationships/hyperlink" Target="https://aka.ms/HOC21extensionactivities_d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d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da" TargetMode="External"/><Relationship Id="rId4" Type="http://schemas.openxmlformats.org/officeDocument/2006/relationships/hyperlink" Target="https://aka.ms/HOC2021presentationslides_d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da-dk" dirty="0"/>
              <a:t>Hour of Code 2021:</a:t>
            </a:r>
            <a:br/>
            <a:r>
              <a:rPr lang="da-dk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a-dk"/>
              <a:t>Underviserintro</a:t>
            </a:r>
          </a:p>
        </p:txBody>
      </p:sp>
      <p:pic>
        <p:nvPicPr>
          <p:cNvPr id="13" name="Picture Placeholder 8" descr="En person sidder ved et bord med en computer&#10;&#10;Automatisk genereret beskrivels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da-dk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Teleportering, hints og meget mere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sz="1800" dirty="0"/>
              <a:t>T.A.R.R.A. er den kunstige intelligens, der guider eleverne igennem spillet.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sz="1800" dirty="0"/>
              <a:t>Eleverne får udleveret en kommunikationsenhed ved navn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sz="1800" dirty="0"/>
              <a:t>Når eleverne højreklikker på enheden, kan de få hjælp fra T.A.R.R.A., få hints, nulstille opgaven, løse opgaven eller teleportere sig tilbage til tidslinjecomputeren.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da-dk" sz="3400" dirty="0"/>
              <a:t>Kodeopgaver (vælg 3 – I kan altid spille igen!)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da-dk" sz="2400" dirty="0"/>
              <a:t>Opgave 1: Bigband Jazz</a:t>
            </a:r>
          </a:p>
          <a:p>
            <a:r>
              <a:rPr lang="da-dk" sz="2400" dirty="0"/>
              <a:t>Opgave 2: Pyramiderne i Giza</a:t>
            </a:r>
          </a:p>
          <a:p>
            <a:r>
              <a:rPr lang="da-dk" sz="2400" dirty="0"/>
              <a:t>Opgave 3: Mission til månen</a:t>
            </a:r>
          </a:p>
          <a:p>
            <a:r>
              <a:rPr lang="da-dk" sz="2400" dirty="0"/>
              <a:t>Opgave 4: Den kinesiske mur</a:t>
            </a:r>
          </a:p>
          <a:p>
            <a:r>
              <a:rPr lang="da-dk" sz="2400" dirty="0"/>
              <a:t>Opgave 5: Mona Lisa</a:t>
            </a:r>
          </a:p>
          <a:p>
            <a:r>
              <a:rPr lang="da-dk" sz="2400" dirty="0"/>
              <a:t>Opgave 6: Første flyvning</a:t>
            </a:r>
          </a:p>
          <a:p>
            <a:r>
              <a:rPr lang="da-dk" sz="2400" dirty="0"/>
              <a:t>Opgave 7: Første programmør</a:t>
            </a:r>
          </a:p>
          <a:p>
            <a:r>
              <a:rPr lang="da-dk" sz="2400" dirty="0"/>
              <a:t>Opgave 8: Menneskets bedste ven</a:t>
            </a:r>
          </a:p>
          <a:p>
            <a:r>
              <a:rPr lang="da-dk" sz="2400" dirty="0"/>
              <a:t>Opgave 9: Palæontologisk puslespil</a:t>
            </a:r>
          </a:p>
          <a:p>
            <a:r>
              <a:rPr lang="da-dk" sz="2400" dirty="0"/>
              <a:t>Opgave 10: Opdagelsens elementer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kst, logo&#10;&#10;Automatisk genereret beskrivels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da-dk">
                <a:solidFill>
                  <a:srgbClr val="D59DFF"/>
                </a:solidFill>
              </a:rPr>
              <a:t>Resumé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>
                <a:solidFill>
                  <a:schemeClr val="bg1"/>
                </a:solidFill>
              </a:rPr>
              <a:t>I dag har 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Lært om kodekoncepter som algoritmer, sekvenser, debugging og måske endda løkker.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Lært, at der er datalogi i alt – i vores hobbyer, interesser og fremtidige karrierer.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bg1"/>
                </a:solidFill>
              </a:rPr>
              <a:t>Programmeret jeres tidsagent i Minecraft til at redde fremtiden!</a:t>
            </a:r>
          </a:p>
        </p:txBody>
      </p:sp>
      <p:pic>
        <p:nvPicPr>
          <p:cNvPr id="7" name="Picture Placeholder 6" descr="Et skærmbillede af et computerspil&#10;&#10;Automatisk genereret beskrivels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kst, logo&#10;&#10;Automatisk genereret beskrivels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Evaluering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Hvad var det bedste ved Hour of Code?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Hvad var det mest udfordrende ved Hour of Code?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Hvordan har I brugt datalogiske færdigheder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Har I lært noget nyt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Hvorfor er datalogi vigtig for alle?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a-d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Har I lyst til at prøve Minecraft: Education Edition igen?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da-dk"/>
              <a:t>Certifikat for færdiggørelse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a-dk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kst, logo&#10;&#10;Automatisk genereret beskrivels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da-dk" sz="4000" dirty="0">
                <a:latin typeface="Torque Bold" panose="020B0803030202050203" pitchFamily="34" charset="0"/>
              </a:rPr>
              <a:t>Velkommen til </a:t>
            </a:r>
          </a:p>
          <a:p>
            <a:pPr algn="ctr"/>
            <a:r>
              <a:rPr lang="da-dk" sz="4000" dirty="0">
                <a:latin typeface="Torque Bold" panose="020B0803030202050203" pitchFamily="34" charset="0"/>
              </a:rPr>
              <a:t>Minecraft Hour of Code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Et skærmbillede af et computerspil&#10;&#10;Automatisk genereret beskrivels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Undervisningsforberedelse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05034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dirty="0"/>
              <a:t>Spil Hour of Code 2021: TimeCraft igennem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dirty="0"/>
              <a:t>Download en kopi af </a:t>
            </a:r>
            <a:r>
              <a:rPr lang="da-dk" dirty="0">
                <a:hlinkClick r:id="rId2"/>
              </a:rPr>
              <a:t>facitlisten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dirty="0"/>
              <a:t>Læs </a:t>
            </a:r>
            <a:r>
              <a:rPr lang="da-dk" dirty="0">
                <a:hlinkClick r:id="rId3"/>
              </a:rPr>
              <a:t>underviserguiden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dirty="0"/>
              <a:t>Overvej de videre aktiviteter til </a:t>
            </a:r>
            <a:r>
              <a:rPr lang="da-dk" dirty="0">
                <a:hlinkClick r:id="rId4"/>
              </a:rPr>
              <a:t>udvidelse af datalogiundervisningen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dirty="0"/>
              <a:t>Fortsæt </a:t>
            </a:r>
            <a:r>
              <a:rPr lang="da-dk" dirty="0">
                <a:hlinkClick r:id="rId5"/>
              </a:rPr>
              <a:t>efter Hour of Code </a:t>
            </a:r>
            <a:r>
              <a:rPr lang="da-dk" dirty="0"/>
              <a:t>med flere sjove verdener!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, logo&#10;&#10;Automatisk genereret beskrivels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1 times lektion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b="1" dirty="0"/>
              <a:t>Introducer dig selv </a:t>
            </a:r>
            <a:r>
              <a:rPr lang="da-dk" sz="2000" dirty="0"/>
              <a:t>(2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Introducer </a:t>
            </a:r>
            <a:r>
              <a:rPr lang="da-dk" sz="2000" b="1" dirty="0"/>
              <a:t>lektionens tema </a:t>
            </a:r>
            <a:r>
              <a:rPr lang="da-dk" sz="2000" dirty="0"/>
              <a:t>– findes i </a:t>
            </a:r>
            <a:r>
              <a:rPr lang="da-dk" sz="2000" dirty="0">
                <a:hlinkClick r:id="rId2"/>
              </a:rPr>
              <a:t>underviserguiden </a:t>
            </a:r>
            <a:r>
              <a:rPr lang="da-dk" sz="2000" dirty="0"/>
              <a:t>(1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Del din skærm, mens I ser </a:t>
            </a:r>
            <a:r>
              <a:rPr lang="da-dk" sz="2000" dirty="0">
                <a:hlinkClick r:id="rId3"/>
              </a:rPr>
              <a:t>walkthrough-videoen</a:t>
            </a:r>
            <a:r>
              <a:rPr lang="da-dk" sz="2000" dirty="0"/>
              <a:t> sammen (2 min.) (husk at slå lyden til!)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Introducer </a:t>
            </a:r>
            <a:r>
              <a:rPr lang="da-dk" sz="2000" b="1" dirty="0"/>
              <a:t>lektionens koncepter </a:t>
            </a:r>
            <a:r>
              <a:rPr lang="da-dk" sz="2000" dirty="0"/>
              <a:t>– findes i underviserguiden (og på slide 5-8) (5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Gennemgå </a:t>
            </a:r>
            <a:r>
              <a:rPr lang="da-dk" sz="2000" b="1" dirty="0"/>
              <a:t>tips og tricks </a:t>
            </a:r>
            <a:r>
              <a:rPr lang="da-dk" sz="2000" dirty="0"/>
              <a:t>(slide 7) (3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Del din skærm, åbn verdenen, og </a:t>
            </a:r>
            <a:r>
              <a:rPr lang="da-dk" sz="2000" b="1" dirty="0"/>
              <a:t>spil den første opgave igennem </a:t>
            </a:r>
            <a:r>
              <a:rPr lang="da-dk" sz="2000" dirty="0"/>
              <a:t>(intro + Bigband Jazz), mens eleverne følger med (10-15 min.). Anvend de elevrettede </a:t>
            </a:r>
            <a:r>
              <a:rPr lang="da-dk" sz="2000" dirty="0">
                <a:hlinkClick r:id="rId4"/>
              </a:rPr>
              <a:t>slides</a:t>
            </a:r>
            <a:r>
              <a:rPr lang="da-dk" sz="2000" dirty="0"/>
              <a:t> som support.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Sæt eleverne i gang med </a:t>
            </a:r>
            <a:r>
              <a:rPr lang="da-dk" sz="2000" b="1" dirty="0"/>
              <a:t>yderligere to opgaver på egen hånd</a:t>
            </a:r>
            <a:r>
              <a:rPr lang="da-dk" sz="2000" dirty="0"/>
              <a:t>, og svar på deres spørgsmål undervejs (20 min.)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sz="1600" dirty="0"/>
              <a:t>Kig i </a:t>
            </a:r>
            <a:r>
              <a:rPr lang="da-dk" sz="1600" dirty="0">
                <a:hlinkClick r:id="rId5"/>
              </a:rPr>
              <a:t>facitlisten</a:t>
            </a:r>
            <a:r>
              <a:rPr lang="da-dk" sz="1600" dirty="0"/>
              <a:t> ved behov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b="1" dirty="0"/>
              <a:t>Afslut lektionen (slide 10)</a:t>
            </a:r>
            <a:r>
              <a:rPr lang="da-dk" sz="2000" dirty="0"/>
              <a:t> (5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000" dirty="0"/>
              <a:t>Evt. resterende tid kan bruges til at svare på spørgsmål fra eleverne </a:t>
            </a:r>
            <a:r>
              <a:rPr lang="da-dk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, logo&#10;&#10;Automatisk genereret beskrivels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da-dk" dirty="0"/>
              <a:t>Hvordan anvendes datalogi i dagligdagen og i forskellige jobs?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da-dk" sz="4000" dirty="0">
                <a:latin typeface="Torque Bold" panose="020B0803030202050203" pitchFamily="34" charset="0"/>
              </a:rPr>
              <a:t>Der er datalogi </a:t>
            </a:r>
            <a:br/>
            <a:r>
              <a:rPr lang="da-dk" sz="4000" dirty="0">
                <a:latin typeface="Torque Bold" panose="020B0803030202050203" pitchFamily="34" charset="0"/>
              </a:rPr>
              <a:t>i </a:t>
            </a:r>
            <a:br/>
            <a:r>
              <a:rPr lang="da-dk" sz="4000" dirty="0">
                <a:latin typeface="Torque Bold" panose="020B0803030202050203" pitchFamily="34" charset="0"/>
              </a:rPr>
              <a:t>alt</a:t>
            </a:r>
            <a:r>
              <a:rPr lang="da-dk" sz="4000" b="1" u="sng" dirty="0">
                <a:latin typeface="Torque Bold" panose="020B0803030202050203" pitchFamily="34" charset="0"/>
              </a:rPr>
              <a:t>, og datalogi er </a:t>
            </a:r>
            <a:br/>
            <a:r>
              <a:rPr lang="da-dk" sz="4000" dirty="0">
                <a:latin typeface="Torque Bold" panose="020B0803030202050203" pitchFamily="34" charset="0"/>
              </a:rPr>
              <a:t>FOR ALLE!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Et skærmbillede af et computerspil&#10;&#10;Automatisk genereret beskrivels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Som dataloger på Institut for monitorering af tidsfejl er det jeres job at rette op på de mystiske tidsforskydninger, der dukker op i historien, og finde ud af, hvem (eller hvad) der forårsager dem.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da-dk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Vil I hjælpe med at korrigere tidsforskydningerne og redde fremtiden med jeres kodemæssige superkræfter?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For at gennemføre jeres mission i TimeCraft </a:t>
            </a:r>
          </a:p>
          <a:p>
            <a:r>
              <a:rPr lang="da-d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skal I:</a:t>
            </a:r>
          </a:p>
          <a:p>
            <a:r>
              <a:rPr lang="da-d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a-d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Rejse tilbage til afgørende tidspunkter i verdenshistorien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a-d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Kode jeres tidsagent til at rette op på tre tidsforskydninger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a-d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Finde spor, der kan identificere skurken bag tidsforskydningerne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Er I klar </a:t>
            </a:r>
          </a:p>
          <a:p>
            <a:r>
              <a:rPr lang="da-d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til en rejse i tiden?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da-dk" dirty="0"/>
              <a:t>Vigtige termer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Inden vi går i gang, er vi nødt til at få styr på en række koncepter.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497252"/>
              </p:ext>
            </p:extLst>
          </p:nvPr>
        </p:nvGraphicFramePr>
        <p:xfrm>
          <a:off x="573207" y="1777945"/>
          <a:ext cx="11042406" cy="378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641699">
                <a:tc>
                  <a:txBody>
                    <a:bodyPr/>
                    <a:lstStyle/>
                    <a:p>
                      <a:pPr algn="ctr"/>
                      <a:r>
                        <a:rPr lang="da-d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for monitorering af tidsfejl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Tidsforskydning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140950">
                <a:tc>
                  <a:txBody>
                    <a:bodyPr/>
                    <a:lstStyle/>
                    <a:p>
                      <a:pPr algn="ctr"/>
                      <a:r>
                        <a:rPr lang="da-d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Tidsagenten er den robot, vi skal kode for at rette op på tidsforskydningerne.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 arbejder som dataloger på Institut for monitorering af tidsfejl. I overvåger og vedligeholder tidens gang.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En tidsforskydning er en ændring i jordens historiske tidslinje. De vises på jeres mainframe.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Et billede af tekst, ting, kontor, tætpakket&#10;&#10;Automatisk genereret beskrivels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Tips og tricks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da-dk" dirty="0"/>
              <a:t>Tegn et diagram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dirty="0"/>
              <a:t>Hvis eleverne tegner et diagram over den vej, de vil have deres tidsagent til at bevæge sig, kan de nemmere overskue forløbet og justere deres variable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da-dk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Moderne læser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a-dk" dirty="0"/>
              <a:t>Eleverne kan få teksten læst op eller oversat ved at trykke på ikonet for Moderne læser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kst, logo&#10;&#10;Automatisk genereret beskrivels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a-d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Moderne læser kan åbnes i Minecraft for at læse skilte og NPC-dialog. Det er ret praktisk.</a:t>
            </a:r>
            <a:br/>
            <a:br/>
            <a:r>
              <a:rPr lang="da-d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Moderne læser kan både læse højt og oversætte teksten.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da-d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Se, hvordan Moderne læser anvendes i Minecraft: Education Edition: </a:t>
            </a:r>
            <a:r>
              <a:rPr lang="da-d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da-dk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884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Hour of Code 2021: TimeCraft</vt:lpstr>
      <vt:lpstr>PowerPoint Presentation</vt:lpstr>
      <vt:lpstr>Undervisningsforberedelse </vt:lpstr>
      <vt:lpstr>1 times lektion </vt:lpstr>
      <vt:lpstr>PowerPoint Presentation</vt:lpstr>
      <vt:lpstr>Der er datalogi  i  alt, og datalogi er  FOR ALLE!</vt:lpstr>
      <vt:lpstr>PowerPoint Presentation</vt:lpstr>
      <vt:lpstr>Vigtige termer </vt:lpstr>
      <vt:lpstr>Tips og tricks</vt:lpstr>
      <vt:lpstr>Teleportering, hints og meget mere </vt:lpstr>
      <vt:lpstr>Kodeopgaver (vælg 3 – I kan altid spille igen!)</vt:lpstr>
      <vt:lpstr>Resumé</vt:lpstr>
      <vt:lpstr>Evaluering</vt:lpstr>
      <vt:lpstr>Certifikat for færdiggørelse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