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sz="882" b="1" kern="1200">
                <a:solidFill>
                  <a:schemeClr val="tx1"/>
                </a:solidFill>
                <a:effectLst/>
                <a:latin typeface="Segoe UI" panose="020B0502040204020203" pitchFamily="34" charset="0"/>
                <a:ea typeface="+mn-ea"/>
                <a:cs typeface="+mn-cs"/>
              </a:rPr>
              <a:t>Vært – opdater og indsæt følgende i chatten, inden I går i gang:</a:t>
            </a:r>
          </a:p>
          <a:p>
            <a:endParaRPr lang="en-US" sz="882" kern="1200">
              <a:solidFill>
                <a:schemeClr val="tx1"/>
              </a:solidFill>
              <a:effectLst/>
              <a:latin typeface="Segoe UI" panose="020B0502040204020203" pitchFamily="34" charset="0"/>
              <a:ea typeface="+mn-ea"/>
              <a:cs typeface="+mn-cs"/>
            </a:endParaRPr>
          </a:p>
          <a:p>
            <a:r>
              <a:rPr lang="da-dk" sz="882" kern="1200">
                <a:solidFill>
                  <a:schemeClr val="tx1"/>
                </a:solidFill>
                <a:effectLst/>
                <a:latin typeface="Segoe UI" panose="020B0502040204020203" pitchFamily="34" charset="0"/>
                <a:ea typeface="+mn-ea"/>
                <a:cs typeface="+mn-cs"/>
              </a:rPr>
              <a:t>Velkommen til [workshoppens titel]! Vi begynder kl. [tidspunkt, inkl. tidszone].</a:t>
            </a:r>
            <a:r>
              <a:rPr lang="da-dk" sz="882" i="1" kern="1200">
                <a:solidFill>
                  <a:schemeClr val="tx1"/>
                </a:solidFill>
                <a:effectLst/>
                <a:latin typeface="Segoe UI" panose="020B0502040204020203" pitchFamily="34" charset="0"/>
                <a:ea typeface="+mn-ea"/>
                <a:cs typeface="+mn-cs"/>
              </a:rPr>
              <a:t> </a:t>
            </a:r>
            <a:r>
              <a:rPr lang="da-dk" sz="882" kern="1200">
                <a:solidFill>
                  <a:schemeClr val="tx1"/>
                </a:solidFill>
                <a:effectLst/>
                <a:latin typeface="Segoe UI" panose="020B0502040204020203" pitchFamily="34" charset="0"/>
                <a:ea typeface="+mn-ea"/>
                <a:cs typeface="+mn-cs"/>
              </a:rPr>
              <a:t>Hvis I har spørgsmål eller tekniske problemer, kan I gøre os opmærksomme på det i chatten. I kan læse mere om vores andre virtuelle workshops på &lt;URL&gt;. Hvis I ikke allerede har gjort det, kan I downloade Minecraft: Education Edition på </a:t>
            </a:r>
            <a:r>
              <a:rPr lang="da-dk" sz="882" u="sng" kern="1200">
                <a:solidFill>
                  <a:schemeClr val="tx1"/>
                </a:solidFill>
                <a:effectLst/>
                <a:latin typeface="Segoe UI" panose="020B0502040204020203" pitchFamily="34" charset="0"/>
                <a:ea typeface="+mn-ea"/>
                <a:cs typeface="+mn-cs"/>
                <a:hlinkClick r:id="rId3"/>
              </a:rPr>
              <a:t>https://education.minecraft.net/hour-of-code</a:t>
            </a:r>
            <a:r>
              <a:rPr lang="da-dk"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Husk:</a:t>
            </a:r>
            <a:r>
              <a:rPr lang="da-dk" sz="882" kern="1200">
                <a:solidFill>
                  <a:schemeClr val="tx1"/>
                </a:solidFill>
                <a:effectLst/>
                <a:latin typeface="Segoe UI" panose="020B0502040204020203" pitchFamily="34" charset="0"/>
                <a:ea typeface="+mn-ea"/>
                <a:cs typeface="+mn-cs"/>
              </a:rPr>
              <a:t> </a:t>
            </a:r>
            <a:r>
              <a:rPr lang="da-dk" sz="882" b="1" kern="1200">
                <a:solidFill>
                  <a:schemeClr val="tx1"/>
                </a:solidFill>
                <a:effectLst/>
                <a:latin typeface="Segoe UI" panose="020B0502040204020203" pitchFamily="34" charset="0"/>
                <a:ea typeface="+mn-ea"/>
                <a:cs typeface="+mn-cs"/>
              </a:rPr>
              <a:t>Byd deltagerne velkommen: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Find PowerPoint-præsentationen i Teams, og vis den første slide.</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Opdater og indsæt ovenstående tekstforslag i chatten.</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Byd deltagerne velkommen, når de ankommer, og sørg for, at alle har slået deres lyd fra.</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Fortæl deltagerne, at de kan få brug få papir og blyant under workshoppen.</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Kig på deltagerantallet, og bestem, om du vil tillade mundtlige spørgsmål undervejs, eller om deltagerne må holde sig til chatten.</a:t>
            </a:r>
          </a:p>
          <a:p>
            <a:endParaRPr lang="en-US" sz="882" b="1"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Sig:</a:t>
            </a:r>
            <a:r>
              <a:rPr lang="da-dk" sz="882" kern="1200">
                <a:solidFill>
                  <a:schemeClr val="tx1"/>
                </a:solidFill>
                <a:effectLst/>
                <a:latin typeface="Segoe UI" panose="020B0502040204020203" pitchFamily="34" charset="0"/>
                <a:ea typeface="+mn-ea"/>
                <a:cs typeface="+mn-cs"/>
              </a:rPr>
              <a:t> Hej allesammen, og tak, fordi I vil være med! Mit navn er __________. Og det her en min medvært,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da-dk"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rettigheder forbeholdes. MICROSOFT GIVER INGEN GARANTIER, HVERKEN UDTRYKKELIGE, UNDERFORSTÅEDE ELLER LOVFÆSTEDE, HVAD ANGÅR INFORMATIONEN I NÆRVÆRENDE PRÆSENTATION.</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da-dk" sz="882" b="1" kern="1200">
                <a:solidFill>
                  <a:schemeClr val="tx1"/>
                </a:solidFill>
                <a:effectLst/>
                <a:latin typeface="Segoe UI" panose="020B0502040204020203" pitchFamily="34" charset="0"/>
                <a:ea typeface="+mn-ea"/>
                <a:cs typeface="+mn-cs"/>
              </a:rPr>
              <a:t>Sig: </a:t>
            </a:r>
            <a:r>
              <a:rPr lang="da-dk" sz="882" kern="1200">
                <a:solidFill>
                  <a:schemeClr val="tx1"/>
                </a:solidFill>
                <a:effectLst/>
                <a:latin typeface="Segoe UI" panose="020B0502040204020203" pitchFamily="34" charset="0"/>
                <a:ea typeface="+mn-ea"/>
                <a:cs typeface="+mn-cs"/>
              </a:rPr>
              <a:t>Kode er et sæt instruktioner, der skal udføres i en specifik rækkefølge. Det er det sprog, programmer bruger til at fortælle en computer, hvad den skal gøre. Programmører er dem, der skriver koden. Det er det, vi skal være i dag! Kode kan skrives på mange forskellige måder. </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På vores mission skal vi bruge </a:t>
            </a:r>
            <a:r>
              <a:rPr lang="da-dk" sz="882" b="1" kern="1200">
                <a:solidFill>
                  <a:schemeClr val="tx1"/>
                </a:solidFill>
                <a:effectLst/>
                <a:latin typeface="Segoe UI" panose="020B0502040204020203" pitchFamily="34" charset="0"/>
                <a:ea typeface="+mn-ea"/>
                <a:cs typeface="+mn-cs"/>
              </a:rPr>
              <a:t>blokbaseret kode</a:t>
            </a:r>
            <a:r>
              <a:rPr lang="da-dk" sz="882" kern="1200">
                <a:solidFill>
                  <a:schemeClr val="tx1"/>
                </a:solidFill>
                <a:effectLst/>
                <a:latin typeface="Segoe UI" panose="020B0502040204020203" pitchFamily="34" charset="0"/>
                <a:ea typeface="+mn-ea"/>
                <a:cs typeface="+mn-cs"/>
              </a:rPr>
              <a:t> – det er en god måde at starte på. </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Med blokbaseret kode trækker og slipper I blokke, der repræsenterer programkommandoer, og samler dem lige som et puslespil.</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Kode kan også skrives som tekst med ord, tal og tegnsætning. Billedet her viser en </a:t>
            </a:r>
            <a:r>
              <a:rPr lang="da-dk" sz="882" b="1" kern="1200">
                <a:solidFill>
                  <a:schemeClr val="tx1"/>
                </a:solidFill>
                <a:effectLst/>
                <a:latin typeface="Segoe UI" panose="020B0502040204020203" pitchFamily="34" charset="0"/>
                <a:ea typeface="+mn-ea"/>
                <a:cs typeface="+mn-cs"/>
              </a:rPr>
              <a:t>tekstbaseret kode</a:t>
            </a:r>
            <a:r>
              <a:rPr lang="da-dk" sz="882" kern="1200">
                <a:solidFill>
                  <a:schemeClr val="tx1"/>
                </a:solidFill>
                <a:effectLst/>
                <a:latin typeface="Segoe UI" panose="020B0502040204020203" pitchFamily="34" charset="0"/>
                <a:ea typeface="+mn-ea"/>
                <a:cs typeface="+mn-cs"/>
              </a:rPr>
              <a:t>, der kaldes JavaScript.</a:t>
            </a:r>
          </a:p>
          <a:p>
            <a:endParaRPr lang="en-US" sz="882" b="1"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Spørg: </a:t>
            </a:r>
            <a:r>
              <a:rPr lang="da-dk" sz="882" kern="1200">
                <a:solidFill>
                  <a:schemeClr val="tx1"/>
                </a:solidFill>
                <a:effectLst/>
                <a:latin typeface="Segoe UI" panose="020B0502040204020203" pitchFamily="34" charset="0"/>
                <a:ea typeface="+mn-ea"/>
                <a:cs typeface="+mn-cs"/>
              </a:rPr>
              <a:t>Billederne viser det samme program skrevet med henholdsvis blokbaseret og tekstbaseret kode. Kan I se, hvad der er ens, og hvad der er forskelligt? </a:t>
            </a:r>
          </a:p>
          <a:p>
            <a:r>
              <a:rPr lang="da-dk" sz="882" kern="1200">
                <a:solidFill>
                  <a:schemeClr val="tx1"/>
                </a:solidFill>
                <a:effectLst/>
                <a:latin typeface="Segoe UI" panose="020B0502040204020203" pitchFamily="34" charset="0"/>
                <a:ea typeface="+mn-ea"/>
                <a:cs typeface="+mn-cs"/>
              </a:rPr>
              <a:t>(</a:t>
            </a:r>
            <a:r>
              <a:rPr lang="da-dk" sz="882" i="1" kern="1200">
                <a:solidFill>
                  <a:schemeClr val="tx1"/>
                </a:solidFill>
                <a:effectLst/>
                <a:latin typeface="Segoe UI" panose="020B0502040204020203" pitchFamily="34" charset="0"/>
                <a:ea typeface="+mn-ea"/>
                <a:cs typeface="+mn-cs"/>
              </a:rPr>
              <a:t>Mulige svar kan være: </a:t>
            </a:r>
            <a:r>
              <a:rPr lang="da-dk" sz="882" kern="1200">
                <a:solidFill>
                  <a:schemeClr val="tx1"/>
                </a:solidFill>
                <a:effectLst/>
                <a:latin typeface="Segoe UI" panose="020B0502040204020203" pitchFamily="34" charset="0"/>
                <a:ea typeface="+mn-ea"/>
                <a:cs typeface="+mn-cs"/>
              </a:rPr>
              <a:t>ligheder: mange ord og tal er de samme og i samme rækkefølge; forskelle: farvede blokke vs. nummererede tekstlinjer; når programmet starter vs. ingen når programmet starter; kun ord og tal vs. ord og tal plus tegnsætning; kombinerbare blokke vs. tekst, der skal skrives).</a:t>
            </a:r>
          </a:p>
          <a:p>
            <a:endParaRPr lang="en-US" sz="882" b="1"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Husk: </a:t>
            </a:r>
            <a:r>
              <a:rPr lang="da-dk" sz="882" kern="1200">
                <a:solidFill>
                  <a:schemeClr val="tx1"/>
                </a:solidFill>
                <a:effectLst/>
                <a:latin typeface="Segoe UI" panose="020B0502040204020203" pitchFamily="34" charset="0"/>
                <a:ea typeface="+mn-ea"/>
                <a:cs typeface="+mn-cs"/>
              </a:rPr>
              <a:t>Efterlys svar i chatten, eller slå lyden til for deltagere, der rækker hånden op.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da-dk"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rettigheder forbeholdes. MICROSOFT GIVER INGEN GARANTIER, HVERKEN UDTRYKKELIGE, UNDERFORSTÅEDE ELLER LOVFÆSTEDE, HVAD ANGÅR INFORMATIONEN I NÆRVÆRENDE PRÆSENTATION.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sz="882" b="1" kern="1200">
                <a:solidFill>
                  <a:schemeClr val="tx1"/>
                </a:solidFill>
                <a:effectLst/>
                <a:latin typeface="Segoe UI" panose="020B0502040204020203" pitchFamily="34" charset="0"/>
                <a:ea typeface="+mn-ea"/>
                <a:cs typeface="+mn-cs"/>
              </a:rPr>
              <a:t>Sig: </a:t>
            </a:r>
            <a:r>
              <a:rPr lang="da-dk" sz="882" kern="1200">
                <a:solidFill>
                  <a:schemeClr val="tx1"/>
                </a:solidFill>
                <a:effectLst/>
                <a:latin typeface="Segoe UI" panose="020B0502040204020203" pitchFamily="34" charset="0"/>
                <a:ea typeface="+mn-ea"/>
                <a:cs typeface="+mn-cs"/>
              </a:rPr>
              <a:t>Nydeligt arbejde! I har gennemført den første mission! Vi opsummerer lige de relevante koncepter og tager et kig på de udfordringer, I løb ind i.</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I en </a:t>
            </a:r>
            <a:r>
              <a:rPr lang="da-dk" sz="882" b="1" kern="1200">
                <a:solidFill>
                  <a:schemeClr val="tx1"/>
                </a:solidFill>
                <a:effectLst/>
                <a:latin typeface="Segoe UI" panose="020B0502040204020203" pitchFamily="34" charset="0"/>
                <a:ea typeface="+mn-ea"/>
                <a:cs typeface="+mn-cs"/>
              </a:rPr>
              <a:t>sekvens</a:t>
            </a:r>
            <a:r>
              <a:rPr lang="da-dk" sz="882" kern="1200">
                <a:solidFill>
                  <a:schemeClr val="tx1"/>
                </a:solidFill>
                <a:effectLst/>
                <a:latin typeface="Segoe UI" panose="020B0502040204020203" pitchFamily="34" charset="0"/>
                <a:ea typeface="+mn-ea"/>
                <a:cs typeface="+mn-cs"/>
              </a:rPr>
              <a:t> fører en handling eller hændelse til den næste handling i en forudbestemt rækkefølge.</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Det betyder, at rækkefølgen af jeres kodeblokke er vigtig.</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Jeres Agent flytter sig i den rækkefølge, I har sekvenseret. </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Det er et kodekoncept, som vi er begyndt at lære om med robot-algoritmer. </a:t>
            </a:r>
          </a:p>
          <a:p>
            <a:endParaRPr lang="en-US" sz="882" b="1"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Spørg: </a:t>
            </a:r>
            <a:r>
              <a:rPr lang="da-dk" sz="882" kern="1200">
                <a:solidFill>
                  <a:schemeClr val="tx1"/>
                </a:solidFill>
                <a:effectLst/>
                <a:latin typeface="Segoe UI" panose="020B0502040204020203" pitchFamily="34" charset="0"/>
                <a:ea typeface="+mn-ea"/>
                <a:cs typeface="+mn-cs"/>
              </a:rPr>
              <a:t>Ville jeres sidste program fungere, hvis I havde placeret "agent analysér" blokken foran "agent flyt" blokken? Hvorfor eller hvorfor ikke? </a:t>
            </a:r>
          </a:p>
          <a:p>
            <a:r>
              <a:rPr lang="da-dk" sz="882" kern="1200">
                <a:solidFill>
                  <a:schemeClr val="tx1"/>
                </a:solidFill>
                <a:effectLst/>
                <a:latin typeface="Segoe UI" panose="020B0502040204020203" pitchFamily="34" charset="0"/>
                <a:ea typeface="+mn-ea"/>
                <a:cs typeface="+mn-cs"/>
              </a:rPr>
              <a:t>(</a:t>
            </a:r>
            <a:r>
              <a:rPr lang="da-dk" sz="882" i="1" kern="1200">
                <a:solidFill>
                  <a:schemeClr val="tx1"/>
                </a:solidFill>
                <a:effectLst/>
                <a:latin typeface="Segoe UI" panose="020B0502040204020203" pitchFamily="34" charset="0"/>
                <a:ea typeface="+mn-ea"/>
                <a:cs typeface="+mn-cs"/>
              </a:rPr>
              <a:t>Svar</a:t>
            </a:r>
            <a:r>
              <a:rPr lang="da-dk" sz="882" kern="1200">
                <a:solidFill>
                  <a:schemeClr val="tx1"/>
                </a:solidFill>
                <a:effectLst/>
                <a:latin typeface="Segoe UI" panose="020B0502040204020203" pitchFamily="34" charset="0"/>
                <a:ea typeface="+mn-ea"/>
                <a:cs typeface="+mn-cs"/>
              </a:rPr>
              <a:t>: Nej, fordi jeres Agent var nødt til at bevæge sig fremad for at nå hen til det tørre buskads, inden den kunne analysere det.)</a:t>
            </a:r>
          </a:p>
          <a:p>
            <a:endParaRPr lang="en-US" sz="882" b="1"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Husk: </a:t>
            </a:r>
            <a:r>
              <a:rPr lang="da-dk" sz="882" kern="1200">
                <a:solidFill>
                  <a:schemeClr val="tx1"/>
                </a:solidFill>
                <a:effectLst/>
                <a:latin typeface="Segoe UI" panose="020B0502040204020203" pitchFamily="34" charset="0"/>
                <a:ea typeface="+mn-ea"/>
                <a:cs typeface="+mn-cs"/>
              </a:rPr>
              <a:t>Efterlys svar i chatten, eller slå lyden til for deltagere, der rækker hånden op.</a:t>
            </a:r>
          </a:p>
          <a:p>
            <a:endParaRPr lang="en-US" sz="882" b="1"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Sig: </a:t>
            </a:r>
            <a:r>
              <a:rPr lang="da-dk" sz="882" kern="1200">
                <a:solidFill>
                  <a:schemeClr val="tx1"/>
                </a:solidFill>
                <a:effectLst/>
                <a:latin typeface="Segoe UI" panose="020B0502040204020203" pitchFamily="34" charset="0"/>
                <a:ea typeface="+mn-ea"/>
                <a:cs typeface="+mn-cs"/>
              </a:rPr>
              <a:t>Hvis en sekvens giver problemer, kan det være en fordel at skrive de respektive trin ned på papir. Skriv jeres idé ned, og kig den efter i sømmene. Hvis I får en bedre idé, skriver I den ned i stedet for. Når I er tilfredse med jeres plan, bygger I koden.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da-dk"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rettigheder forbeholdes. MICROSOFT GIVER INGEN GARANTIER, HVERKEN UDTRYKKELIGE, UNDERFORSTÅEDE ELLER LOVFÆSTEDE, HVAD ANGÅR INFORMATIONEN I NÆRVÆRENDE PRÆSENTATION.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sz="882" b="1" kern="1200">
                <a:solidFill>
                  <a:schemeClr val="tx1"/>
                </a:solidFill>
                <a:effectLst/>
                <a:latin typeface="Segoe UI" panose="020B0502040204020203" pitchFamily="34" charset="0"/>
                <a:ea typeface="+mn-ea"/>
                <a:cs typeface="+mn-cs"/>
              </a:rPr>
              <a:t>Sig: </a:t>
            </a:r>
            <a:r>
              <a:rPr lang="da-dk" sz="882" kern="1200">
                <a:solidFill>
                  <a:schemeClr val="tx1"/>
                </a:solidFill>
                <a:effectLst/>
                <a:latin typeface="Segoe UI" panose="020B0502040204020203" pitchFamily="34" charset="0"/>
                <a:ea typeface="+mn-ea"/>
                <a:cs typeface="+mn-cs"/>
              </a:rPr>
              <a:t>Nydeligt arbejde! I har ført jeres Agent igennem den krævende labyrint! Lad os se på, hvordan det gik, og hvordan I kan rette eventuelle problemer i koden.</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Når I finder og retter fejl i jeres kode, kaldes det </a:t>
            </a:r>
            <a:r>
              <a:rPr lang="da-dk" sz="882" b="1" kern="1200">
                <a:solidFill>
                  <a:schemeClr val="tx1"/>
                </a:solidFill>
                <a:effectLst/>
                <a:latin typeface="Segoe UI" panose="020B0502040204020203" pitchFamily="34" charset="0"/>
                <a:ea typeface="+mn-ea"/>
                <a:cs typeface="+mn-cs"/>
              </a:rPr>
              <a:t>debugging</a:t>
            </a:r>
            <a:r>
              <a:rPr lang="da-dk" sz="882" kern="1200">
                <a:solidFill>
                  <a:schemeClr val="tx1"/>
                </a:solidFill>
                <a:effectLst/>
                <a:latin typeface="Segoe UI" panose="020B0502040204020203" pitchFamily="34" charset="0"/>
                <a:ea typeface="+mn-ea"/>
                <a:cs typeface="+mn-cs"/>
              </a:rPr>
              <a:t>. </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Det hedder debugging, fordi fejl i kode ofte kaldes bugs. </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Alle programmører begår fejl, uanset hvor erfarne de er. Når jeres kode ikke gør det forventede, skal I prøve at være nysgerrige frem for sure – nu skal I nemlig til at jage bugs!</a:t>
            </a:r>
          </a:p>
          <a:p>
            <a:endParaRPr lang="en-US" sz="882" b="1"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Spørg: </a:t>
            </a:r>
            <a:r>
              <a:rPr lang="da-dk" sz="882" kern="1200">
                <a:solidFill>
                  <a:schemeClr val="tx1"/>
                </a:solidFill>
                <a:effectLst/>
                <a:latin typeface="Segoe UI" panose="020B0502040204020203" pitchFamily="34" charset="0"/>
                <a:ea typeface="+mn-ea"/>
                <a:cs typeface="+mn-cs"/>
              </a:rPr>
              <a:t>Virkede jeres kode i første forsøg? Hvordan fandt og rettede I bugs i jeres kode?</a:t>
            </a:r>
          </a:p>
          <a:p>
            <a:endParaRPr lang="en-US" sz="882" b="1"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Husk: </a:t>
            </a:r>
            <a:r>
              <a:rPr lang="da-dk" sz="882" kern="1200">
                <a:solidFill>
                  <a:schemeClr val="tx1"/>
                </a:solidFill>
                <a:effectLst/>
                <a:latin typeface="Segoe UI" panose="020B0502040204020203" pitchFamily="34" charset="0"/>
                <a:ea typeface="+mn-ea"/>
                <a:cs typeface="+mn-cs"/>
              </a:rPr>
              <a:t>Efterlys svar i chatten, eller slå lyden til for deltagere, der rækker hånden op.</a:t>
            </a:r>
          </a:p>
          <a:p>
            <a:endParaRPr lang="en-US" sz="882" b="1"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Sig: </a:t>
            </a:r>
            <a:r>
              <a:rPr lang="da-dk" sz="882" kern="1200">
                <a:solidFill>
                  <a:schemeClr val="tx1"/>
                </a:solidFill>
                <a:effectLst/>
                <a:latin typeface="Segoe UI" panose="020B0502040204020203" pitchFamily="34" charset="0"/>
                <a:ea typeface="+mn-ea"/>
                <a:cs typeface="+mn-cs"/>
              </a:rPr>
              <a:t>I kan bl.a. spotte bugs på missionerne ved at observere jeres Agent omhyggeligt, når I kører koden.</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Hvis jeres Agent eksempelvis forsøger at fortsætte fremad i stedet for at dreje til venstre i labyrinten, må der være en bug lige omkring det pågældende område i jeres kode. </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Når I debugger jeres kode, skal I finde det sted i koden, hvor jeres Agent gik den forkerte vej.</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Prøv at ændre tallet i "agent flyt" blokken, inden I kører koden igen for at se, om det har hjulpet.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da-dk"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rettigheder forbeholdes. MICROSOFT GIVER INGEN GARANTIER, HVERKEN UDTRYKKELIGE, UNDERFORSTÅEDE ELLER LOVFÆSTEDE, HVAD ANGÅR INFORMATIONEN I NÆRVÆRENDE PRÆSENTATION.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sz="882" b="1" kern="1200">
                <a:solidFill>
                  <a:schemeClr val="tx1"/>
                </a:solidFill>
                <a:effectLst/>
                <a:latin typeface="Segoe UI" panose="020B0502040204020203" pitchFamily="34" charset="0"/>
                <a:ea typeface="+mn-ea"/>
                <a:cs typeface="+mn-cs"/>
              </a:rPr>
              <a:t>Sig: </a:t>
            </a:r>
            <a:r>
              <a:rPr lang="da-dk" sz="882" kern="1200">
                <a:solidFill>
                  <a:schemeClr val="tx1"/>
                </a:solidFill>
                <a:effectLst/>
                <a:latin typeface="Segoe UI" panose="020B0502040204020203" pitchFamily="34" charset="0"/>
                <a:ea typeface="+mn-ea"/>
                <a:cs typeface="+mn-cs"/>
              </a:rPr>
              <a:t>Nydeligt arbejde! I har gennemført Hour of Code!</a:t>
            </a:r>
          </a:p>
          <a:p>
            <a:endParaRPr lang="en-US" sz="882"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Spørg: </a:t>
            </a:r>
            <a:r>
              <a:rPr lang="da-dk" sz="882" kern="1200">
                <a:solidFill>
                  <a:schemeClr val="tx1"/>
                </a:solidFill>
                <a:effectLst/>
                <a:latin typeface="Segoe UI" panose="020B0502040204020203" pitchFamily="34" charset="0"/>
                <a:ea typeface="+mn-ea"/>
                <a:cs typeface="+mn-cs"/>
              </a:rPr>
              <a:t>Hvad var den sjoveste eller mest interessante udfordring?</a:t>
            </a:r>
          </a:p>
          <a:p>
            <a:endParaRPr lang="en-US" sz="882"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Husk: </a:t>
            </a:r>
            <a:r>
              <a:rPr lang="da-dk" sz="882" kern="1200">
                <a:solidFill>
                  <a:schemeClr val="tx1"/>
                </a:solidFill>
                <a:effectLst/>
                <a:latin typeface="Segoe UI" panose="020B0502040204020203" pitchFamily="34" charset="0"/>
                <a:ea typeface="+mn-ea"/>
                <a:cs typeface="+mn-cs"/>
              </a:rPr>
              <a:t>Efterlys svar i chatten, eller slå lyden til for deltagere, der rækker hånden op.</a:t>
            </a:r>
          </a:p>
          <a:p>
            <a:endParaRPr lang="en-US" sz="882" kern="1200">
              <a:solidFill>
                <a:schemeClr val="tx1"/>
              </a:solidFill>
              <a:effectLst/>
              <a:latin typeface="Segoe UI" panose="020B0502040204020203" pitchFamily="34" charset="0"/>
              <a:ea typeface="+mn-ea"/>
              <a:cs typeface="+mn-cs"/>
            </a:endParaRPr>
          </a:p>
          <a:p>
            <a:r>
              <a:rPr lang="da-dk" sz="882" b="1" kern="1200">
                <a:solidFill>
                  <a:schemeClr val="tx1"/>
                </a:solidFill>
                <a:effectLst/>
                <a:latin typeface="Segoe UI" panose="020B0502040204020203" pitchFamily="34" charset="0"/>
                <a:ea typeface="+mn-ea"/>
                <a:cs typeface="+mn-cs"/>
              </a:rPr>
              <a:t>Note: </a:t>
            </a:r>
            <a:r>
              <a:rPr lang="da-dk" sz="882" kern="1200">
                <a:solidFill>
                  <a:schemeClr val="tx1"/>
                </a:solidFill>
                <a:effectLst/>
                <a:latin typeface="Segoe UI" panose="020B0502040204020203" pitchFamily="34" charset="0"/>
                <a:ea typeface="+mn-ea"/>
                <a:cs typeface="+mn-cs"/>
              </a:rPr>
              <a:t>Husk at rose din gruppe for deres fine arbejde, også selvom de ikke nåede igennem alle missionerne.</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da-dk"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Alle rettigheder forbeholdes. MICROSOFT GIVER INGEN GARANTIER, HVERKEN UDTRYKKELIGE, UNDERFORSTÅEDE ELLER LOVFÆSTEDE, HVAD ANGÅR INFORMATIONEN I NÆRVÆRENDE PRÆSENTATION.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sz="882" b="1" kern="1200">
                <a:solidFill>
                  <a:schemeClr val="tx1"/>
                </a:solidFill>
                <a:effectLst/>
                <a:latin typeface="Segoe UI" panose="020B0502040204020203" pitchFamily="34" charset="0"/>
                <a:ea typeface="+mn-ea"/>
                <a:cs typeface="+mn-cs"/>
              </a:rPr>
              <a:t>Sig: </a:t>
            </a:r>
            <a:r>
              <a:rPr lang="da-dk" sz="882" kern="1200">
                <a:solidFill>
                  <a:schemeClr val="tx1"/>
                </a:solidFill>
                <a:effectLst/>
                <a:latin typeface="Segoe UI" panose="020B0502040204020203" pitchFamily="34" charset="0"/>
                <a:ea typeface="+mn-ea"/>
                <a:cs typeface="+mn-cs"/>
              </a:rPr>
              <a:t>Vi har nået meget i dag!</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Vi har lært om kodekoncepter som algoritmer, kunstig intelligens, sekvenser, debugging og betingelser.</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I har programmeret jeres Minecraft Agent til at forhindre skovbrande!</a:t>
            </a:r>
          </a:p>
          <a:p>
            <a:endParaRPr lang="en-US" sz="882" i="1" kern="1200">
              <a:solidFill>
                <a:schemeClr val="tx1"/>
              </a:solidFill>
              <a:effectLst/>
              <a:latin typeface="Segoe UI" panose="020B0502040204020203" pitchFamily="34" charset="0"/>
              <a:ea typeface="+mn-ea"/>
              <a:cs typeface="+mn-cs"/>
            </a:endParaRPr>
          </a:p>
          <a:p>
            <a:r>
              <a:rPr lang="da-dk" sz="882" i="1" kern="1200">
                <a:solidFill>
                  <a:schemeClr val="tx1"/>
                </a:solidFill>
                <a:effectLst/>
                <a:latin typeface="Segoe UI" panose="020B0502040204020203" pitchFamily="34" charset="0"/>
                <a:ea typeface="+mn-ea"/>
                <a:cs typeface="+mn-cs"/>
              </a:rPr>
              <a:t>Ekstra spørgsmål</a:t>
            </a:r>
            <a:r>
              <a:rPr lang="da-dk"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Hvilken rolle spiller computere i forebyggelsen af skovbrande?</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Hvilke data (oplysninger) er vigtige i kampen mod skovbrande?</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Hvordan kan vi forhindre skovbrande i at opstå? </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Hvad er genskovning? Og hvordan gør vi det?</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da-dk"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rettigheder forbeholdes. MICROSOFT GIVER INGEN GARANTIER, HVERKEN UDTRYKKELIGE, UNDERFORSTÅEDE ELLER LOVFÆSTEDE, HVAD ANGÅR INFORMATIONEN I NÆRVÆRENDE PRÆSENTATION.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sz="882" b="1" kern="1200">
                <a:solidFill>
                  <a:schemeClr val="tx1"/>
                </a:solidFill>
                <a:effectLst/>
                <a:latin typeface="Segoe UI" panose="020B0502040204020203" pitchFamily="34" charset="0"/>
                <a:ea typeface="+mn-ea"/>
                <a:cs typeface="+mn-cs"/>
              </a:rPr>
              <a:t>Sig: </a:t>
            </a:r>
            <a:r>
              <a:rPr lang="da-dk" sz="882" kern="1200">
                <a:solidFill>
                  <a:schemeClr val="tx1"/>
                </a:solidFill>
                <a:effectLst/>
                <a:latin typeface="Segoe UI" panose="020B0502040204020203" pitchFamily="34" charset="0"/>
                <a:ea typeface="+mn-ea"/>
                <a:cs typeface="+mn-cs"/>
              </a:rPr>
              <a:t>Efter workshoppen er der mulighed for at arbejde videre med dagens kodeaktiviteter: </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Fortsæt bonusaktiviteten med at genoprette skoven og fylde den med dyr. Aktiviteten viser, hvordan I bruger kode til at placere blokke som blomster og spawne mobs som kyllinger. Det er både sjovt og en god mulighed for at være endnu mere kreativ med kode.</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Tal med brandmanden, når skoven er genoprettet, så I kan tage et billede af jeres værk, der kan gemmes på jeres computer eller enhed. </a:t>
            </a:r>
          </a:p>
          <a:p>
            <a:pPr marL="171450" lvl="0" indent="-171450">
              <a:buFont typeface="Arial" panose="020B0604020202020204" pitchFamily="34" charset="0"/>
              <a:buChar char="•"/>
            </a:pPr>
            <a:r>
              <a:rPr lang="da-dk" sz="882" kern="1200">
                <a:solidFill>
                  <a:schemeClr val="tx1"/>
                </a:solidFill>
                <a:effectLst/>
                <a:latin typeface="Segoe UI" panose="020B0502040204020203" pitchFamily="34" charset="0"/>
                <a:ea typeface="+mn-ea"/>
                <a:cs typeface="+mn-cs"/>
              </a:rPr>
              <a:t>I kan også få et personligt certifikat som dokumentation for, at I har gennemført årets Hour of Code! Tryk på </a:t>
            </a:r>
            <a:r>
              <a:rPr lang="da-dk" sz="882" b="1" kern="1200">
                <a:solidFill>
                  <a:schemeClr val="tx1"/>
                </a:solidFill>
                <a:effectLst/>
                <a:latin typeface="Segoe UI" panose="020B0502040204020203" pitchFamily="34" charset="0"/>
                <a:ea typeface="+mn-ea"/>
                <a:cs typeface="+mn-cs"/>
              </a:rPr>
              <a:t>Esc</a:t>
            </a:r>
            <a:r>
              <a:rPr lang="da-dk" sz="882" kern="1200">
                <a:solidFill>
                  <a:schemeClr val="tx1"/>
                </a:solidFill>
                <a:effectLst/>
                <a:latin typeface="Segoe UI" panose="020B0502040204020203" pitchFamily="34" charset="0"/>
                <a:ea typeface="+mn-ea"/>
                <a:cs typeface="+mn-cs"/>
              </a:rPr>
              <a:t> på jeres tastatur, vælg </a:t>
            </a:r>
            <a:r>
              <a:rPr lang="da-dk" sz="882" b="1" kern="1200">
                <a:solidFill>
                  <a:schemeClr val="tx1"/>
                </a:solidFill>
                <a:effectLst/>
                <a:latin typeface="Segoe UI" panose="020B0502040204020203" pitchFamily="34" charset="0"/>
                <a:ea typeface="+mn-ea"/>
                <a:cs typeface="+mn-cs"/>
              </a:rPr>
              <a:t>Jeg er færdig</a:t>
            </a:r>
            <a:r>
              <a:rPr lang="da-dk" sz="882" kern="1200">
                <a:solidFill>
                  <a:schemeClr val="tx1"/>
                </a:solidFill>
                <a:effectLst/>
                <a:latin typeface="Segoe UI" panose="020B0502040204020203" pitchFamily="34" charset="0"/>
                <a:ea typeface="+mn-ea"/>
                <a:cs typeface="+mn-cs"/>
              </a:rPr>
              <a:t>, og følg vejledningen. Det kan være en god idé at spørge en voksen om hjælp til certifikatet.</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da-dk"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rettigheder forbeholdes. MICROSOFT GIVER INGEN GARANTIER, HVERKEN UDTRYKKELIGE, UNDERFORSTÅEDE ELLER LOVFÆSTEDE, HVAD ANGÅR INFORMATIONEN I NÆRVÆRENDE PRÆSENTATION.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da-dk" sz="882" b="1" kern="1200">
                <a:solidFill>
                  <a:schemeClr val="tx1"/>
                </a:solidFill>
                <a:effectLst/>
                <a:latin typeface="Segoe UI" panose="020B0502040204020203" pitchFamily="34" charset="0"/>
                <a:ea typeface="+mn-ea"/>
                <a:cs typeface="+mn-cs"/>
              </a:rPr>
              <a:t>HUSK: </a:t>
            </a:r>
            <a:r>
              <a:rPr lang="da-dk" sz="882" kern="1200">
                <a:solidFill>
                  <a:schemeClr val="tx1"/>
                </a:solidFill>
                <a:effectLst/>
                <a:latin typeface="Segoe UI" panose="020B0502040204020203" pitchFamily="34" charset="0"/>
                <a:ea typeface="+mn-ea"/>
                <a:cs typeface="+mn-cs"/>
              </a:rPr>
              <a:t>Introducer kommende begivenheder, og tilpas dine kommentarer til det relevante marketingmateriale.  </a:t>
            </a:r>
          </a:p>
          <a:p>
            <a:endParaRPr lang="en-US"/>
          </a:p>
          <a:p>
            <a:r>
              <a:rPr lang="da-dk"/>
              <a:t>Undervisere kan få skræddersyet support om enheder, faglig udvikling og træningsressourcer fra vores dedikerede Education Team. Teamet kan kontaktes ved at sende en e-mail til Annie på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da-dk"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Alle rettigheder forbeholdes. MICROSOFT GIVER INGEN GARANTIER, HVERKEN UDTRYKKELIGE, UNDERFORSTÅEDE ELLER LOVFÆSTEDE, HVAD ANGÅR INFORMATIONEN I NÆRVÆRENDE PRÆSENTATION.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da-dk"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Alle rettigheder forbeholdes.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En person sidder ved et bord med en computer&#10;&#10;Automatisk genereret beskrivelse">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Et billede af legetøj, LEGO, himmel, bord&#10;&#10;Automatisk genereret beskrivelse">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Dette er Microsofts brandfarver. Farvelinjen er placeret ved siden af temamasteren, så den er synlig på alle slides. Brugerne kan bruge pipetteværktøjerne under Farvefyld figur, Farvefyld linje osv. til at vælge brandfarver.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da-dk" sz="4400" dirty="0">
                <a:latin typeface="Torque Bold" panose="020B0803030202050203" pitchFamily="34" charset="0"/>
              </a:rPr>
              <a:t>Hour of Code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da-dk"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Præsentation</a:t>
            </a:r>
          </a:p>
          <a:p>
            <a:r>
              <a:rPr lang="da-dk"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Til direkte undervisning, elevstyret læring og hybrid-/fjernundervisning</a:t>
            </a:r>
          </a:p>
        </p:txBody>
      </p:sp>
      <p:pic>
        <p:nvPicPr>
          <p:cNvPr id="9" name="Picture Placeholder 7" descr="Et skærmbillede af en Minecraft Agent med en grøn plante i hånden">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da-dk" dirty="0"/>
              <a:t>Dagens mål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da-dk"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Som vi lige har læst, sker der skøre ting på jordens historiske tidslinje! </a:t>
            </a:r>
          </a:p>
          <a:p>
            <a:pPr algn="ctr"/>
            <a:r>
              <a:rPr lang="da-dk"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Vores mål er at bruge vores kodemæssige færdigheder til at løse problemerne. </a:t>
            </a:r>
          </a:p>
          <a:p>
            <a:pPr algn="ctr"/>
            <a:r>
              <a:rPr lang="da-dk"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Lad os komme i gang!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da-dk" dirty="0">
                          <a:solidFill>
                            <a:schemeClr val="accent5"/>
                          </a:solidFill>
                          <a:latin typeface="Noto Sans" panose="020B0502040504020204" pitchFamily="34" charset="0"/>
                          <a:ea typeface="Noto Sans" panose="020B0502040504020204" pitchFamily="34" charset="0"/>
                          <a:cs typeface="Noto Sans" panose="020B0502040504020204" pitchFamily="34" charset="0"/>
                        </a:rPr>
                        <a:t>Hvis I har en Minecraft: Education Edition-konto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a-dk" dirty="0">
                          <a:solidFill>
                            <a:schemeClr val="accent5"/>
                          </a:solidFill>
                          <a:latin typeface="Noto Sans" panose="020B0502040504020204" pitchFamily="34" charset="0"/>
                          <a:ea typeface="Noto Sans" panose="020B0502040504020204" pitchFamily="34" charset="0"/>
                          <a:cs typeface="Noto Sans" panose="020B0502040504020204" pitchFamily="34" charset="0"/>
                        </a:rPr>
                        <a:t>Hvis I ikke har en Minecraft: Education Edition-konto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Velkommen til TimeCraft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her er jeres spawnpunkt – det sted, hvor I begynder spillet.</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Sådan bevæger I jer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da-dk"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Tastatur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a-dk"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Touch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Sådan bevæger I jer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Teknisk tegning&#10;&#10;Automatisk genereret beskrivelse">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Brug styringen til at bevæge jer forbi forhindringerne til den grønne knap, I kan se her.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Tryk på knappen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Knapper er en SÆRDELES vigtig del af spillet.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trykker på en knap ved at gå hen til knappen og højreklikke på den (tastatur) eller trykke på den (touch).</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Gå igennem gangen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da-dk"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Billedet her viser, hvad I ser, når I har trykket på knappen til luftslusen.</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Følg lysprikkerne gennem gangen til det næste store rum – I står nu i Institut for monitorering af tidsfejl. I kommer til at vende tilbage hertil mange gange under spillet.</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a:t>Her er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Her er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Hun er en robot med kunstig intelligens. Dvs. en computerrobot, der er i stand til at tænke og udføre opgaver som et menneske. Hun er jeres guide i TimeCraft.</a:t>
            </a:r>
          </a:p>
        </p:txBody>
      </p:sp>
      <p:pic>
        <p:nvPicPr>
          <p:cNvPr id="9" name="Picture 8" descr="Et billede af tekst, bord, arbejdsbord&#10;&#10;Automatisk genereret beskrivelse">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Taleskærm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ser en skærm som denne, når T.A.R.R.A. vil fortælle jer noget.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kan læse informationen i pop op-vinduet. Hvis I har svært ved at læse ordene selv, kan I trykke på knappen til den Moderne læser.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Moderne læser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da-dk"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 kan åbne Moderne læser </a:t>
            </a:r>
            <a:r>
              <a:rPr lang="da-dk" dirty="0">
                <a:solidFill>
                  <a:srgbClr val="000000"/>
                </a:solidFill>
                <a:latin typeface="Noto Sans" panose="020B0502040504020204" pitchFamily="34" charset="0"/>
                <a:ea typeface="Noto Sans" panose="020B0502040504020204" pitchFamily="34" charset="0"/>
                <a:cs typeface="Noto Sans" panose="020B0502040504020204" pitchFamily="34" charset="0"/>
              </a:rPr>
              <a:t>i </a:t>
            </a:r>
            <a:r>
              <a:rPr lang="da-dk"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Minecraft for at læse skilte og NPC-dialog</a:t>
            </a:r>
            <a:r>
              <a:rPr lang="da-dk"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da-dk"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Det er ret praktisk.</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da-dk"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Moderne læser kan både læse højt og oversætte teksten.</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da-dk"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Sådan anvendes Moderne læser i Minecraft: Education Edition: </a:t>
            </a:r>
            <a:r>
              <a:rPr lang="da-dk"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da-dk"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da-dk" dirty="0"/>
              <a:t>Kode er et sæt instruktioner</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da-dk" sz="2200" dirty="0">
                <a:latin typeface="+mj-lt"/>
              </a:rPr>
              <a:t>Instruktionerne kan skrives på mange forskellige måder:</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da-dk" sz="2200" dirty="0">
                <a:solidFill>
                  <a:srgbClr val="D59DFF"/>
                </a:solidFill>
                <a:latin typeface="+mj-lt"/>
              </a:rPr>
              <a:t>Blokbaseret kode</a:t>
            </a:r>
          </a:p>
        </p:txBody>
      </p:sp>
      <p:pic>
        <p:nvPicPr>
          <p:cNvPr id="20" name="Picture Placeholder 19" descr="Et skærmbillede af arbejdsområdet i MakeCode med et simpelt blokbaseret program, der flytter en Minecraft Agent">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da-dk" sz="2200">
                <a:solidFill>
                  <a:srgbClr val="D59DFF"/>
                </a:solidFill>
                <a:latin typeface="+mj-lt"/>
              </a:rPr>
              <a:t>Tekstbaseret kode</a:t>
            </a:r>
          </a:p>
        </p:txBody>
      </p:sp>
      <p:pic>
        <p:nvPicPr>
          <p:cNvPr id="14" name="Picture Placeholder 13" descr="Et skærmbillede af arbejdsområdet i MakeCode med et simpelt program i JavaScript, der flytter en Minecraft Agent">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da-dk" sz="3800" dirty="0"/>
              <a:t>I skal vælge mellem blokke og Python.</a:t>
            </a:r>
            <a:br>
                    </a:br>
            <a:r>
              <a:rPr lang="da-dk" sz="2700" dirty="0">
                <a:latin typeface="Noto Sans" panose="020B0502040504020204" pitchFamily="34" charset="0"/>
                <a:ea typeface="Noto Sans" panose="020B0502040504020204" pitchFamily="34" charset="0"/>
                <a:cs typeface="Noto Sans" panose="020B0502040504020204" pitchFamily="34" charset="0"/>
              </a:rPr>
              <a:t>(Blokke anbefales til begyndere)</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da-dk" sz="4800" b="0" i="0" u="none" strike="noStrike" kern="1200" cap="all" spc="-100" normalizeH="0" baseline="0" noProof="0" dirty="0">
                <a:ln>
                  <a:noFill/>
                </a:ln>
                <a:solidFill>
                  <a:srgbClr val="FFFFFF">
                    <a:alpha val="99000"/>
                  </a:srgbClr>
                </a:solidFill>
                <a:effectLst/>
                <a:uLnTx/>
                <a:uFillTx/>
                <a:latin typeface="Torque Bold"/>
                <a:ea typeface="+mn-ea"/>
                <a:cs typeface="+mn-cs"/>
              </a:rPr>
              <a:t>Hvad </a:t>
            </a:r>
            <a:br>
                    </a:br>
            <a:r>
              <a:rPr kumimoji="0" lang="da-dk" sz="4800" b="0" i="0" u="none" strike="noStrike" kern="1200" cap="all" spc="-100" normalizeH="0" baseline="0" noProof="0" dirty="0">
                <a:ln>
                  <a:noFill/>
                </a:ln>
                <a:solidFill>
                  <a:srgbClr val="FFFFFF">
                    <a:alpha val="99000"/>
                  </a:srgbClr>
                </a:solidFill>
                <a:effectLst/>
                <a:uLnTx/>
                <a:uFillTx/>
                <a:latin typeface="Torque Bold"/>
                <a:ea typeface="+mn-ea"/>
                <a:cs typeface="+mn-cs"/>
              </a:rPr>
              <a:t>skal vi </a:t>
            </a:r>
            <a:br>
                    </a:br>
            <a:r>
              <a:rPr kumimoji="0" lang="da-dk" sz="4800" b="0" i="0" u="none" strike="noStrike" kern="1200" cap="all" spc="-100" normalizeH="0" baseline="0" noProof="0" dirty="0">
                <a:ln>
                  <a:noFill/>
                </a:ln>
                <a:solidFill>
                  <a:srgbClr val="FFFFFF">
                    <a:alpha val="99000"/>
                  </a:srgbClr>
                </a:solidFill>
                <a:effectLst/>
                <a:uLnTx/>
                <a:uFillTx/>
                <a:latin typeface="Torque Bold"/>
                <a:ea typeface="+mn-ea"/>
                <a:cs typeface="+mn-cs"/>
              </a:rPr>
              <a:t>lære i dag?</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da-dk"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Grundlæggende kodekoncepter.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da-dk"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Analyse og problemløsning via datalogisk tænkning.</a:t>
            </a:r>
          </a:p>
          <a:p>
            <a:pPr>
              <a:lnSpc>
                <a:spcPct val="100000"/>
              </a:lnSpc>
              <a:spcBef>
                <a:spcPts val="1200"/>
              </a:spcBef>
              <a:spcAft>
                <a:spcPts val="1200"/>
              </a:spcAft>
              <a:defRPr/>
            </a:pPr>
            <a:r>
              <a:rPr lang="da-dk"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Hvordan en tidsagent i Minecraft kan trænes til at løse problemer med kode.</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da-dk"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Hvordan datalogi </a:t>
            </a:r>
            <a:r>
              <a:rPr lang="da-dk"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påvirker alle områder i livet.</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a:t>T.A.R.R.A. og NPC</a:t>
            </a:r>
            <a:r>
              <a:rPr lang="da-dk" sz="3200" dirty="0" err="1"/>
              <a:t>'er</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kommer til at møde T.A.R.R.A. og en række andre NPC'er (Non-Player Characters) gennem hele TimeCraft.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giver jer vigtige oplysninger under spillet. I kan se informationen fra T.A.R.R.A. i pop op-vinduer, der guider jer igennem spillet.</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Vælg en tidsagent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er nu tid til at vælge en tidsagent.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Der er fem forskellige farver. I kan vælge lige den farve, I har lyst til!</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Sådan vælger I en tidsagent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 på knappen for at vælge tidsagenten.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Sådan bruger I jeres tidsagent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Tidsagenten forsvinder. I skal trykke på C-knappen for at anvende jeres tidsagent.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Code Builder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Når I trykker på C-knappen, åbner I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 Builder er den kodepalet, I skal bruge, når I programmerer jeres tidsagent til at løse problemerne i TimeCraft.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 på “</a:t>
            </a:r>
            <a:r>
              <a:rPr lang="da-dk"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i hjørnet af skærmen for at vende tilbage til spillet.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Sådan bruger I jeres tidsagent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Jeres tidsagent er klar!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Godt valg!</a:t>
            </a:r>
          </a:p>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Gå nu hen til strømafbryderen, og slut strømmen til igen i en fart. Der er ingen tid at spilde!</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Gå til strømafbryderen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Følg lysprikkerne hen til strømafbryderen.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var hurtigt! Hør nu! </a:t>
            </a:r>
          </a:p>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Jeg har placeret en T.A.L.K. enhed på dit lager. Du kan bruge din T.A.L.K. til at tilkalde både din tidsagent og mig.</a:t>
            </a:r>
          </a:p>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Højreklik med enheden i din hånd for at aktivere den.</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fisk brugerflade, applikation&#10;&#10;Automatisk genereret beskrivelse">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da-dk" dirty="0"/>
              <a:t>Brug din T.A.L.K. enhed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Din T.A.L.K. er placeret på din hotbjælke.</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Vælg din T.A.L.K. på hotbjælken. Når du har valgt din T.A.L.K., ser du en ny knap på skærmen:</a:t>
            </a:r>
          </a:p>
          <a:p>
            <a:pPr algn="ctr"/>
            <a:r>
              <a:rPr lang="da-dk"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Brug T.A.L.K.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 på knappen.</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da-dk" dirty="0"/>
              <a:t>Hvad er </a:t>
            </a:r>
            <a:br>
                    </a:br>
            <a:r>
              <a:rPr lang="da-dk" dirty="0"/>
              <a:t>datalogi?</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da-dk"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Datalogi er læren om, hvordan vi anvender computere til at løse problemer.</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er jeg bare ét klik væk! Tryk på “Start” for at begynde!</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Kod din tidsagent til at gå 3 blokke frem og tænde for tidslinjen.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da-dk" dirty="0">
                <a:solidFill>
                  <a:srgbClr val="D59DFF"/>
                </a:solidFill>
              </a:rPr>
              <a:t>Kodekoncept: </a:t>
            </a:r>
            <a:br>
                    </a:br>
            <a:r>
              <a:rPr lang="da-dk" sz="2400" dirty="0">
                <a:solidFill>
                  <a:srgbClr val="D59DFF"/>
                </a:solidFill>
              </a:rPr>
              <a:t>Sekvenser</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da-dk">
                <a:solidFill>
                  <a:srgbClr val="D59DFF"/>
                </a:solidFill>
                <a:latin typeface="+mj-lt"/>
              </a:rPr>
              <a:t>Hvad det betyder</a:t>
            </a:r>
          </a:p>
          <a:p>
            <a:pPr>
              <a:lnSpc>
                <a:spcPct val="108000"/>
              </a:lnSpc>
              <a:spcBef>
                <a:spcPts val="1200"/>
              </a:spcBef>
            </a:pPr>
            <a:r>
              <a:rPr lang="da-dk" sz="2000">
                <a:solidFill>
                  <a:schemeClr val="bg1"/>
                </a:solidFill>
              </a:rPr>
              <a:t>Tidsagenten flytter sig i den rækkefølge, I har sekvenseret. I en sekvens fører en handling eller hændelse til den næste handling i en forudbestemt rækkefølge.</a:t>
            </a:r>
            <a:endParaRPr lang="en-US">
              <a:solidFill>
                <a:schemeClr val="bg1"/>
              </a:solidFill>
            </a:endParaRPr>
          </a:p>
          <a:p>
            <a:pPr>
              <a:lnSpc>
                <a:spcPct val="108000"/>
              </a:lnSpc>
              <a:spcBef>
                <a:spcPts val="1200"/>
              </a:spcBef>
            </a:pPr>
            <a:r>
              <a:rPr lang="da-dk">
                <a:solidFill>
                  <a:srgbClr val="D59DFF"/>
                </a:solidFill>
                <a:latin typeface="+mj-lt"/>
              </a:rPr>
              <a:t>Spørgsmål</a:t>
            </a:r>
          </a:p>
          <a:p>
            <a:pPr>
              <a:lnSpc>
                <a:spcPct val="108000"/>
              </a:lnSpc>
              <a:spcBef>
                <a:spcPts val="1200"/>
              </a:spcBef>
            </a:pPr>
            <a:r>
              <a:rPr lang="da-dk" sz="2000">
                <a:solidFill>
                  <a:schemeClr val="bg1"/>
                </a:solidFill>
              </a:rPr>
              <a:t>Ville jeres sidste program fungere, hvis I havde placeret </a:t>
            </a:r>
            <a:r>
              <a:rPr lang="da-dk" sz="2000" b="1">
                <a:solidFill>
                  <a:schemeClr val="bg1"/>
                </a:solidFill>
                <a:latin typeface="Consolas" panose="020B0609020204030204" pitchFamily="49" charset="0"/>
              </a:rPr>
              <a:t>agent</a:t>
            </a:r>
            <a:r>
              <a:rPr lang="da-dk" sz="2000" b="1">
                <a:solidFill>
                  <a:schemeClr val="bg1"/>
                </a:solidFill>
              </a:rPr>
              <a:t> </a:t>
            </a:r>
            <a:r>
              <a:rPr lang="da-dk" sz="2000" b="1">
                <a:solidFill>
                  <a:schemeClr val="bg1"/>
                </a:solidFill>
                <a:latin typeface="Consolas" panose="020B0609020204030204" pitchFamily="49" charset="0"/>
              </a:rPr>
              <a:t>analysér</a:t>
            </a:r>
            <a:r>
              <a:rPr lang="da-dk" sz="2000">
                <a:solidFill>
                  <a:schemeClr val="bg1"/>
                </a:solidFill>
              </a:rPr>
              <a:t> foran </a:t>
            </a:r>
            <a:r>
              <a:rPr lang="da-dk" sz="2000" b="1">
                <a:solidFill>
                  <a:schemeClr val="bg1"/>
                </a:solidFill>
                <a:latin typeface="Consolas" panose="020B0609020204030204" pitchFamily="49" charset="0"/>
              </a:rPr>
              <a:t>agent</a:t>
            </a:r>
            <a:r>
              <a:rPr lang="da-dk" sz="2000" b="1">
                <a:solidFill>
                  <a:schemeClr val="bg1"/>
                </a:solidFill>
              </a:rPr>
              <a:t> </a:t>
            </a:r>
            <a:r>
              <a:rPr lang="da-dk" sz="2000" b="1">
                <a:solidFill>
                  <a:schemeClr val="bg1"/>
                </a:solidFill>
                <a:latin typeface="Consolas" panose="020B0609020204030204" pitchFamily="49" charset="0"/>
              </a:rPr>
              <a:t>flyt</a:t>
            </a:r>
            <a:r>
              <a:rPr lang="da-dk" sz="2000">
                <a:solidFill>
                  <a:schemeClr val="bg1"/>
                </a:solidFill>
              </a:rPr>
              <a:t>? Hvorfor eller hvorfor ikke?</a:t>
            </a:r>
          </a:p>
          <a:p>
            <a:pPr>
              <a:lnSpc>
                <a:spcPct val="108000"/>
              </a:lnSpc>
              <a:spcBef>
                <a:spcPts val="1200"/>
              </a:spcBef>
            </a:pPr>
            <a:r>
              <a:rPr lang="da-dk">
                <a:solidFill>
                  <a:srgbClr val="D59DFF"/>
                </a:solidFill>
                <a:latin typeface="+mj-lt"/>
              </a:rPr>
              <a:t>Tip: </a:t>
            </a:r>
            <a:r>
              <a:rPr lang="da-dk" sz="2000">
                <a:solidFill>
                  <a:schemeClr val="bg1"/>
                </a:solidFill>
              </a:rPr>
              <a:t>Prøv at planlægge på papir!</a:t>
            </a:r>
          </a:p>
        </p:txBody>
      </p:sp>
      <p:pic>
        <p:nvPicPr>
          <p:cNvPr id="7" name="Picture Placeholder 6" descr="Et skærmbillede af et computerspil&#10;&#10;Automatisk genereret beskrivelse">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Tilslut strømmen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 på "C" for at åbne Code Builder.</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Code Builder (blokke)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 1: Læs kodeopgaven.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 2: Brug MakeCode-blokkene fra jeres værktøjskasse. I kan trække dem ind i kodeområdet.</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 3: Tryk på den grønne pil for at teste jeres kode.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Code Builder (blokke)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da-dk"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Hvis kodeopgaven ikke kan være på den halve skærm, kan I udvide Code Builder til hele skærmen ved at trykke på </a:t>
            </a:r>
            <a:r>
              <a:rPr lang="da-dk"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udvidelsesknappen</a:t>
            </a:r>
            <a:r>
              <a:rPr lang="da-dk"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a-dk"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Hvis I har brug for hjælp til at løse en udfordring, kan I få et </a:t>
            </a:r>
            <a:r>
              <a:rPr lang="da-dk"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hint </a:t>
            </a:r>
            <a:r>
              <a:rPr lang="da-dk"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ved at trykke på pæren med spørgsmålstegnet. Det kan anbefales!</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Code Builder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 1: Læs kodeopgaven.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 2: Indtast jeres Python-kode under Aktivitet.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 3: Tryk på "Kør" nederst på skærmen.</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Nydeligt arbejde! Vi har fået strøm igen, så du kan hjælpe os med at rette op på alt det, der er gået galt.</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Tidsforskydninger på mainframe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 har et problem her. Tryk på knappen for at vælge det på tidslinjecomputeren.</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da-dk" dirty="0"/>
              <a:t>Hvordan anvendes datalogi </a:t>
            </a:r>
            <a:r>
              <a:rPr lang="da-dk" sz="4000" dirty="0"/>
              <a:t>(eller datalogiske færdigheder) </a:t>
            </a:r>
            <a:r>
              <a:rPr lang="da-dk" dirty="0"/>
              <a:t>i skolen?</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Vælg en tidsforskydning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 på knappen for at vælge tidsforskydningen.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har valgt en tidsforskydning. Nu skal du gå hen til tidskapslen for at begynde på din mission.</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Gå til tidskapslen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Tidskapslen er en maskine, der giver jer mulighed for at rejse i tiden!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Gå hen til tidskapslen, og tryk på knappen for at åbne den og modtage dit missionsoplæg!</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Tidsspring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skal rette op på 3 tidsforskydninger. Hver gang I træder ind i tidskapslen, viser tallet i siden, hvor mange tidsforskydninger I mangler at tage hånd om.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 på knappen for at åbne tidskapslen.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Åbning af tidskapslen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 på knappen for at åbne tidskapslen og modtage jeres missionsoplæg!</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Missionsoplæg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 læser missionsoplægget. </a:t>
            </a: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Husk, at I kan bruge Moderne læser, hvis I har brug for hjælp, når I spiller på egen hånd.</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Træd ind i tidskapslen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 på knappen i tidskapslen</a:t>
            </a:r>
            <a:r>
              <a:rPr lang="da-dk"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Træd ind i tidskapslen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Når I har trykket på knappen, ser I ordet "teleporterer" – det betyder, at I rejser i tiden!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Velkommen til Bigband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da-dk"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her er jeres spawnpunkt i denne verden. I kommer til at se præcis det samme billede, når I begynder på spillet.</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da-dk" dirty="0"/>
              <a:t>Hvordan anvendes datalogi i dagligdagen og i forskellige jobs?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Jazzmusikeren virker oprevet. Lad os se, om vi kan hjælpe ham!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Jeg registrerer, at der er skjult noget på den anden side af muren bag musikeren. Brug din T.A.L.K. til at sende din tidsagent ind i </a:t>
            </a:r>
          </a:p>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området!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Jazzmusiker NPC</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Buhet ud af endnu en scene! Det har bare ikke været det samme, siden jeg mistede min trompet! Er jeg blevet forhekset?</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BIGBAND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Når I har jeres T.A.L.K. i hånden, ser I en ny grå boks med ordene </a:t>
            </a:r>
          </a:p>
          <a:p>
            <a:pPr algn="ctr"/>
            <a:r>
              <a:rPr lang="da-dk"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"Brug T.A.L.K.".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 på knappen for at se det næste pop op-vindue.</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da-dk" dirty="0"/>
              <a:t>BIGBAND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Klik på "Start"</a:t>
            </a: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for at begynde på missionen!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Godt klaret! </a:t>
            </a:r>
          </a:p>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kan altid sende din tidsagent tilbage udgangspunktet ved at bruge din T.A.L.K.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skal du bruge kode til at hente trompeten!</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Bigband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Jeres tidsagent indtager automatisk sin startposition.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For enden af labyrinten er der en trompet.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 skal hente trompeten til musikeren!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Opbygning af algoritmen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da-dk"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 skal bruge en algoritme til at klare udfordringen.</a:t>
            </a:r>
          </a:p>
          <a:p>
            <a:pPr algn="ctr"/>
            <a:r>
              <a:rPr lang="da-dk"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Hvordan kan vi bruge kommandoerne</a:t>
            </a:r>
          </a:p>
          <a:p>
            <a:pPr algn="ctr"/>
            <a:r>
              <a:rPr lang="da-dk"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fremad</a:t>
            </a:r>
          </a:p>
          <a:p>
            <a:pPr algn="ctr"/>
            <a:r>
              <a:rPr lang="da-dk"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tilbage</a:t>
            </a:r>
          </a:p>
          <a:p>
            <a:pPr algn="ctr"/>
            <a:r>
              <a:rPr lang="da-dk"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venstre</a:t>
            </a:r>
          </a:p>
          <a:p>
            <a:pPr algn="ctr"/>
            <a:r>
              <a:rPr lang="da-dk"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højre</a:t>
            </a:r>
          </a:p>
          <a:p>
            <a:pPr algn="ctr"/>
            <a:r>
              <a:rPr lang="da-dk"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op</a:t>
            </a:r>
          </a:p>
          <a:p>
            <a:pPr algn="ctr"/>
            <a:r>
              <a:rPr lang="da-dk"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ned</a:t>
            </a:r>
          </a:p>
          <a:p>
            <a:pPr algn="ctr"/>
            <a:r>
              <a:rPr lang="da-dk"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til at guide vores tidsagent hen til trompeten?</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Kodning af algoritmen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koder vi tidsagenten til at følge algoritmen.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 åbner Code Builder ved at trykke på C-knappen.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Når Code Builder er åbnet, ser I vejledningen, værktøjskassen og de aktuelle hints.</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da-dk"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MakeCode Blokke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a-dk"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NULSTIL AKTIVITET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Hvis I vil begynde forfra på aktiviteten, kan I bruge jeres T.A.L.K.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 på </a:t>
            </a:r>
          </a:p>
          <a:p>
            <a:pPr algn="ctr"/>
            <a:r>
              <a:rPr lang="da-dk"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Nulstil </a:t>
            </a: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for at begynde forfra fra jeres spawnpunkt.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da-dk">
                <a:solidFill>
                  <a:srgbClr val="D59DFF"/>
                </a:solidFill>
              </a:rPr>
              <a:t>Kodekoncept: </a:t>
            </a:r>
            <a:br>
                    </a:br>
            <a:r>
              <a:rPr lang="da-dk" sz="2400">
                <a:solidFill>
                  <a:srgbClr val="D59DFF"/>
                </a:solidFill>
              </a:rPr>
              <a:t>Debugging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da-dk">
                <a:solidFill>
                  <a:srgbClr val="D59DFF"/>
                </a:solidFill>
                <a:latin typeface="+mj-lt"/>
              </a:rPr>
              <a:t>Hvad det betyder</a:t>
            </a:r>
          </a:p>
          <a:p>
            <a:pPr>
              <a:lnSpc>
                <a:spcPct val="108000"/>
              </a:lnSpc>
              <a:spcBef>
                <a:spcPts val="1200"/>
              </a:spcBef>
            </a:pPr>
            <a:r>
              <a:rPr lang="da-dk" sz="2000">
                <a:solidFill>
                  <a:schemeClr val="bg1"/>
                </a:solidFill>
              </a:rPr>
              <a:t>Debugging er, når I finder og retter fejl (bugs) i jeres kode.</a:t>
            </a:r>
          </a:p>
          <a:p>
            <a:pPr>
              <a:lnSpc>
                <a:spcPct val="108000"/>
              </a:lnSpc>
              <a:spcBef>
                <a:spcPts val="1200"/>
              </a:spcBef>
            </a:pPr>
            <a:r>
              <a:rPr lang="da-dk">
                <a:solidFill>
                  <a:srgbClr val="D59DFF"/>
                </a:solidFill>
                <a:latin typeface="+mj-lt"/>
              </a:rPr>
              <a:t>Spørgsmål</a:t>
            </a:r>
          </a:p>
          <a:p>
            <a:pPr>
              <a:lnSpc>
                <a:spcPct val="108000"/>
              </a:lnSpc>
              <a:spcBef>
                <a:spcPts val="1200"/>
              </a:spcBef>
            </a:pPr>
            <a:r>
              <a:rPr lang="da-dk" sz="2000">
                <a:solidFill>
                  <a:schemeClr val="bg1"/>
                </a:solidFill>
              </a:rPr>
              <a:t>Virkede jeres kode i første forsøg?</a:t>
            </a:r>
          </a:p>
          <a:p>
            <a:pPr>
              <a:lnSpc>
                <a:spcPct val="108000"/>
              </a:lnSpc>
              <a:spcBef>
                <a:spcPts val="1200"/>
              </a:spcBef>
            </a:pPr>
            <a:r>
              <a:rPr lang="da-dk" sz="2000">
                <a:solidFill>
                  <a:schemeClr val="bg1"/>
                </a:solidFill>
              </a:rPr>
              <a:t>Hvordan fandt og rettede I bugs i jeres kode?</a:t>
            </a:r>
          </a:p>
          <a:p>
            <a:pPr>
              <a:lnSpc>
                <a:spcPct val="108000"/>
              </a:lnSpc>
              <a:spcBef>
                <a:spcPts val="1200"/>
              </a:spcBef>
            </a:pPr>
            <a:r>
              <a:rPr lang="da-dk">
                <a:solidFill>
                  <a:srgbClr val="D59DFF"/>
                </a:solidFill>
                <a:latin typeface="+mj-lt"/>
              </a:rPr>
              <a:t>Tip: </a:t>
            </a:r>
            <a:r>
              <a:rPr lang="da-dk" sz="2000">
                <a:solidFill>
                  <a:schemeClr val="bg1"/>
                </a:solidFill>
              </a:rPr>
              <a:t>Observer jeres Agent omhyggeligt for at spotte, hvor der opstår problemer, når I kører koden.</a:t>
            </a:r>
          </a:p>
        </p:txBody>
      </p:sp>
      <p:pic>
        <p:nvPicPr>
          <p:cNvPr id="6" name="Picture Placeholder 5" descr="Et skærmbillede af en Minecraft Agent i labyrinten til mission 4 i Hour of Code">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da-dk" sz="4000" dirty="0"/>
              <a:t>Der er datalogi </a:t>
            </a:r>
            <a:br>
                    </a:br>
            <a:r>
              <a:rPr lang="da-dk" sz="4000" dirty="0"/>
              <a:t>i </a:t>
            </a:r>
            <a:br>
                    </a:br>
            <a:r>
              <a:rPr lang="da-dk" sz="4000" dirty="0"/>
              <a:t>alt</a:t>
            </a:r>
            <a:r>
              <a:rPr lang="da-dk" sz="4000" b="1" u="sng" dirty="0"/>
              <a:t>, og datalogi er </a:t>
            </a:r>
            <a:br>
                    </a:br>
            <a:r>
              <a:rPr lang="da-dk" sz="4000" dirty="0"/>
              <a:t>FOR ALLE!</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Brug af hints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da-dk" sz="2800" b="1" dirty="0">
                          <a:solidFill>
                            <a:schemeClr val="accent5"/>
                          </a:solidFill>
                        </a:rPr>
                        <a:t>Hint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a-dk" sz="2800" b="0" dirty="0">
                          <a:solidFill>
                            <a:schemeClr val="accent5"/>
                          </a:solidFill>
                        </a:rPr>
                        <a:t>I får et billede af løsningen. Brug det, når I planlægger jeres kode.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da-dk" sz="2800" b="1" dirty="0">
                          <a:solidFill>
                            <a:schemeClr val="accent5"/>
                          </a:solidFill>
                        </a:rPr>
                        <a:t>Hint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a-dk" sz="2800" dirty="0">
                          <a:solidFill>
                            <a:schemeClr val="accent5"/>
                          </a:solidFill>
                        </a:rPr>
                        <a:t>I ser startkoden i Code Builder med et par forkerte værdier. I er nødt til at debugge (rette kodefejlene) startkoden for at finde den rigtige løsning.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da-dk" sz="2800" b="1" dirty="0">
                          <a:solidFill>
                            <a:schemeClr val="accent5"/>
                          </a:solidFill>
                        </a:rPr>
                        <a:t>Hint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a-dk" sz="2800" dirty="0">
                          <a:solidFill>
                            <a:schemeClr val="accent5"/>
                          </a:solidFill>
                        </a:rPr>
                        <a:t>I ser den komplette kodeløsning i Code Builder og teleporteres tilbage til Institut for monitorering af tidsfejl. </a:t>
                      </a:r>
                    </a:p>
                    <a:p>
                      <a:pPr algn="ctr"/>
                      <a:r>
                        <a:rPr lang="da-dk" sz="2800" b="1" dirty="0">
                          <a:solidFill>
                            <a:srgbClr val="FF0000"/>
                          </a:solidFill>
                        </a:rPr>
                        <a:t>Hvis I bruger alle 3 hints, får I IKKE mulighed for at lede efter den hemmelige knap og finde spor.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Fantastisk arbejde! Du har repareret tidsforskydningen og reddet jazzens fremtid!</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Vent ... åh nej! Jeg registrerer noget andet, der ikke burde være her. Jeg foretager en komplet scanning af området for skjulte enheder.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Hemmelig knap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da-dk"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har scannet rummet og fundet en hemmelig knap!</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Min scanning har afsløret en hemmelig knap et sted her i området!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Gennemsøg området fra top til bund, og tryk på knappen, når du finder den!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Hemmelig knap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Der er skjult en hemmelig knap i tidsforskydningen. Følg lysprikkerne til den hemmelige knap.</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Hemmelig knap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Her er den hemmelige knap.</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Når I trykker på knappen, åbner de hvide døre i venstre side.</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Besked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har fundet den skjulte knap!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Den har åbnet op til et hemmeligt rum.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Gå ind i rummet, og se, hvad du kan finde!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Spor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Inden for dørene finder I spor til, hvilken tidsagent der kan være skurken (den, den forårsager tidsforskydningerne).</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Tilbage til IMT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Nu kan vi begynde at skyde os ind på, hvilken tidsagent der kan være skurken.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Hvilken tidsagent mener du, at de indsamlede spor peger i retning af?</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da-dk" dirty="0"/>
              <a:t>Velkommen til Hour of Code 2021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da-dk" sz="4400" b="1" dirty="0">
                <a:solidFill>
                  <a:schemeClr val="accent2">
                    <a:alpha val="99000"/>
                  </a:schemeClr>
                </a:solidFill>
              </a:rPr>
              <a:t>Pladsholder for HOC Trailer</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Afstemning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Efter hver tidsforskydning får I mulighed for at stemme på, hvem I tror, der er tidsskurken.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Mission udført!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da-dk" dirty="0">
                          <a:solidFill>
                            <a:schemeClr val="accent5"/>
                          </a:solidFill>
                          <a:latin typeface="Noto Sans" panose="020B0502040504020204" pitchFamily="34" charset="0"/>
                          <a:ea typeface="Noto Sans" panose="020B0502040504020204" pitchFamily="34" charset="0"/>
                          <a:cs typeface="Noto Sans" panose="020B0502040504020204" pitchFamily="34" charset="0"/>
                        </a:rPr>
                        <a:t>FØR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a-dk" dirty="0">
                          <a:solidFill>
                            <a:schemeClr val="accent5"/>
                          </a:solidFill>
                          <a:latin typeface="Noto Sans" panose="020B0502040504020204" pitchFamily="34" charset="0"/>
                          <a:ea typeface="Noto Sans" panose="020B0502040504020204" pitchFamily="34" charset="0"/>
                          <a:cs typeface="Noto Sans" panose="020B0502040504020204" pitchFamily="34" charset="0"/>
                        </a:rPr>
                        <a:t>EFTER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Nu er det jeres tur!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skal vælge den næste tidsforskydning. Hold øje med skærmen. Den viser den næste tidsforskydning i rækken!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Når I har valgt, får I jeres missionsoplæg i tidskapslen.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da-dk"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Jeres mål er at rette op på yderligere to tidsforskydninger.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da-dk"/>
              <a:t>Godt klaret!</a:t>
            </a:r>
          </a:p>
        </p:txBody>
      </p:sp>
      <p:pic>
        <p:nvPicPr>
          <p:cNvPr id="7" name="Picture Placeholder 10" descr="Karakterer og en Minecraft Agent arbejder på genskovning efter en brand">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da-dk">
                <a:solidFill>
                  <a:srgbClr val="D59DFF"/>
                </a:solidFill>
              </a:rPr>
              <a:t>Resumé</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da-dk" dirty="0">
                <a:solidFill>
                  <a:schemeClr val="bg1"/>
                </a:solidFill>
              </a:rPr>
              <a:t>I dag har I:</a:t>
            </a:r>
          </a:p>
          <a:p>
            <a:pPr marL="342900" indent="-342900">
              <a:lnSpc>
                <a:spcPct val="108000"/>
              </a:lnSpc>
              <a:spcBef>
                <a:spcPts val="1200"/>
              </a:spcBef>
              <a:buFont typeface="Arial" panose="020B0604020202020204" pitchFamily="34" charset="0"/>
              <a:buChar char="•"/>
            </a:pPr>
            <a:r>
              <a:rPr lang="da-dk" dirty="0">
                <a:solidFill>
                  <a:schemeClr val="bg1"/>
                </a:solidFill>
              </a:rPr>
              <a:t>Lært om kodekoncepter som algoritmer, sekvenser, debugging og måske endda løkker.</a:t>
            </a:r>
          </a:p>
          <a:p>
            <a:pPr marL="342900" indent="-342900">
              <a:lnSpc>
                <a:spcPct val="108000"/>
              </a:lnSpc>
              <a:spcBef>
                <a:spcPts val="1200"/>
              </a:spcBef>
              <a:buFont typeface="Arial" panose="020B0604020202020204" pitchFamily="34" charset="0"/>
              <a:buChar char="•"/>
            </a:pPr>
            <a:r>
              <a:rPr lang="da-dk" dirty="0">
                <a:solidFill>
                  <a:schemeClr val="bg1"/>
                </a:solidFill>
              </a:rPr>
              <a:t>Lært, at der er datalogi i alt – i vores hobbyer, interesser og fremtidige karrierer.</a:t>
            </a:r>
          </a:p>
          <a:p>
            <a:pPr marL="342900" indent="-342900">
              <a:lnSpc>
                <a:spcPct val="108000"/>
              </a:lnSpc>
              <a:spcBef>
                <a:spcPts val="1200"/>
              </a:spcBef>
              <a:buFont typeface="Arial" panose="020B0604020202020204" pitchFamily="34" charset="0"/>
              <a:buChar char="•"/>
            </a:pPr>
            <a:r>
              <a:rPr lang="da-dk" dirty="0">
                <a:solidFill>
                  <a:schemeClr val="bg1"/>
                </a:solidFill>
              </a:rPr>
              <a:t>Programmeret jeres tidsagent i Minecraft til at redde fremtiden!</a:t>
            </a:r>
          </a:p>
        </p:txBody>
      </p:sp>
      <p:pic>
        <p:nvPicPr>
          <p:cNvPr id="7" name="Picture Placeholder 6" descr="Et skærmbillede af et computerspil&#10;&#10;Automatisk genereret beskrivelse">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Evaluering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da-dk"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Hvad var det bedste ved Hour of Code?</a:t>
            </a:r>
          </a:p>
          <a:p>
            <a:pPr marL="914400" lvl="1" indent="-457200">
              <a:buFont typeface="Arial" panose="020B0604020202020204" pitchFamily="34" charset="0"/>
              <a:buChar char="•"/>
            </a:pPr>
            <a:r>
              <a:rPr lang="da-dk"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Hvad var det mest udfordrende ved Hour of Code?</a:t>
            </a:r>
          </a:p>
          <a:p>
            <a:pPr marL="914400" lvl="1" indent="-457200">
              <a:buFont typeface="Arial" panose="020B0604020202020204" pitchFamily="34" charset="0"/>
              <a:buChar char="•"/>
            </a:pPr>
            <a:r>
              <a:rPr lang="da-dk"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Hvordan har I brugt datalogiske færdigheder i dag?</a:t>
            </a:r>
          </a:p>
          <a:p>
            <a:pPr marL="914400" lvl="1" indent="-457200">
              <a:buFont typeface="Arial" panose="020B0604020202020204" pitchFamily="34" charset="0"/>
              <a:buChar char="•"/>
            </a:pPr>
            <a:r>
              <a:rPr lang="da-dk"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Har I lært noget nyt i dag?</a:t>
            </a:r>
          </a:p>
          <a:p>
            <a:pPr marL="914400" lvl="1" indent="-457200">
              <a:buFont typeface="Arial" panose="020B0604020202020204" pitchFamily="34" charset="0"/>
              <a:buChar char="•"/>
            </a:pPr>
            <a:r>
              <a:rPr lang="da-dk"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Hvorfor er datalogi vigtig for alle?</a:t>
            </a:r>
          </a:p>
          <a:p>
            <a:pPr marL="914400" lvl="1" indent="-457200">
              <a:buFont typeface="Arial" panose="020B0604020202020204" pitchFamily="34" charset="0"/>
              <a:buChar char="•"/>
            </a:pPr>
            <a:r>
              <a:rPr lang="da-dk"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Har I lyst til at prøve Minecraft: Education Edition igen?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da-dk"/>
              <a:t>Mere kodning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da-dk" dirty="0"/>
              <a:t>Efter Hour of Code 2021 (TimeCraft)</a:t>
            </a:r>
          </a:p>
          <a:p>
            <a:pPr marL="342900" indent="-342900">
              <a:lnSpc>
                <a:spcPct val="108000"/>
              </a:lnSpc>
              <a:spcBef>
                <a:spcPts val="1200"/>
              </a:spcBef>
              <a:buFont typeface="Arial" panose="020B0604020202020204" pitchFamily="34" charset="0"/>
              <a:buChar char="•"/>
            </a:pPr>
            <a:r>
              <a:rPr lang="da-dk" dirty="0"/>
              <a:t>Fortsæt kodningen for at rette op på flere tidsforskydninger!</a:t>
            </a:r>
          </a:p>
          <a:p>
            <a:pPr marL="342900" indent="-342900">
              <a:lnSpc>
                <a:spcPct val="108000"/>
              </a:lnSpc>
              <a:spcBef>
                <a:spcPts val="1200"/>
              </a:spcBef>
              <a:buFont typeface="Arial" panose="020B0604020202020204" pitchFamily="34" charset="0"/>
              <a:buChar char="•"/>
            </a:pPr>
            <a:r>
              <a:rPr lang="da-dk" dirty="0"/>
              <a:t>Besøg det hemmelige trofærum under kontrolcenteret!</a:t>
            </a:r>
          </a:p>
          <a:p>
            <a:pPr marL="342900" indent="-342900">
              <a:lnSpc>
                <a:spcPct val="108000"/>
              </a:lnSpc>
              <a:spcBef>
                <a:spcPts val="1200"/>
              </a:spcBef>
              <a:buFont typeface="Arial" panose="020B0604020202020204" pitchFamily="34" charset="0"/>
              <a:buChar char="•"/>
            </a:pPr>
            <a:r>
              <a:rPr lang="da-dk" dirty="0"/>
              <a:t>Tryk på</a:t>
            </a:r>
            <a:r>
              <a:rPr lang="da-dk" dirty="0">
                <a:latin typeface="+mj-lt"/>
              </a:rPr>
              <a:t> Esc</a:t>
            </a:r>
            <a:r>
              <a:rPr lang="da-dk" dirty="0"/>
              <a:t>, og vælg </a:t>
            </a:r>
            <a:r>
              <a:rPr lang="da-dk" dirty="0">
                <a:latin typeface="+mj-lt"/>
              </a:rPr>
              <a:t>Jeg er færdig</a:t>
            </a:r>
            <a:r>
              <a:rPr lang="da-dk" dirty="0"/>
              <a:t> for at få jeres certifikat for færdiggørelse.</a:t>
            </a:r>
          </a:p>
        </p:txBody>
      </p:sp>
      <p:pic>
        <p:nvPicPr>
          <p:cNvPr id="8" name="Picture Placeholder 7" descr="To børn bruger Surface-computere og smiler til kameraet">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a-dk" dirty="0"/>
              <a:t>Certifikat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da-dk"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Til lykke! </a:t>
            </a:r>
          </a:p>
          <a:p>
            <a:pPr lvl="1" algn="ctr"/>
            <a:r>
              <a:rPr lang="da-dk"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I har opnået et certifikat for færdiggørelse.</a:t>
            </a:r>
          </a:p>
          <a:p>
            <a:pPr lvl="1" algn="ctr"/>
            <a:r>
              <a:rPr lang="da-dk"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Hour of Code 2021: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Et billede af legetøj&#10;&#10;Automatisk genereret beskrivelse">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da-dk"/>
              <a:t>Underholdningen stopper ikke her!</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da-dk" dirty="0">
                <a:solidFill>
                  <a:srgbClr val="3B2E58"/>
                </a:solidFill>
                <a:latin typeface="Segoe UI" panose="020B0502040204020203" pitchFamily="34" charset="0"/>
                <a:ea typeface="+mj-ea"/>
              </a:rPr>
              <a:t>I kan kode videre med nye udfordringer og lektioner i </a:t>
            </a:r>
            <a:r>
              <a:rPr lang="da-dk" u="sng" dirty="0">
                <a:solidFill>
                  <a:srgbClr val="3B2E58"/>
                </a:solidFill>
                <a:latin typeface="Segoe UI" panose="020B0502040204020203" pitchFamily="34" charset="0"/>
                <a:ea typeface="+mj-ea"/>
              </a:rPr>
              <a:t>Minecraft: Education Edition</a:t>
            </a:r>
            <a:r>
              <a:rPr lang="da-dk" dirty="0">
                <a:solidFill>
                  <a:srgbClr val="3B2E58"/>
                </a:solidFill>
                <a:latin typeface="Segoe UI" panose="020B0502040204020203" pitchFamily="34" charset="0"/>
                <a:ea typeface="+mj-ea"/>
              </a:rPr>
              <a:t>!</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da-dk"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Som dataloger på Institut for monitorering af tidsfejl er det jeres job at rette op på de mystiske tidsforskydninger, der dukker op i historien, og finde ud af, hvem (eller hvad) der forårsager dem.</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da-dk"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Vil I hjælpe med at korrigere tidsforskydningerne og redde fremtiden med jeres kodemæssige superkræfter?</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da-dk" sz="2400" b="1" dirty="0">
                <a:solidFill>
                  <a:schemeClr val="tx1">
                    <a:alpha val="99000"/>
                  </a:schemeClr>
                </a:solidFill>
                <a:latin typeface="+mj-lt"/>
                <a:ea typeface="Noto Sans" panose="020B0502040504020204" pitchFamily="34" charset="0"/>
                <a:cs typeface="Noto Sans" panose="020B0502040504020204" pitchFamily="34" charset="0"/>
              </a:rPr>
              <a:t>For at gennemføre jeres mission i TimeCraft </a:t>
            </a:r>
          </a:p>
          <a:p>
            <a:r>
              <a:rPr lang="da-dk" sz="2400" b="1" dirty="0">
                <a:solidFill>
                  <a:schemeClr val="tx1">
                    <a:alpha val="99000"/>
                  </a:schemeClr>
                </a:solidFill>
                <a:latin typeface="+mj-lt"/>
                <a:ea typeface="Noto Sans" panose="020B0502040504020204" pitchFamily="34" charset="0"/>
                <a:cs typeface="Noto Sans" panose="020B0502040504020204" pitchFamily="34" charset="0"/>
              </a:rPr>
              <a:t>skal I:</a:t>
            </a:r>
          </a:p>
          <a:p>
            <a:r>
              <a:rPr lang="da-dk"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da-dk"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Rejse tilbage til afgørende tidspunkter i verdenshistorien</a:t>
            </a:r>
          </a:p>
          <a:p>
            <a:pPr marL="800100" lvl="1" indent="-342900">
              <a:spcBef>
                <a:spcPts val="600"/>
              </a:spcBef>
              <a:spcAft>
                <a:spcPts val="600"/>
              </a:spcAft>
              <a:buFont typeface="Arial" panose="020B0604020202020204" pitchFamily="34" charset="0"/>
              <a:buChar char="•"/>
            </a:pPr>
            <a:r>
              <a:rPr lang="da-dk"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Kode jeres tidsagent til at rette op på tidsforskydningerne</a:t>
            </a:r>
          </a:p>
          <a:p>
            <a:pPr marL="800100" lvl="1" indent="-342900">
              <a:spcBef>
                <a:spcPts val="600"/>
              </a:spcBef>
              <a:spcAft>
                <a:spcPts val="600"/>
              </a:spcAft>
              <a:buFont typeface="Arial" panose="020B0604020202020204" pitchFamily="34" charset="0"/>
              <a:buChar char="•"/>
            </a:pPr>
            <a:r>
              <a:rPr lang="da-dk"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Finde spor, der kan identificere skurken bag tidsforskydningerne</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da-dk" sz="2400" dirty="0">
                <a:solidFill>
                  <a:schemeClr val="accent5">
                    <a:alpha val="99000"/>
                  </a:schemeClr>
                </a:solidFill>
                <a:latin typeface="+mj-lt"/>
                <a:ea typeface="Noto Sans" panose="020B0502040504020204" pitchFamily="34" charset="0"/>
                <a:cs typeface="Noto Sans" panose="020B0502040504020204" pitchFamily="34" charset="0"/>
              </a:rPr>
              <a:t>Er I klar </a:t>
            </a:r>
          </a:p>
          <a:p>
            <a:r>
              <a:rPr lang="da-dk" sz="2400" dirty="0">
                <a:solidFill>
                  <a:schemeClr val="accent5">
                    <a:alpha val="99000"/>
                  </a:schemeClr>
                </a:solidFill>
                <a:latin typeface="+mj-lt"/>
                <a:ea typeface="Noto Sans" panose="020B0502040504020204" pitchFamily="34" charset="0"/>
                <a:cs typeface="Noto Sans" panose="020B0502040504020204" pitchFamily="34" charset="0"/>
              </a:rPr>
              <a:t>til en rejse i tiden?</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da-dk" dirty="0"/>
              <a:t>Vigtige termer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da-dk"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Inden vi går i gang, er vi nødt til at få styr på en række koncepter.</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da-dk"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Tidsagent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a-dk"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 for monitorering af tidsfejl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a-dk"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Tidsforskydning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da-dk" sz="1800" dirty="0">
                          <a:latin typeface="Noto Sans" panose="020B0502040504020204" pitchFamily="34" charset="0"/>
                          <a:ea typeface="Noto Sans" panose="020B0502040504020204" pitchFamily="34" charset="0"/>
                          <a:cs typeface="Noto Sans" panose="020B0502040504020204" pitchFamily="34" charset="0"/>
                        </a:rPr>
                        <a:t>Tidsagenten er den robot, vi skal kode for at rette op på tidsforskydningerne.</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a-dk" sz="1800" dirty="0">
                          <a:latin typeface="Noto Sans" panose="020B0502040504020204" pitchFamily="34" charset="0"/>
                          <a:ea typeface="Noto Sans" panose="020B0502040504020204" pitchFamily="34" charset="0"/>
                          <a:cs typeface="Noto Sans" panose="020B0502040504020204" pitchFamily="34" charset="0"/>
                        </a:rPr>
                        <a:t>I arbejder som dataloger på Institut for monitorering af tidsfejl. I overvåger og vedligeholder tidens gang.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a-dk" sz="1800" dirty="0">
                          <a:latin typeface="Noto Sans" panose="020B0502040504020204" pitchFamily="34" charset="0"/>
                          <a:ea typeface="Noto Sans" panose="020B0502040504020204" pitchFamily="34" charset="0"/>
                          <a:cs typeface="Noto Sans" panose="020B0502040504020204" pitchFamily="34" charset="0"/>
                        </a:rPr>
                        <a:t>En tidsforskydning er en ændring i jordens historiske tidslinje. De vises på jeres mainframe.</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Et billede af tekst, ting, kontor, tætpakket&#10;&#10;Automatisk genereret beskrivelse">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