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Přednášející – na začátku hovoru prosím aktualizujte a vložte do chatu následující text:</a:t>
            </a:r>
          </a:p>
          <a:p>
            <a:endParaRPr lang="en-US" sz="882" kern="1200">
              <a:solidFill>
                <a:schemeClr val="tx1"/>
              </a:solidFill>
              <a:effectLst/>
              <a:latin typeface="Segoe UI" panose="020B0502040204020203" pitchFamily="34" charset="0"/>
              <a:ea typeface="+mn-ea"/>
              <a:cs typeface="+mn-cs"/>
            </a:endParaRPr>
          </a:p>
          <a:p>
            <a:r>
              <a:rPr lang="cs-cz" sz="882" kern="1200">
                <a:solidFill>
                  <a:schemeClr val="tx1"/>
                </a:solidFill>
                <a:effectLst/>
                <a:latin typeface="Segoe UI" panose="020B0502040204020203" pitchFamily="34" charset="0"/>
                <a:ea typeface="+mn-ea"/>
                <a:cs typeface="+mn-cs"/>
              </a:rPr>
              <a:t>Vítejte ve workshopu [název workshopu]! Začínáme v [čas, uveďte časové pásmo].</a:t>
            </a:r>
            <a:r>
              <a:rPr lang="cs-cz" sz="882" i="1" kern="1200">
                <a:solidFill>
                  <a:schemeClr val="tx1"/>
                </a:solidFill>
                <a:effectLst/>
                <a:latin typeface="Segoe UI" panose="020B0502040204020203" pitchFamily="34" charset="0"/>
                <a:ea typeface="+mn-ea"/>
                <a:cs typeface="+mn-cs"/>
              </a:rPr>
              <a:t> </a:t>
            </a:r>
            <a:r>
              <a:rPr lang="cs-cz" sz="882" kern="1200">
                <a:solidFill>
                  <a:schemeClr val="tx1"/>
                </a:solidFill>
                <a:effectLst/>
                <a:latin typeface="Segoe UI" panose="020B0502040204020203" pitchFamily="34" charset="0"/>
                <a:ea typeface="+mn-ea"/>
                <a:cs typeface="+mn-cs"/>
              </a:rPr>
              <a:t>Pokud máte nějaké dotazy nebo technické problémy, dejte nám prosím vědět v chatu. Pokud vás naše virtuální workshopy zajímají podrobněji, navštivte &lt;URL&gt;. Pokud jste tak ještě neučinili, získejte v dnešních aktivitách náskok tím, že si stáhnete Minecraft: Education Edition na adrese </a:t>
            </a:r>
            <a:r>
              <a:rPr lang="cs-cz" sz="882" u="sng" kern="1200">
                <a:solidFill>
                  <a:schemeClr val="tx1"/>
                </a:solidFill>
                <a:effectLst/>
                <a:latin typeface="Segoe UI" panose="020B0502040204020203" pitchFamily="34" charset="0"/>
                <a:ea typeface="+mn-ea"/>
                <a:cs typeface="+mn-cs"/>
                <a:hlinkClick r:id="rId3"/>
              </a:rPr>
              <a:t>https://education.minecraft.net/hour-of-code</a:t>
            </a:r>
            <a:r>
              <a:rPr lang="cs-cz"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Udělejte:</a:t>
            </a:r>
            <a:r>
              <a:rPr lang="cs-cz" sz="882" kern="1200">
                <a:solidFill>
                  <a:schemeClr val="tx1"/>
                </a:solidFill>
                <a:effectLst/>
                <a:latin typeface="Segoe UI" panose="020B0502040204020203" pitchFamily="34" charset="0"/>
                <a:ea typeface="+mn-ea"/>
                <a:cs typeface="+mn-cs"/>
              </a:rPr>
              <a:t> </a:t>
            </a:r>
            <a:r>
              <a:rPr lang="cs-cz" sz="882" b="1" kern="1200">
                <a:solidFill>
                  <a:schemeClr val="tx1"/>
                </a:solidFill>
                <a:effectLst/>
                <a:latin typeface="Segoe UI" panose="020B0502040204020203" pitchFamily="34" charset="0"/>
                <a:ea typeface="+mn-ea"/>
                <a:cs typeface="+mn-cs"/>
              </a:rPr>
              <a:t>Pozdravte a přivítejte účastníky: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Spusťte PowerPointovou prezentaci ve schůzce v programu Teams a zobrazte první snímek.</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Aktualizujte a zveřejněte výše navrhovaný úvodní příspěvek chatu.</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Přivítejte přicházející účastníky a zkontrolujte, zda jsou všichni ztlumeni.</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Upozorněte účastníky, že mohou mít papír na poznámky a tužku/pero, které budou během semináře používat.</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Podle velikosti skupiny se rozhodněte, zda umožníte zvukovou účast, nebo zůstanete pouze u chatu.</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Řekněte:</a:t>
            </a:r>
            <a:r>
              <a:rPr lang="cs-cz" sz="882" kern="1200">
                <a:solidFill>
                  <a:schemeClr val="tx1"/>
                </a:solidFill>
                <a:effectLst/>
                <a:latin typeface="Segoe UI" panose="020B0502040204020203" pitchFamily="34" charset="0"/>
                <a:ea typeface="+mn-ea"/>
                <a:cs typeface="+mn-cs"/>
              </a:rPr>
              <a:t> Ahoj všichni, díky, že jste tu s námi! Moje jméno je __________. A tohle je můj spoluvedoucí,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Kód je soubor instrukcí v určitém pořadí. Jako příklad můžeme uvést ty, které jste právě vytvořili. Je to jazyk, kterým programy říkají počítači, aby něco udělal. Programátoři jsou lidé, kteří píší kód. To jsme dnes my! Kód lze psát mnoha různými způsoby.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Úkoly, které se chystáme uplatnit, používají </a:t>
            </a:r>
            <a:r>
              <a:rPr lang="cs-cz" sz="882" b="1" kern="1200">
                <a:solidFill>
                  <a:schemeClr val="tx1"/>
                </a:solidFill>
                <a:effectLst/>
                <a:latin typeface="Segoe UI" panose="020B0502040204020203" pitchFamily="34" charset="0"/>
                <a:ea typeface="+mn-ea"/>
                <a:cs typeface="+mn-cs"/>
              </a:rPr>
              <a:t>blokový kód</a:t>
            </a:r>
            <a:r>
              <a:rPr lang="cs-cz" sz="882" kern="1200">
                <a:solidFill>
                  <a:schemeClr val="tx1"/>
                </a:solidFill>
                <a:effectLst/>
                <a:latin typeface="Segoe UI" panose="020B0502040204020203" pitchFamily="34" charset="0"/>
                <a:ea typeface="+mn-ea"/>
                <a:cs typeface="+mn-cs"/>
              </a:rPr>
              <a:t>, což je skvělý způsob, jak s kódováním začít.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Při blokovém programování přetahujete bloky představující programovací příkazy a spojujete je dohromady jako dílky skládačky.</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Kód lze také psát textově, pomocí slov, čísel a interpunkčních znamének. JavaScript je </a:t>
            </a:r>
            <a:r>
              <a:rPr lang="cs-cz" sz="882" b="1" kern="1200">
                <a:solidFill>
                  <a:schemeClr val="tx1"/>
                </a:solidFill>
                <a:effectLst/>
                <a:latin typeface="Segoe UI" panose="020B0502040204020203" pitchFamily="34" charset="0"/>
                <a:ea typeface="+mn-ea"/>
                <a:cs typeface="+mn-cs"/>
              </a:rPr>
              <a:t>textový programovací</a:t>
            </a:r>
            <a:r>
              <a:rPr lang="cs-cz" sz="882" kern="1200">
                <a:solidFill>
                  <a:schemeClr val="tx1"/>
                </a:solidFill>
                <a:effectLst/>
                <a:latin typeface="Segoe UI" panose="020B0502040204020203" pitchFamily="34" charset="0"/>
                <a:ea typeface="+mn-ea"/>
                <a:cs typeface="+mn-cs"/>
              </a:rPr>
              <a:t> jazyk jako na tomto obrázku.</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Zeptejte se: </a:t>
            </a:r>
            <a:r>
              <a:rPr lang="cs-cz" sz="882" kern="1200">
                <a:solidFill>
                  <a:schemeClr val="tx1"/>
                </a:solidFill>
                <a:effectLst/>
                <a:latin typeface="Segoe UI" panose="020B0502040204020203" pitchFamily="34" charset="0"/>
                <a:ea typeface="+mn-ea"/>
                <a:cs typeface="+mn-cs"/>
              </a:rPr>
              <a:t>Na těchto obrázcích je stejný program zapsaný v blokovém a textovém kódu. Kde vidíte podobnosti a kde naopak odlišnosti? </a:t>
            </a:r>
          </a:p>
          <a:p>
            <a:r>
              <a:rPr lang="cs-cz" sz="882" kern="1200">
                <a:solidFill>
                  <a:schemeClr val="tx1"/>
                </a:solidFill>
                <a:effectLst/>
                <a:latin typeface="Segoe UI" panose="020B0502040204020203" pitchFamily="34" charset="0"/>
                <a:ea typeface="+mn-ea"/>
                <a:cs typeface="+mn-cs"/>
              </a:rPr>
              <a:t>(</a:t>
            </a:r>
            <a:r>
              <a:rPr lang="cs-cz" sz="882" i="1" kern="1200">
                <a:solidFill>
                  <a:schemeClr val="tx1"/>
                </a:solidFill>
                <a:effectLst/>
                <a:latin typeface="Segoe UI" panose="020B0502040204020203" pitchFamily="34" charset="0"/>
                <a:ea typeface="+mn-ea"/>
                <a:cs typeface="+mn-cs"/>
              </a:rPr>
              <a:t>Příklady možných odpovědí: </a:t>
            </a:r>
            <a:r>
              <a:rPr lang="cs-cz" sz="882" kern="1200">
                <a:solidFill>
                  <a:schemeClr val="tx1"/>
                </a:solidFill>
                <a:effectLst/>
                <a:latin typeface="Segoe UI" panose="020B0502040204020203" pitchFamily="34" charset="0"/>
                <a:ea typeface="+mn-ea"/>
                <a:cs typeface="+mn-cs"/>
              </a:rPr>
              <a:t>podobnosti: mnoho slov a čísel je stejných a ve stejném pořadí; odlišnosti: barevné bloky vs. očíslované řádky textu, příkaz on start vs. absence příkazu on start, jen slova a čísla vs. slova a čísla plus interpunkce, spojitelné bloky vs. text, který se musí psát).</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Udělejte: </a:t>
            </a:r>
            <a:r>
              <a:rPr lang="cs-cz" sz="882" kern="1200">
                <a:solidFill>
                  <a:schemeClr val="tx1"/>
                </a:solidFill>
                <a:effectLst/>
                <a:latin typeface="Segoe UI" panose="020B0502040204020203" pitchFamily="34" charset="0"/>
                <a:ea typeface="+mn-ea"/>
                <a:cs typeface="+mn-cs"/>
              </a:rPr>
              <a:t>Vyžádejte si odpovědi v chatu nebo zapněte mikrofon účastníků, kteří zvednou ruku.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Dobrá práce! Splnili jste své první úkoly zaměřené na záchranu vesnice! Pojďme si projít všechny problémy, se kterými se potýkáte, a zrekapitulovat některé předložené pojmy.</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V </a:t>
            </a:r>
            <a:r>
              <a:rPr lang="cs-cz" sz="882" b="1" kern="1200">
                <a:solidFill>
                  <a:schemeClr val="tx1"/>
                </a:solidFill>
                <a:effectLst/>
                <a:latin typeface="Segoe UI" panose="020B0502040204020203" pitchFamily="34" charset="0"/>
                <a:ea typeface="+mn-ea"/>
                <a:cs typeface="+mn-cs"/>
              </a:rPr>
              <a:t>posloupnosti</a:t>
            </a:r>
            <a:r>
              <a:rPr lang="cs-cz" sz="882" kern="1200">
                <a:solidFill>
                  <a:schemeClr val="tx1"/>
                </a:solidFill>
                <a:effectLst/>
                <a:latin typeface="Segoe UI" panose="020B0502040204020203" pitchFamily="34" charset="0"/>
                <a:ea typeface="+mn-ea"/>
                <a:cs typeface="+mn-cs"/>
              </a:rPr>
              <a:t> vede akce nebo událost k další akci v pořadí.</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To znamená, že pořadí, v jakém bloky kódu řadíte, je důležité.</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Agent se bude pohybovat ve stanoveném pořadí.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Jedná se o koncept programování, o kterém jsme se začali učit v sekci Robotí algoritmy. </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Zeptejte se: </a:t>
            </a:r>
            <a:r>
              <a:rPr lang="cs-cz" sz="882" kern="1200">
                <a:solidFill>
                  <a:schemeClr val="tx1"/>
                </a:solidFill>
                <a:effectLst/>
                <a:latin typeface="Segoe UI" panose="020B0502040204020203" pitchFamily="34" charset="0"/>
                <a:ea typeface="+mn-ea"/>
                <a:cs typeface="+mn-cs"/>
              </a:rPr>
              <a:t>Fungoval by váš poslední program, kdybyste vložili blok „analýza agenta“ před blok „pohyb agenta“? Proč ano nebo proč ne? </a:t>
            </a:r>
          </a:p>
          <a:p>
            <a:r>
              <a:rPr lang="cs-cz" sz="882" kern="1200">
                <a:solidFill>
                  <a:schemeClr val="tx1"/>
                </a:solidFill>
                <a:effectLst/>
                <a:latin typeface="Segoe UI" panose="020B0502040204020203" pitchFamily="34" charset="0"/>
                <a:ea typeface="+mn-ea"/>
                <a:cs typeface="+mn-cs"/>
              </a:rPr>
              <a:t>(</a:t>
            </a:r>
            <a:r>
              <a:rPr lang="cs-cz" sz="882" i="1" kern="1200">
                <a:solidFill>
                  <a:schemeClr val="tx1"/>
                </a:solidFill>
                <a:effectLst/>
                <a:latin typeface="Segoe UI" panose="020B0502040204020203" pitchFamily="34" charset="0"/>
                <a:ea typeface="+mn-ea"/>
                <a:cs typeface="+mn-cs"/>
              </a:rPr>
              <a:t>Odpověď</a:t>
            </a:r>
            <a:r>
              <a:rPr lang="cs-cz" sz="882" kern="1200">
                <a:solidFill>
                  <a:schemeClr val="tx1"/>
                </a:solidFill>
                <a:effectLst/>
                <a:latin typeface="Segoe UI" panose="020B0502040204020203" pitchFamily="34" charset="0"/>
                <a:ea typeface="+mn-ea"/>
                <a:cs typeface="+mn-cs"/>
              </a:rPr>
              <a:t>: ne, protože agent se musel pohnout dopředu, aby se dostal k suchému keři za účelem jeho analyzování.)</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Udělejte: </a:t>
            </a:r>
            <a:r>
              <a:rPr lang="cs-cz" sz="882" kern="1200">
                <a:solidFill>
                  <a:schemeClr val="tx1"/>
                </a:solidFill>
                <a:effectLst/>
                <a:latin typeface="Segoe UI" panose="020B0502040204020203" pitchFamily="34" charset="0"/>
                <a:ea typeface="+mn-ea"/>
                <a:cs typeface="+mn-cs"/>
              </a:rPr>
              <a:t>Vyžádejte si odpovědi v chatu nebo zapněte mikrofon účastníků, kteří zvednou ruku.</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Pokud je plánování sekvence trochu složitější, ideální je napsat si jednotlivé kroky na papír. Napište si svou představu a pak si ji prohlédněte. Pokud máte lepší nápad, zapište si ho. Jakmile budete se svým plánem spokojeni, sestavte kód.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Dobrá práce! Splnili jste náročný úkol a provedli agenta bludištěm! Podívám se, jak to dopadlo, a řekneme si nějaké tipy, jak opravit problémy v kódu.</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V programování se vyhledávání a oprava chyb v kódu označuje jako </a:t>
            </a:r>
            <a:r>
              <a:rPr lang="cs-cz" sz="882" b="1" kern="1200">
                <a:solidFill>
                  <a:schemeClr val="tx1"/>
                </a:solidFill>
                <a:effectLst/>
                <a:latin typeface="Segoe UI" panose="020B0502040204020203" pitchFamily="34" charset="0"/>
                <a:ea typeface="+mn-ea"/>
                <a:cs typeface="+mn-cs"/>
              </a:rPr>
              <a:t>odlaďování (debugging)</a:t>
            </a:r>
            <a:r>
              <a:rPr lang="cs-cz" sz="882" kern="1200">
                <a:solidFill>
                  <a:schemeClr val="tx1"/>
                </a:solidFill>
                <a:effectLst/>
                <a:latin typeface="Segoe UI" panose="020B0502040204020203" pitchFamily="34" charset="0"/>
                <a:ea typeface="+mn-ea"/>
                <a:cs typeface="+mn-cs"/>
              </a:rPr>
              <a:t>.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Debugging proto, že chyby v kódu se někdy nazývají bugy.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Každý programátor dělá chyby, a to bez ohledu na to, jak je zkušený. Když váš kód nedělá to, co jste očekávali, snažte se být spíše zvědaví než naštvaní – přišel totiž čas pustit se do hledání chyb!</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Zeptejte se: </a:t>
            </a:r>
            <a:r>
              <a:rPr lang="cs-cz" sz="882" kern="1200">
                <a:solidFill>
                  <a:schemeClr val="tx1"/>
                </a:solidFill>
                <a:effectLst/>
                <a:latin typeface="Segoe UI" panose="020B0502040204020203" pitchFamily="34" charset="0"/>
                <a:ea typeface="+mn-ea"/>
                <a:cs typeface="+mn-cs"/>
              </a:rPr>
              <a:t>Fungoval váš kód tzv. „na první dobrou“? Jak jste případné chyby v kódu našli a opravili?</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Udělejte: </a:t>
            </a:r>
            <a:r>
              <a:rPr lang="cs-cz" sz="882" kern="1200">
                <a:solidFill>
                  <a:schemeClr val="tx1"/>
                </a:solidFill>
                <a:effectLst/>
                <a:latin typeface="Segoe UI" panose="020B0502040204020203" pitchFamily="34" charset="0"/>
                <a:ea typeface="+mn-ea"/>
                <a:cs typeface="+mn-cs"/>
              </a:rPr>
              <a:t>Vyžádejte si odpovědi v chatu nebo zapněte mikrofon účastníků, kteří zvednou ruku.</a:t>
            </a:r>
          </a:p>
          <a:p>
            <a:endParaRPr lang="en-US" sz="882" b="1"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Jedna z cest, jak během těchto úkolů odhalit chyby, je velmi pozorně sledovat agenta při spouštění kódu.</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Pokud se například místo odbočení doleva na cestu bludištěm snaží pokračovat vpřed, říká vám to, že je ve vašem kódu chyba, a je to pro vás nápověda, kde se nachází.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Pokud chcete kód odladit, vyhledejte v něm místo, které odpovídá místu, kde se agent vydal špatnou cestou.</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Zkuste změnit číslo v daném bloku „pohyb agenta“ a opětovným spuštěním kódu zjistěte, zda se problém vyřešil.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Dobrá práce! Splnili jste Hodinu kódu a zachránili vesnici!</a:t>
            </a:r>
          </a:p>
          <a:p>
            <a:endParaRPr lang="en-US" sz="882"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Zeptejte se: </a:t>
            </a:r>
            <a:r>
              <a:rPr lang="cs-cz" sz="882" kern="1200">
                <a:solidFill>
                  <a:schemeClr val="tx1"/>
                </a:solidFill>
                <a:effectLst/>
                <a:latin typeface="Segoe UI" panose="020B0502040204020203" pitchFamily="34" charset="0"/>
                <a:ea typeface="+mn-ea"/>
                <a:cs typeface="+mn-cs"/>
              </a:rPr>
              <a:t>Jaký úkol nebo výzva se vám líbily?</a:t>
            </a:r>
          </a:p>
          <a:p>
            <a:endParaRPr lang="en-US" sz="882"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Udělejte: </a:t>
            </a:r>
            <a:r>
              <a:rPr lang="cs-cz" sz="882" kern="1200">
                <a:solidFill>
                  <a:schemeClr val="tx1"/>
                </a:solidFill>
                <a:effectLst/>
                <a:latin typeface="Segoe UI" panose="020B0502040204020203" pitchFamily="34" charset="0"/>
                <a:ea typeface="+mn-ea"/>
                <a:cs typeface="+mn-cs"/>
              </a:rPr>
              <a:t>Vyžádejte si odpovědi v chatu nebo zapněte mikrofon účastníků, kteří zvednou ruku.</a:t>
            </a:r>
          </a:p>
          <a:p>
            <a:endParaRPr lang="en-US" sz="882" kern="1200">
              <a:solidFill>
                <a:schemeClr val="tx1"/>
              </a:solidFill>
              <a:effectLst/>
              <a:latin typeface="Segoe UI" panose="020B0502040204020203" pitchFamily="34" charset="0"/>
              <a:ea typeface="+mn-ea"/>
              <a:cs typeface="+mn-cs"/>
            </a:endParaRPr>
          </a:p>
          <a:p>
            <a:r>
              <a:rPr lang="cs-cz" sz="882" b="1" kern="1200">
                <a:solidFill>
                  <a:schemeClr val="tx1"/>
                </a:solidFill>
                <a:effectLst/>
                <a:latin typeface="Segoe UI" panose="020B0502040204020203" pitchFamily="34" charset="0"/>
                <a:ea typeface="+mn-ea"/>
                <a:cs typeface="+mn-cs"/>
              </a:rPr>
              <a:t>Poznámka: </a:t>
            </a:r>
            <a:r>
              <a:rPr lang="cs-cz" sz="882" kern="1200">
                <a:solidFill>
                  <a:schemeClr val="tx1"/>
                </a:solidFill>
                <a:effectLst/>
                <a:latin typeface="Segoe UI" panose="020B0502040204020203" pitchFamily="34" charset="0"/>
                <a:ea typeface="+mn-ea"/>
                <a:cs typeface="+mn-cs"/>
              </a:rPr>
              <a:t>Pokud vaše skupina nedokončila všechny úkoly, poblahopřejte jí k velkému pokroku.</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cs-cz"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Dnes jsme udělali kus práce!</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Seznámili jsme se s koncepty programování, včetně algoritmů, umělé inteligence, posloupností, ladění a podmínek.</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Naprogramovali jsme si agenta Minecraftu, aby zabránil lesním požárům!</a:t>
            </a:r>
          </a:p>
          <a:p>
            <a:endParaRPr lang="en-US" sz="882" i="1" kern="1200">
              <a:solidFill>
                <a:schemeClr val="tx1"/>
              </a:solidFill>
              <a:effectLst/>
              <a:latin typeface="Segoe UI" panose="020B0502040204020203" pitchFamily="34" charset="0"/>
              <a:ea typeface="+mn-ea"/>
              <a:cs typeface="+mn-cs"/>
            </a:endParaRPr>
          </a:p>
          <a:p>
            <a:r>
              <a:rPr lang="cs-cz" sz="882" i="1" kern="1200">
                <a:solidFill>
                  <a:schemeClr val="tx1"/>
                </a:solidFill>
                <a:effectLst/>
                <a:latin typeface="Segoe UI" panose="020B0502040204020203" pitchFamily="34" charset="0"/>
                <a:ea typeface="+mn-ea"/>
                <a:cs typeface="+mn-cs"/>
              </a:rPr>
              <a:t>Volitelné otázky k diskuzi</a:t>
            </a:r>
            <a:r>
              <a:rPr lang="cs-cz"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Jakou roli hrají počítače při prevenci lesních požárů?</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Jaké údaje (informace) jsou důležité při boji s lesními požáry?</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Jak můžeme zabránit vzniku lesních požárů?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Co je to zalesňování? A jak k němu přistupujete?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s-cz" sz="882" b="1" kern="1200">
                <a:solidFill>
                  <a:schemeClr val="tx1"/>
                </a:solidFill>
                <a:effectLst/>
                <a:latin typeface="Segoe UI" panose="020B0502040204020203" pitchFamily="34" charset="0"/>
                <a:ea typeface="+mn-ea"/>
                <a:cs typeface="+mn-cs"/>
              </a:rPr>
              <a:t>Řekněte: </a:t>
            </a:r>
            <a:r>
              <a:rPr lang="cs-cz" sz="882" kern="1200">
                <a:solidFill>
                  <a:schemeClr val="tx1"/>
                </a:solidFill>
                <a:effectLst/>
                <a:latin typeface="Segoe UI" panose="020B0502040204020203" pitchFamily="34" charset="0"/>
                <a:ea typeface="+mn-ea"/>
                <a:cs typeface="+mn-cs"/>
              </a:rPr>
              <a:t>Po workshopu existuje více způsobů, jak se bavit dnešními aktivitami v oblasti kódování: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Pokračujte v práci na bonusové aktivitě, jejímž cílem je obnovit les a zaplnit ho zvířaty. Tato aktivita vás naučí, jak pomocí kódu umisťovat bloky, jako jsou květiny, a nastavit líhnutí stvoření, jako jsou kuřata. Je to zábava a navíc příležitost k ještě větší kreativitě při práci s kódem.</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Po obnovení lesa si promluvte s hasičem a vyfoťte si svůj výtvor, který si můžete uložit do počítače nebo zařízení. </a:t>
            </a:r>
          </a:p>
          <a:p>
            <a:pPr marL="171450" lvl="0" indent="-171450">
              <a:buFont typeface="Arial" panose="020B0604020202020204" pitchFamily="34" charset="0"/>
              <a:buChar char="•"/>
            </a:pPr>
            <a:r>
              <a:rPr lang="cs-cz" sz="882" kern="1200">
                <a:solidFill>
                  <a:schemeClr val="tx1"/>
                </a:solidFill>
                <a:effectLst/>
                <a:latin typeface="Segoe UI" panose="020B0502040204020203" pitchFamily="34" charset="0"/>
                <a:ea typeface="+mn-ea"/>
                <a:cs typeface="+mn-cs"/>
              </a:rPr>
              <a:t>Můžete také získat osobní certifikát, na kterém je napsáno, že jste splnili tuto výzvu Hodiny kódu! Stiskněte na klávesnici tlačítko </a:t>
            </a:r>
            <a:r>
              <a:rPr lang="cs-cz" sz="882" b="1" kern="1200">
                <a:solidFill>
                  <a:schemeClr val="tx1"/>
                </a:solidFill>
                <a:effectLst/>
                <a:latin typeface="Segoe UI" panose="020B0502040204020203" pitchFamily="34" charset="0"/>
                <a:ea typeface="+mn-ea"/>
                <a:cs typeface="+mn-cs"/>
              </a:rPr>
              <a:t>Esc</a:t>
            </a:r>
            <a:r>
              <a:rPr lang="cs-cz" sz="882" kern="1200">
                <a:solidFill>
                  <a:schemeClr val="tx1"/>
                </a:solidFill>
                <a:effectLst/>
                <a:latin typeface="Segoe UI" panose="020B0502040204020203" pitchFamily="34" charset="0"/>
                <a:ea typeface="+mn-ea"/>
                <a:cs typeface="+mn-cs"/>
              </a:rPr>
              <a:t> a vyberte možnost </a:t>
            </a:r>
            <a:r>
              <a:rPr lang="cs-cz" sz="882" b="1" kern="1200">
                <a:solidFill>
                  <a:schemeClr val="tx1"/>
                </a:solidFill>
                <a:effectLst/>
                <a:latin typeface="Segoe UI" panose="020B0502040204020203" pitchFamily="34" charset="0"/>
                <a:ea typeface="+mn-ea"/>
                <a:cs typeface="+mn-cs"/>
              </a:rPr>
              <a:t>Hotovo</a:t>
            </a:r>
            <a:r>
              <a:rPr lang="cs-cz" sz="882" kern="1200">
                <a:solidFill>
                  <a:schemeClr val="tx1"/>
                </a:solidFill>
                <a:effectLst/>
                <a:latin typeface="Segoe UI" panose="020B0502040204020203" pitchFamily="34" charset="0"/>
                <a:ea typeface="+mn-ea"/>
                <a:cs typeface="+mn-cs"/>
              </a:rPr>
              <a:t>. Následně postupujte podle pokynů. Je dobré požádat o pomoc rodiče nebo jinou dospělou osobu.</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cs-cz"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cs-cz" sz="882" b="1" kern="1200">
                <a:solidFill>
                  <a:schemeClr val="tx1"/>
                </a:solidFill>
                <a:effectLst/>
                <a:latin typeface="Segoe UI" panose="020B0502040204020203" pitchFamily="34" charset="0"/>
                <a:ea typeface="+mn-ea"/>
                <a:cs typeface="+mn-cs"/>
              </a:rPr>
              <a:t>Udělejte: </a:t>
            </a:r>
            <a:r>
              <a:rPr lang="cs-cz" sz="882" kern="1200">
                <a:solidFill>
                  <a:schemeClr val="tx1"/>
                </a:solidFill>
                <a:effectLst/>
                <a:latin typeface="Segoe UI" panose="020B0502040204020203" pitchFamily="34" charset="0"/>
                <a:ea typeface="+mn-ea"/>
                <a:cs typeface="+mn-cs"/>
              </a:rPr>
              <a:t>Představte nadcházející události a přizpůsobte své komentáře vybraným marketingovým materiálům.  </a:t>
            </a:r>
          </a:p>
          <a:p>
            <a:endParaRPr lang="en-US"/>
          </a:p>
          <a:p>
            <a:r>
              <a:rPr lang="cs-cz"/>
              <a:t>Vyučující mohou od specializovaného vzdělávacího týmu získat na míru šitou podporu týkající se zařízení, profesního rozvoje a dalších vzdělávacích zdrojů. Tento tým můžete kontaktovat prostřednictvím napsání e-mailu Annie na adrese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cs-cz"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Všechna práva vyhrazena. SPOLEČNOST MICROSOFT NEPOSKYTUJE ŽÁDNÉ ZÁRUKY, VÝSLOVNÉ, PŘEDPOKLÁDANÉ ANI ZÁKONNÉ, TÝKAJÍCÍ SE INFORMACÍ V TÉTO PREZENTACI.</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cs-cz"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Všechna práva vyhrazena.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Osoba sedící u stolu a používající počítač&#10;&#10;Automaticky generovaný popis">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Obrázek s hračkou, LEGEM, oblohou, stolem&#10;&#10;Popis vytvořený s velmi vysokou spolehlivostí.">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Jedná se o barvy značky Microsoft. Barevný pruh je umístěn po straně základního motivu tak, aby byl viditelný na všech snímcích. Ke snadnému výběru barev značky mohou uživatelé použít nástroj „Kapátko“ v části Tvar barevné výplně, Čára barevné výplně atd.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cs-cz" sz="4400" dirty="0">
                <a:latin typeface="Torque Bold" panose="020B0803030202050203" pitchFamily="34" charset="0"/>
              </a:rPr>
              <a:t>Hodina kódu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cs-cz"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Prezentace pro usnadnění</a:t>
            </a:r>
          </a:p>
          <a:p>
            <a:r>
              <a:rPr lang="cs-cz"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Pro použití v prostředí přímé výuky, výuky vedené studenty a hybridní/distanční výuky</a:t>
            </a:r>
          </a:p>
        </p:txBody>
      </p:sp>
      <p:pic>
        <p:nvPicPr>
          <p:cNvPr id="9" name="Picture Placeholder 7" descr="Snímek obrazovky agenta Minecraftu držícího zelenou rostlinu">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cs-cz" dirty="0"/>
              <a:t>Cíl pro tento den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cs-cz"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Jak jsme se právě dočetli, na časové ose historie Země se dějí šílené věci! </a:t>
            </a:r>
          </a:p>
          <a:p>
            <a:pPr algn="ctr"/>
            <a:r>
              <a:rPr lang="cs-cz"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Naším cílem pro tento den je využít naše programovací dovednosti k řešení problémů. </a:t>
            </a:r>
          </a:p>
          <a:p>
            <a:pPr algn="ctr"/>
            <a:r>
              <a:rPr lang="cs-cz"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Jdeme na to!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cs-cz" dirty="0">
                          <a:solidFill>
                            <a:schemeClr val="accent5"/>
                          </a:solidFill>
                          <a:latin typeface="Noto Sans" panose="020B0502040504020204" pitchFamily="34" charset="0"/>
                          <a:ea typeface="Noto Sans" panose="020B0502040504020204" pitchFamily="34" charset="0"/>
                          <a:cs typeface="Noto Sans" panose="020B0502040504020204" pitchFamily="34" charset="0"/>
                        </a:rPr>
                        <a:t>Pokud máte účet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dirty="0">
                          <a:solidFill>
                            <a:schemeClr val="accent5"/>
                          </a:solidFill>
                          <a:latin typeface="Noto Sans" panose="020B0502040504020204" pitchFamily="34" charset="0"/>
                          <a:ea typeface="Noto Sans" panose="020B0502040504020204" pitchFamily="34" charset="0"/>
                          <a:cs typeface="Noto Sans" panose="020B0502040504020204" pitchFamily="34" charset="0"/>
                        </a:rPr>
                        <a:t>Pokud nemáte účet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Vítejte v Timecraftu</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Tohle je váš bod vstupu do hry, tedy místo, kde ve hře začnete.</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Pojďme si procvičit pohyb...</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cs-cz"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Klávesnice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Dotykové ovládání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Pojďme si procvičit pohyb...</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Inženýrský výkres&#10;&#10;Automaticky generovaný popis">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Pomocí ovládacích prvků překonejte tyto překážky a dostaňte se zpět k zelenému tlačítku, které je zde zobrazeno.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Stiskněte tlačítko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Tlačítka budou VELMI důležitou součástí hry.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Tlačítko stisknete tak, že k němu přistoupíte a kliknete na něj pravým tlačítkem myši (pokud používáte klávesnici) nebo se tlačítka jednoduše dotkněte (pokud používáte dotykové ovládání).</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Projděte chodbou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Tento pohled se vám naskytne po stisknutí tlačítka na dveřích přechodové komory.</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Pokračujte za jiskrami chodbou do další velké místnosti – právě se nacházíte v Institutu velkých chyb v čase. Do této místnosti se v průběhu hry vrátíte.</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a:t>Tohle je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Tohle je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to robot s umělou inteligencí (UI). Je to počítačový robot, který dokáže myslet a plnit úkoly jako člověk. Bude vaším průvodcem během celého TimeCraftu.</a:t>
            </a:r>
          </a:p>
        </p:txBody>
      </p:sp>
      <p:pic>
        <p:nvPicPr>
          <p:cNvPr id="9" name="Picture 8" descr="Obrázek s textem, tabulkou a pracovním stolem&#10;&#10;Automaticky generovaný popis">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Obrazovka rozhovoru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Tato obrazovka se zobrazí, když vám T.A.R.R.A. bude chtít něco sdělit.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Čtěte informace na vyskakovací obrazovce. Pokud vám dělá potíže přečíst si slova sami, můžete použít tlačítko asistivní čtečky.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Asistivní čtečka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cs-cz"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Asistivní čtečku </a:t>
            </a:r>
            <a:r>
              <a:rPr lang="cs-cz" dirty="0">
                <a:solidFill>
                  <a:srgbClr val="000000"/>
                </a:solidFill>
                <a:latin typeface="Noto Sans" panose="020B0502040504020204" pitchFamily="34" charset="0"/>
                <a:ea typeface="Noto Sans" panose="020B0502040504020204" pitchFamily="34" charset="0"/>
                <a:cs typeface="Noto Sans" panose="020B0502040504020204" pitchFamily="34" charset="0"/>
              </a:rPr>
              <a:t>lze otevřít </a:t>
            </a:r>
            <a:r>
              <a:rPr lang="cs-cz"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v Minecraftu za účelem čtení cedulí a vedení dialogů s postavami NPC</a:t>
            </a:r>
            <a:r>
              <a:rPr lang="cs-cz"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cs-cz"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Je neuvěřitelně užitečná!</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cs-cz"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Jedná se o skvělou pomůcku pro čtení, a to včetně překladu textu a předčítání.</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cs-cz"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Jak se používá asistivní čtečka v Minecraft: Education Edition </a:t>
            </a:r>
            <a:r>
              <a:rPr lang="cs-cz"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cs-cz"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cs-cz" dirty="0"/>
              <a:t>Kód je soubor instrukcí</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cs-cz" sz="2200" dirty="0">
                <a:latin typeface="+mj-lt"/>
              </a:rPr>
              <a:t>Tyto instrukce lze zapsat různými způsoby:</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cs-cz" sz="2200" dirty="0">
                <a:solidFill>
                  <a:srgbClr val="D59DFF"/>
                </a:solidFill>
                <a:latin typeface="+mj-lt"/>
              </a:rPr>
              <a:t>Blokový kód</a:t>
            </a:r>
          </a:p>
        </p:txBody>
      </p:sp>
      <p:pic>
        <p:nvPicPr>
          <p:cNvPr id="20" name="Picture Placeholder 19" descr="Snímek programovací pracovní plochy MakeCode s jednoduchým blokovým programem pro pohyb agenta Minecraftu">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cs-cz" sz="2200">
                <a:solidFill>
                  <a:srgbClr val="D59DFF"/>
                </a:solidFill>
                <a:latin typeface="+mj-lt"/>
              </a:rPr>
              <a:t>Textový kód</a:t>
            </a:r>
          </a:p>
        </p:txBody>
      </p:sp>
      <p:pic>
        <p:nvPicPr>
          <p:cNvPr id="14" name="Picture Placeholder 13" descr="Snímek programovací pracovní plochy MakeCode s jednoduchým JavaScriptovým programem pro pohyb agenta Minecraftu">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cs-cz" sz="3800" dirty="0"/>
              <a:t>Budete si muset vybrat mezi Blocks a Pythonem.</a:t>
            </a:r>
            <a:br>
                    </a:br>
            <a:r>
              <a:rPr lang="cs-cz" sz="2700" dirty="0">
                <a:latin typeface="Noto Sans" panose="020B0502040504020204" pitchFamily="34" charset="0"/>
                <a:ea typeface="Noto Sans" panose="020B0502040504020204" pitchFamily="34" charset="0"/>
                <a:cs typeface="Noto Sans" panose="020B0502040504020204" pitchFamily="34" charset="0"/>
              </a:rPr>
              <a:t>(Začátečníkům doporučujeme začít s Blocks)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cs-cz" sz="4800" b="0" i="0" u="none" strike="noStrike" kern="1200" cap="all" spc="-100" normalizeH="0" baseline="0" noProof="0" dirty="0">
                <a:ln>
                  <a:noFill/>
                </a:ln>
                <a:solidFill>
                  <a:srgbClr val="FFFFFF">
                    <a:alpha val="99000"/>
                  </a:srgbClr>
                </a:solidFill>
                <a:effectLst/>
                <a:uLnTx/>
                <a:uFillTx/>
                <a:latin typeface="Torque Bold"/>
                <a:ea typeface="+mn-ea"/>
                <a:cs typeface="+mn-cs"/>
              </a:rPr>
              <a:t>Co </a:t>
            </a:r>
            <a:br>
                    </a:br>
            <a:r>
              <a:rPr kumimoji="0" lang="cs-cz" sz="4800" b="0" i="0" u="none" strike="noStrike" kern="1200" cap="all" spc="-100" normalizeH="0" baseline="0" noProof="0" dirty="0">
                <a:ln>
                  <a:noFill/>
                </a:ln>
                <a:solidFill>
                  <a:srgbClr val="FFFFFF">
                    <a:alpha val="99000"/>
                  </a:srgbClr>
                </a:solidFill>
                <a:effectLst/>
                <a:uLnTx/>
                <a:uFillTx/>
                <a:latin typeface="Torque Bold"/>
                <a:ea typeface="+mn-ea"/>
                <a:cs typeface="+mn-cs"/>
              </a:rPr>
              <a:t>se dnes </a:t>
            </a:r>
            <a:br>
                    </a:br>
            <a:r>
              <a:rPr kumimoji="0" lang="cs-cz" sz="4800" b="0" i="0" u="none" strike="noStrike" kern="1200" cap="all" spc="-100" normalizeH="0" baseline="0" noProof="0" dirty="0">
                <a:ln>
                  <a:noFill/>
                </a:ln>
                <a:solidFill>
                  <a:srgbClr val="FFFFFF">
                    <a:alpha val="99000"/>
                  </a:srgbClr>
                </a:solidFill>
                <a:effectLst/>
                <a:uLnTx/>
                <a:uFillTx/>
                <a:latin typeface="Torque Bold"/>
                <a:ea typeface="+mn-ea"/>
                <a:cs typeface="+mn-cs"/>
              </a:rPr>
              <a:t>naučíme?</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cs-cz"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Prozkoumám rané programovací koncepty.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cs-cz"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Budu analyzovat a řešit problémy s využitím informatického myšlení.</a:t>
            </a:r>
          </a:p>
          <a:p>
            <a:pPr>
              <a:lnSpc>
                <a:spcPct val="100000"/>
              </a:lnSpc>
              <a:spcBef>
                <a:spcPts val="1200"/>
              </a:spcBef>
              <a:spcAft>
                <a:spcPts val="1200"/>
              </a:spcAft>
              <a:defRPr/>
            </a:pPr>
            <a:r>
              <a:rPr lang="cs-cz"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Vycvičím svého časového agenta v Minecraftu k řešení problémů pomocí kódu.</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cs-cz"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Objevím souvislosti s informatikou, </a:t>
            </a:r>
            <a:r>
              <a:rPr lang="cs-cz"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které mají dopad na všechny oblasti života.</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a:t>T.A.R.R.A. a NPC</a:t>
            </a:r>
            <a:r>
              <a:rPr lang="cs-cz"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 TimeCraftu budete vídat T.A.R.R.U. a další postavy NPC (nehratelné postavy).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vám bude sdělovat důležité informace, které vám během hry pomůžou. T.A.R.R.A. vám bude zobrazovat vyskakovací obrazovky – pomohou vám při průchodu hrou.</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Vyberte časového agenta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Přišel čas vybrat časového agenta.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 dispozici je pět různých barev. Můžete si vybrat kteroukoli budete chtít!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Jak vybrat časového agenta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vyberte časového agenta.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Používání časového agenta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Časoví agenti zmizí. Agenta nasadíte stisknutím tlačítka „C“.</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Nástroj pro tvorbu kódu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stisknutí tlačítka „C“ se spustí nástroj pro tvorbu kódu.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Nástroj pro tvorbu kódu je programovací paleta, kterou budete používat k naprogramování svého časového agenta, aby vám v TimeCraftu pomohl řešit problémy.</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a:t>
            </a:r>
            <a:r>
              <a:rPr lang="cs-cz"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v rohu obrazovky se vrátíte do hry.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Používání časového agenta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Váš časový agent je připraven!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Skvělá volba!</a:t>
            </a: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Rychle se přesuňte k jističi a zprovozněte napájení. Není času nazbyt!</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Jděte k jističi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Jděte za jiskrami a najděte jistič.</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byl fofr! Podívejte se! </a:t>
            </a: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Přidal jsem do inventáře zařízení T.A.L.K. Zařízení T.A.L.K. slouží k zavolání časového agenta nebo mě, pokud bude potřeba.</a:t>
            </a: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Zařízení aktivujete tak, že ho budete mít v ruce a kliknete pravým tlačítkem.</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cké uživatelské rozhraní, aplikace&#10;&#10;Automaticky generovaný popis">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cs-cz" dirty="0"/>
              <a:t>Použijte zařízení T.A.L.K.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 inventáři teď máte zařízení T.A.L.K.</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Vyberte zařízení T.A.L.K. na rychlém panelu. Při výběru zařízení T.A.L.K. se na obrazovce objeví nové tlačítko:</a:t>
            </a:r>
          </a:p>
          <a:p>
            <a:pPr algn="ctr"/>
            <a:r>
              <a:rPr lang="cs-cz"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Použijte zařízení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Stiskněte toto tlačítko.</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cs-cz" dirty="0"/>
              <a:t>Co je to </a:t>
            </a:r>
            <a:br>
                    </a:br>
            <a:r>
              <a:rPr lang="cs-cz" dirty="0"/>
              <a:t>informatika?</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cs-cz"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Informatika je nauka o využívání výkonu počítačů k řešení problémů.</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Už zbývá jenom jedno kliknutí! Začněte stisknutím tlačítka „Zahájit aktivitu“!</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Kód pro přesun časového agenta o 3 bloky dopředu za účelem napájení časové osy.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cs-cz" dirty="0">
                <a:solidFill>
                  <a:srgbClr val="D59DFF"/>
                </a:solidFill>
              </a:rPr>
              <a:t>Programovací koncept: </a:t>
            </a:r>
            <a:br>
                    </a:br>
            <a:r>
              <a:rPr lang="cs-cz" sz="2400" dirty="0">
                <a:solidFill>
                  <a:srgbClr val="D59DFF"/>
                </a:solidFill>
              </a:rPr>
              <a:t>Posloupnosti</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cs-cz">
                <a:solidFill>
                  <a:srgbClr val="D59DFF"/>
                </a:solidFill>
                <a:latin typeface="+mj-lt"/>
              </a:rPr>
              <a:t>O co jde?</a:t>
            </a:r>
          </a:p>
          <a:p>
            <a:pPr>
              <a:lnSpc>
                <a:spcPct val="108000"/>
              </a:lnSpc>
              <a:spcBef>
                <a:spcPts val="1200"/>
              </a:spcBef>
            </a:pPr>
            <a:r>
              <a:rPr lang="cs-cz" sz="2000">
                <a:solidFill>
                  <a:schemeClr val="bg1"/>
                </a:solidFill>
              </a:rPr>
              <a:t>Agent se bude pohybovat ve stanoveném pořadí. Ve struktuře posloupnosti vede akce nebo událost k další akci v pořadí.</a:t>
            </a:r>
            <a:endParaRPr lang="en-US">
              <a:solidFill>
                <a:schemeClr val="bg1"/>
              </a:solidFill>
            </a:endParaRPr>
          </a:p>
          <a:p>
            <a:pPr>
              <a:lnSpc>
                <a:spcPct val="108000"/>
              </a:lnSpc>
              <a:spcBef>
                <a:spcPts val="1200"/>
              </a:spcBef>
            </a:pPr>
            <a:r>
              <a:rPr lang="cs-cz">
                <a:solidFill>
                  <a:srgbClr val="D59DFF"/>
                </a:solidFill>
                <a:latin typeface="+mj-lt"/>
              </a:rPr>
              <a:t>Zamyslíme se nad tím</a:t>
            </a:r>
          </a:p>
          <a:p>
            <a:pPr>
              <a:lnSpc>
                <a:spcPct val="108000"/>
              </a:lnSpc>
              <a:spcBef>
                <a:spcPts val="1200"/>
              </a:spcBef>
            </a:pPr>
            <a:r>
              <a:rPr lang="cs-cz" sz="2000">
                <a:solidFill>
                  <a:schemeClr val="bg1"/>
                </a:solidFill>
              </a:rPr>
              <a:t>Fungoval by váš poslední program, kdybyste zařadili </a:t>
            </a:r>
            <a:r>
              <a:rPr lang="cs-cz" sz="2000" b="1">
                <a:solidFill>
                  <a:schemeClr val="bg1"/>
                </a:solidFill>
                <a:latin typeface="Consolas" panose="020B0609020204030204" pitchFamily="49" charset="0"/>
              </a:rPr>
              <a:t>analýzu</a:t>
            </a:r>
            <a:r>
              <a:rPr lang="cs-cz" sz="2000" b="1">
                <a:solidFill>
                  <a:schemeClr val="bg1"/>
                </a:solidFill>
              </a:rPr>
              <a:t> </a:t>
            </a:r>
            <a:r>
              <a:rPr lang="cs-cz" sz="2000" b="1">
                <a:solidFill>
                  <a:schemeClr val="bg1"/>
                </a:solidFill>
                <a:latin typeface="Consolas" panose="020B0609020204030204" pitchFamily="49" charset="0"/>
              </a:rPr>
              <a:t>agenta</a:t>
            </a:r>
            <a:r>
              <a:rPr lang="cs-cz" sz="2000">
                <a:solidFill>
                  <a:schemeClr val="bg1"/>
                </a:solidFill>
              </a:rPr>
              <a:t> před </a:t>
            </a:r>
            <a:r>
              <a:rPr lang="cs-cz" sz="2000" b="1">
                <a:solidFill>
                  <a:schemeClr val="bg1"/>
                </a:solidFill>
                <a:latin typeface="Consolas" panose="020B0609020204030204" pitchFamily="49" charset="0"/>
              </a:rPr>
              <a:t>pohyb</a:t>
            </a:r>
            <a:r>
              <a:rPr lang="cs-cz" sz="2000" b="1">
                <a:solidFill>
                  <a:schemeClr val="bg1"/>
                </a:solidFill>
              </a:rPr>
              <a:t> </a:t>
            </a:r>
            <a:r>
              <a:rPr lang="cs-cz" sz="2000" b="1">
                <a:solidFill>
                  <a:schemeClr val="bg1"/>
                </a:solidFill>
                <a:latin typeface="Consolas" panose="020B0609020204030204" pitchFamily="49" charset="0"/>
              </a:rPr>
              <a:t>agenta</a:t>
            </a:r>
            <a:r>
              <a:rPr lang="cs-cz" sz="2000">
                <a:solidFill>
                  <a:schemeClr val="bg1"/>
                </a:solidFill>
              </a:rPr>
              <a:t>? Proč ano nebo proč ne?</a:t>
            </a:r>
          </a:p>
          <a:p>
            <a:pPr>
              <a:lnSpc>
                <a:spcPct val="108000"/>
              </a:lnSpc>
              <a:spcBef>
                <a:spcPts val="1200"/>
              </a:spcBef>
            </a:pPr>
            <a:r>
              <a:rPr lang="cs-cz">
                <a:solidFill>
                  <a:srgbClr val="D59DFF"/>
                </a:solidFill>
                <a:latin typeface="+mj-lt"/>
              </a:rPr>
              <a:t>Tip: </a:t>
            </a:r>
            <a:r>
              <a:rPr lang="cs-cz" sz="2000">
                <a:solidFill>
                  <a:schemeClr val="bg1"/>
                </a:solidFill>
              </a:rPr>
              <a:t>Zkuste plánovat na papíře!</a:t>
            </a:r>
          </a:p>
        </p:txBody>
      </p:sp>
      <p:pic>
        <p:nvPicPr>
          <p:cNvPr id="7" name="Picture Placeholder 6" descr="Snímek obrazovky ze hry&#10;&#10;Automaticky generovaný popis">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Zajistěte napájení obvodu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„C“ si otevřete nástroj pro tvorbu kódu.</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Používání nástroje pro tvorbu kódu (bloky)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1: Přečtěte programovací úlohu.</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2: Prostřednictvím panelu nástrojů používejte slovní bloky na platformě MakeCode. Přetáhnete je na kódovací plochu.</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3: Stisknutím zelené šipky Start svůj kód otestujte.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Používání nástroje pro tvorbu kódu (bloky)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Pokud je kódovací úloha příliš dlouhá na to, aby se vešla na polovinu obrazovky. Stisknutím tohoto tlačítka </a:t>
            </a:r>
            <a:r>
              <a:rPr lang="cs-cz"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maximalizace</a:t>
            </a:r>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roztáhněte nástroj pro tvorbu kódu na celou obrazovku.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Když si nebudete s programovací výzvou vědět rady, klikněte na tlačítko </a:t>
            </a:r>
            <a:r>
              <a:rPr lang="cs-cz"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tipů</a:t>
            </a:r>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což je žárovka s otazníkem. Tyto tipy jsou velmi užitečné!</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Používání nástroje pro tvorbu kódu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1: Přečtěte programovací úlohu.</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2: Napište svůj kód v jazyce Python v sekci Aktivita.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Krok č. 3: Stiskněte tlačítko „Spustit“ ve spodní části obrazovky.</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Skvělá práce! Obnovili jste napájení a můžete nám začít pomáhat s opravou pokažených věcí</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Časové odchylky v hlavním počítači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Zkusíme ten problém vyřešit. Stiskněte příslušné tlačítko a vyberte jej na počítači časové osy.</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cs-cz" dirty="0"/>
              <a:t>Jak je informatika </a:t>
            </a:r>
            <a:r>
              <a:rPr lang="cs-cz" sz="4000" dirty="0"/>
              <a:t>(nebo informatické dovednosti) </a:t>
            </a:r>
            <a:r>
              <a:rPr lang="cs-cz" dirty="0"/>
              <a:t>využívána ve škole?</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Vyberte časovou odchylku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vyberte časovou odchylku.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Vybrali jste časovou odchylku. Teď zahajte misi přesunem k časové kapsli.</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Jděte k časové kapsli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Časová kapsle je stroj, který umožňuje cestování časem!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Teď se přesuňte k časové kapsli a stisknutím tlačítka před ním ji otevřete! Zobrazí se shrnutí mise!</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Skoky v čase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Musíte vyřešit 3 časové odchylky. Pokaždé, když vstoupíte do časové kapsle, číslo na boku vám řekne, kolik skoků v čase musíte vyřešit.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otevřete časovou kapsli.</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Otevřete časovou kapsli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otevřete časovou kapsli. Zobrazí se shrnutí mise!</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Shrnutí mise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Přečteme si shrnutí mise. </a:t>
            </a: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Pamatujte, že když budete ve hře s rozumem v koncích, můžete si vypomoct asistivní čtečkou!</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Vstupte do časové kapsle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Stiskněte tlačítko na časové kapsli</a:t>
            </a:r>
            <a:r>
              <a:rPr lang="cs-cz"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Vstupte do časové kapsle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stisknutí tlačítka se zobrazí zpráva „teleportace“ – to znamená, že cestujete časem!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Vítá vás Velký jazzový nátřesk!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cs-cz"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Tohle je v tomto světě váš bod vstupu do hry. Přesně tento obrázek uvidíte při zahájení hry.</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cs-cz" dirty="0"/>
              <a:t>Jak je informatika využívána při mých koníčcích nebo v různých zaměstnáních?</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Zdá se, že jazzový muzikant je opravdu rozrušený, tak schválně, jestli mu dokážeme pomoct!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 zdí za muzikantem za tebou se něco skrývá. Použij zařízení T.A.L.K. a pošli svého agenta k detekovanému </a:t>
            </a: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umístění!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Postava NPC jazzového muzikanta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Zase ho vypískali! Od té doby, co jsem přišel o trumpetu, už nic není jako dřív! Jsem snad prokletý?</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Velký jazzový nátřesk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Jakmile budete mít v ruce zařízení T.A.L.K., zobrazí se nové šedé pole </a:t>
            </a:r>
          </a:p>
          <a:p>
            <a:pPr algn="ctr"/>
            <a:r>
              <a:rPr lang="cs-cz"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„Použijte zařízení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si zobrazte další vyskakovací obrazovku.</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cs-cz" dirty="0"/>
              <a:t>Velký jazzový nátřesk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Kliknutím na „Zahájit aktivitu“</a:t>
            </a: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spusťte misi!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Dobrá práce! </a:t>
            </a: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Pomocí zařízení T.A.L.K. můžete agenta kdykoli přesunout zpět do výchozího bodu.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Teď pomocí kódu seberte trumpetu!</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Velký jazzový nátřesk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Váš časový agent automaticky začne na dané pozici.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 konci bludiště se nachází trumpeta.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Musíme pro muzikanta získat trumpetu!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Vytváření algoritmu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cs-cz"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Pojďme vyřešit tuto výzvu pomocí algoritmu.</a:t>
            </a:r>
          </a:p>
          <a:p>
            <a:pPr algn="ctr"/>
            <a:r>
              <a:rPr lang="cs-cz"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 se dají využívat příkazy</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vpřed</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zpět</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vlevo</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vpravo</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nahoru</a:t>
            </a:r>
          </a:p>
          <a:p>
            <a:pPr algn="ctr"/>
            <a:r>
              <a:rPr lang="cs-cz"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dolů</a:t>
            </a:r>
          </a:p>
          <a:p>
            <a:pPr algn="ctr"/>
            <a:r>
              <a:rPr lang="cs-cz"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 dopravení našeho časového agenta k trumpetě?</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Programování algoritmu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 teď naprogramujeme našeho časového agenta tak, aby se řídil algoritmem.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„C“ si otevřeme nástroj pro tvorbu kódu.</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otevření nástroje pro tvorbu kódu se zobrazí pokyny, panel nástrojů a tipy.</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cs-cz"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Bloky na platformě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RESET AKTIVITY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Pokud chcete aktivitu resetovat a začít znovu, použijte zařízení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Stisknutím tlačítka </a:t>
            </a: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Tlačítkem </a:t>
            </a:r>
            <a:r>
              <a:rPr lang="cs-cz"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Resetovat aktivitu </a:t>
            </a: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začnete znovu z bodu vstupu do hry.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cs-cz">
                <a:solidFill>
                  <a:srgbClr val="D59DFF"/>
                </a:solidFill>
              </a:rPr>
              <a:t>Programovací koncept: </a:t>
            </a:r>
            <a:br>
                    </a:br>
            <a:r>
              <a:rPr lang="cs-cz" sz="2400">
                <a:solidFill>
                  <a:srgbClr val="D59DFF"/>
                </a:solidFill>
              </a:rPr>
              <a:t>Ladění (debugging)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cs-cz">
                <a:solidFill>
                  <a:srgbClr val="D59DFF"/>
                </a:solidFill>
                <a:latin typeface="+mj-lt"/>
              </a:rPr>
              <a:t>O co jde?</a:t>
            </a:r>
          </a:p>
          <a:p>
            <a:pPr>
              <a:lnSpc>
                <a:spcPct val="108000"/>
              </a:lnSpc>
              <a:spcBef>
                <a:spcPts val="1200"/>
              </a:spcBef>
            </a:pPr>
            <a:r>
              <a:rPr lang="cs-cz" sz="2000">
                <a:solidFill>
                  <a:schemeClr val="bg1"/>
                </a:solidFill>
              </a:rPr>
              <a:t>Odlaďování (debugging) spočívá ve vyhledávání a opravování chyb (bugů) v kódu.</a:t>
            </a:r>
          </a:p>
          <a:p>
            <a:pPr>
              <a:lnSpc>
                <a:spcPct val="108000"/>
              </a:lnSpc>
              <a:spcBef>
                <a:spcPts val="1200"/>
              </a:spcBef>
            </a:pPr>
            <a:r>
              <a:rPr lang="cs-cz">
                <a:solidFill>
                  <a:srgbClr val="D59DFF"/>
                </a:solidFill>
                <a:latin typeface="+mj-lt"/>
              </a:rPr>
              <a:t>Zamyslíme se nad tím</a:t>
            </a:r>
          </a:p>
          <a:p>
            <a:pPr>
              <a:lnSpc>
                <a:spcPct val="108000"/>
              </a:lnSpc>
              <a:spcBef>
                <a:spcPts val="1200"/>
              </a:spcBef>
            </a:pPr>
            <a:r>
              <a:rPr lang="cs-cz" sz="2000">
                <a:solidFill>
                  <a:schemeClr val="bg1"/>
                </a:solidFill>
              </a:rPr>
              <a:t>Fungoval váš kód tzv. „na první dobrou“?</a:t>
            </a:r>
          </a:p>
          <a:p>
            <a:pPr>
              <a:lnSpc>
                <a:spcPct val="108000"/>
              </a:lnSpc>
              <a:spcBef>
                <a:spcPts val="1200"/>
              </a:spcBef>
            </a:pPr>
            <a:r>
              <a:rPr lang="cs-cz" sz="2000">
                <a:solidFill>
                  <a:schemeClr val="bg1"/>
                </a:solidFill>
              </a:rPr>
              <a:t>Jak jste případné chyby v kódu našli a opravili?</a:t>
            </a:r>
          </a:p>
          <a:p>
            <a:pPr>
              <a:lnSpc>
                <a:spcPct val="108000"/>
              </a:lnSpc>
              <a:spcBef>
                <a:spcPts val="1200"/>
              </a:spcBef>
            </a:pPr>
            <a:r>
              <a:rPr lang="cs-cz">
                <a:solidFill>
                  <a:srgbClr val="D59DFF"/>
                </a:solidFill>
                <a:latin typeface="+mj-lt"/>
              </a:rPr>
              <a:t>Tip: </a:t>
            </a:r>
            <a:r>
              <a:rPr lang="cs-cz" sz="2000">
                <a:solidFill>
                  <a:schemeClr val="bg1"/>
                </a:solidFill>
              </a:rPr>
              <a:t>Při spouštění kódu pozorně sledujte agenta, abyste zjistili, kde dochází k problémům.</a:t>
            </a:r>
          </a:p>
        </p:txBody>
      </p:sp>
      <p:pic>
        <p:nvPicPr>
          <p:cNvPr id="6" name="Picture Placeholder 5" descr="Snímek obrazovky agenta Minecraftu v bludišti 4. úkolu (Hodina kódu)">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cs-cz" sz="4000" dirty="0"/>
              <a:t>Informatika </a:t>
            </a:r>
            <a:br>
                    </a:br>
            <a:r>
              <a:rPr lang="cs-cz" sz="4000" dirty="0"/>
              <a:t>je </a:t>
            </a:r>
            <a:br>
                    </a:br>
            <a:r>
              <a:rPr lang="cs-cz" sz="4000" dirty="0"/>
              <a:t>všude </a:t>
            </a:r>
            <a:r>
              <a:rPr lang="cs-cz" sz="4000" b="1" u="sng" dirty="0"/>
              <a:t>a </a:t>
            </a:r>
            <a:br>
                    </a:br>
            <a:r>
              <a:rPr lang="cs-cz" sz="4000" dirty="0"/>
              <a:t>PRO VŠECHNY!</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Použití tlačítka „tipů“</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cs-cz" sz="2800" b="1" dirty="0">
                          <a:solidFill>
                            <a:schemeClr val="accent5"/>
                          </a:solidFill>
                        </a:rPr>
                        <a:t>Tip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s-cz" sz="2800" b="0" dirty="0">
                          <a:solidFill>
                            <a:schemeClr val="accent5"/>
                          </a:solidFill>
                        </a:rPr>
                        <a:t>Bude vám předložen obrázek řešení. Pomůže vám naplánovat programovací řešení.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cs-cz" sz="2800" b="1" dirty="0">
                          <a:solidFill>
                            <a:schemeClr val="accent5"/>
                          </a:solidFill>
                        </a:rPr>
                        <a:t>Tip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s-cz" sz="2800" dirty="0">
                          <a:solidFill>
                            <a:schemeClr val="accent5"/>
                          </a:solidFill>
                        </a:rPr>
                        <a:t>V nástroji pro tvorbu kódu uvidíte úvodní kód s několika chybnými hodnotami. Správné řešení naleznete odladěním úvodního kódu (musíte opravit chyby v programu).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cs-cz" sz="2800" b="1" dirty="0">
                          <a:solidFill>
                            <a:schemeClr val="accent5"/>
                          </a:solidFill>
                        </a:rPr>
                        <a:t>Tip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s-cz" sz="2800" dirty="0">
                          <a:solidFill>
                            <a:schemeClr val="accent5"/>
                          </a:solidFill>
                        </a:rPr>
                        <a:t>V nástroji pro tvorbu kódu se zobrazí úplné programovací řešení a budete teleportováni zpět do Institutu velkých chyb v čase. </a:t>
                      </a:r>
                    </a:p>
                    <a:p>
                      <a:pPr algn="ctr"/>
                      <a:r>
                        <a:rPr lang="cs-cz" sz="2800" b="1" dirty="0">
                          <a:solidFill>
                            <a:srgbClr val="FF0000"/>
                          </a:solidFill>
                        </a:rPr>
                        <a:t>Pokud využijete všechny 3 tipy, NEBUDETE schopni najít tajné tlačítko pro vyhledávání vodítek.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Jde vám to skvěle! Napravili jste tento okamžik v čase a budoucnost jazzové hudby je díky vám zachráněna!</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Počkat... Ale ne! Detekuji něco dalšího, co tady nemá co dělat. Provedu kompletní skenování oblasti, jestli tu nejsou nějaká skrytá zařízení.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Tajné tlačítko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cs-cz"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Při skenování místnosti T.A.R.R.A. odhalila tajné tlačítko!</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Moje skenování odhalilo skryté tlačítko někde v této oblasti!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Prohledejte oblast křížem krážem a pak stisknutím daného tlačítka získejte další informace!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Tajné tlačítko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 této časové odchylce je ukryto tajné tlačítko. Sledujte jiskry k tajnému tlačítku.</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Tajné tlačítko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Tady se nachází tajné tlačítko.</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kliknutí na toto tlačítko se otevřou bílé dveře vlevo.</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Zpráva od T.A.R.R.Y.</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Nalezli jste skryté tlačítko!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Zdá se, že se v této oblasti otevřela tajná místnost.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Přesuňte se do místnosti a hledejte další informace!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Vodítka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Uvnitř dveří naleznete vodítka k tomu, který časový agent by mohl být pachatelem (ten, kdo způsobuje časové odchylky!).</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Návrat na IVOvČ</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Začněme redukovat okruh časových agentů, kteří by mohli být pachateli.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 základě shromážděných důkazů, kdo z nich podle vás způsobuje všechny ty časové odchylky?</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cs-cz" dirty="0"/>
              <a:t>Vítejte v události Hodina kódu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cs-cz" sz="4400" b="1" dirty="0">
                <a:solidFill>
                  <a:schemeClr val="accent2">
                    <a:alpha val="99000"/>
                  </a:schemeClr>
                </a:solidFill>
              </a:rPr>
              <a:t>Místo pro upoutávku na Hodinu kódu</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Hlasování</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 každé časové odchylce budete mít možnost hlasovat o tom, kdo je podle vás časovým zločincem.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Úspěch!</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cs-cz" dirty="0">
                          <a:solidFill>
                            <a:schemeClr val="accent5"/>
                          </a:solidFill>
                          <a:latin typeface="Noto Sans" panose="020B0502040504020204" pitchFamily="34" charset="0"/>
                          <a:ea typeface="Noto Sans" panose="020B0502040504020204" pitchFamily="34" charset="0"/>
                          <a:cs typeface="Noto Sans" panose="020B0502040504020204" pitchFamily="34" charset="0"/>
                        </a:rPr>
                        <a:t>PŘED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dirty="0">
                          <a:solidFill>
                            <a:schemeClr val="accent5"/>
                          </a:solidFill>
                          <a:latin typeface="Noto Sans" panose="020B0502040504020204" pitchFamily="34" charset="0"/>
                          <a:ea typeface="Noto Sans" panose="020B0502040504020204" pitchFamily="34" charset="0"/>
                          <a:cs typeface="Noto Sans" panose="020B0502040504020204" pitchFamily="34" charset="0"/>
                        </a:rPr>
                        <a:t>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Jste na řadě!</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Vybíráte další časovou odchylku, kterou budete řešit. Věnujte pozornost displeji. Nasměruje vás k další časové odchylce!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Potom se hlaste v časové kapsli, kde se dozvíte víc o další misi.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cs-cz"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Vaším cílem je pokusit se úspěšně dokončit další 2 časové odchylky.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cs-cz"/>
              <a:t>Skvělá práce!</a:t>
            </a:r>
          </a:p>
        </p:txBody>
      </p:sp>
      <p:pic>
        <p:nvPicPr>
          <p:cNvPr id="7" name="Picture Placeholder 10" descr="Agent Minecraftu a postavy pracující na obnově lesa po požáru">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cs-cz">
                <a:solidFill>
                  <a:srgbClr val="D59DFF"/>
                </a:solidFill>
              </a:rPr>
              <a:t>Shrnutí</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cs-cz" dirty="0">
                <a:solidFill>
                  <a:schemeClr val="bg1"/>
                </a:solidFill>
              </a:rPr>
              <a:t>Co jste dnes dělali:</a:t>
            </a:r>
          </a:p>
          <a:p>
            <a:pPr marL="342900" indent="-342900">
              <a:lnSpc>
                <a:spcPct val="108000"/>
              </a:lnSpc>
              <a:spcBef>
                <a:spcPts val="1200"/>
              </a:spcBef>
              <a:buFont typeface="Arial" panose="020B0604020202020204" pitchFamily="34" charset="0"/>
              <a:buChar char="•"/>
            </a:pPr>
            <a:r>
              <a:rPr lang="cs-cz" dirty="0">
                <a:solidFill>
                  <a:schemeClr val="bg1"/>
                </a:solidFill>
              </a:rPr>
              <a:t>Seznámili jste se s koncepty programování, včetně algoritmů, umělé inteligence, posloupností a možná i smyček.</a:t>
            </a:r>
          </a:p>
          <a:p>
            <a:pPr marL="342900" indent="-342900">
              <a:lnSpc>
                <a:spcPct val="108000"/>
              </a:lnSpc>
              <a:spcBef>
                <a:spcPts val="1200"/>
              </a:spcBef>
              <a:buFont typeface="Arial" panose="020B0604020202020204" pitchFamily="34" charset="0"/>
              <a:buChar char="•"/>
            </a:pPr>
            <a:r>
              <a:rPr lang="cs-cz" dirty="0">
                <a:solidFill>
                  <a:schemeClr val="bg1"/>
                </a:solidFill>
              </a:rPr>
              <a:t>Dozvěděli jste se, že informatika je všude – ve všech našich vášních, zájmech i budoucí kariéře.</a:t>
            </a:r>
          </a:p>
          <a:p>
            <a:pPr marL="342900" indent="-342900">
              <a:lnSpc>
                <a:spcPct val="108000"/>
              </a:lnSpc>
              <a:spcBef>
                <a:spcPts val="1200"/>
              </a:spcBef>
              <a:buFont typeface="Arial" panose="020B0604020202020204" pitchFamily="34" charset="0"/>
              <a:buChar char="•"/>
            </a:pPr>
            <a:r>
              <a:rPr lang="cs-cz" dirty="0">
                <a:solidFill>
                  <a:schemeClr val="bg1"/>
                </a:solidFill>
              </a:rPr>
              <a:t>Naprogramovali jste si časového agenta Minecraftu, aby zachránil budoucnost!</a:t>
            </a:r>
          </a:p>
        </p:txBody>
      </p:sp>
      <p:pic>
        <p:nvPicPr>
          <p:cNvPr id="7" name="Picture Placeholder 6" descr="Snímek obrazovky ze hry&#10;&#10;Automaticky generovaný popis">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K zamyšlení</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Která část Hodiny kódu se vám nejvíce líbila?</a:t>
            </a:r>
          </a:p>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Která část Hodiny kódu vám přišla nejnáročnější?</a:t>
            </a:r>
          </a:p>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 jste své informatické dovednosti využili?</a:t>
            </a:r>
          </a:p>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Kterou konkrétní věc jste se dnes naučili?</a:t>
            </a:r>
          </a:p>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Proč je informatika tak důležitá pro celé lidstvo?</a:t>
            </a:r>
          </a:p>
          <a:p>
            <a:pPr marL="914400" lvl="1" indent="-457200">
              <a:buFont typeface="Arial" panose="020B0604020202020204" pitchFamily="34" charset="0"/>
              <a:buChar char="•"/>
            </a:pPr>
            <a:r>
              <a:rPr lang="cs-cz"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Chtěli byste si Minecraft: Education Edition vyzkoušet znovu?</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cs-cz"/>
              <a:t>Programování pro zábavu</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cs-cz" dirty="0"/>
              <a:t>Po Hodině kódu 2021 (TimeCraft)</a:t>
            </a:r>
          </a:p>
          <a:p>
            <a:pPr marL="342900" indent="-342900">
              <a:lnSpc>
                <a:spcPct val="108000"/>
              </a:lnSpc>
              <a:spcBef>
                <a:spcPts val="1200"/>
              </a:spcBef>
              <a:buFont typeface="Arial" panose="020B0604020202020204" pitchFamily="34" charset="0"/>
              <a:buChar char="•"/>
            </a:pPr>
            <a:r>
              <a:rPr lang="cs-cz" dirty="0"/>
              <a:t>Pracujte dál na kódu a opravte další časové odchylky!</a:t>
            </a:r>
          </a:p>
          <a:p>
            <a:pPr marL="342900" indent="-342900">
              <a:lnSpc>
                <a:spcPct val="108000"/>
              </a:lnSpc>
              <a:spcBef>
                <a:spcPts val="1200"/>
              </a:spcBef>
              <a:buFont typeface="Arial" panose="020B0604020202020204" pitchFamily="34" charset="0"/>
              <a:buChar char="•"/>
            </a:pPr>
            <a:r>
              <a:rPr lang="cs-cz" dirty="0"/>
              <a:t>Navštivte tajnou místnost s trofejemi pod řídicím centrem!</a:t>
            </a:r>
          </a:p>
          <a:p>
            <a:pPr marL="342900" indent="-342900">
              <a:lnSpc>
                <a:spcPct val="108000"/>
              </a:lnSpc>
              <a:spcBef>
                <a:spcPts val="1200"/>
              </a:spcBef>
              <a:buFont typeface="Arial" panose="020B0604020202020204" pitchFamily="34" charset="0"/>
              <a:buChar char="•"/>
            </a:pPr>
            <a:r>
              <a:rPr lang="cs-cz" dirty="0"/>
              <a:t>Stiskněte</a:t>
            </a:r>
            <a:r>
              <a:rPr lang="cs-cz" dirty="0">
                <a:latin typeface="+mj-lt"/>
              </a:rPr>
              <a:t> Esc </a:t>
            </a:r>
            <a:r>
              <a:rPr lang="cs-cz" dirty="0"/>
              <a:t>a pak </a:t>
            </a:r>
            <a:r>
              <a:rPr lang="cs-cz" dirty="0">
                <a:latin typeface="+mj-lt"/>
              </a:rPr>
              <a:t>Hotovo</a:t>
            </a:r>
            <a:r>
              <a:rPr lang="cs-cz" dirty="0"/>
              <a:t>. Tím získáte certifikát o absolvování.</a:t>
            </a:r>
          </a:p>
        </p:txBody>
      </p:sp>
      <p:pic>
        <p:nvPicPr>
          <p:cNvPr id="8" name="Picture Placeholder 7" descr="Dvě děti používají počítače Surface a usmívají se do kamery">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cs-cz" dirty="0"/>
              <a:t>Certifikát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cs-cz"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Blahopřejeme! </a:t>
            </a:r>
          </a:p>
          <a:p>
            <a:pPr lvl="1" algn="ctr"/>
            <a:r>
              <a:rPr lang="cs-cz"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Získali jste certifikát o absolvování.</a:t>
            </a:r>
          </a:p>
          <a:p>
            <a:pPr lvl="1" algn="ctr"/>
            <a:r>
              <a:rPr lang="cs-cz"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Hodina kódu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Obrázek s hračkou&#10;&#10;Automaticky generovaný popis">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cs-cz"/>
              <a:t>Tímhle zábava nekončí!</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cs-cz" dirty="0">
                <a:solidFill>
                  <a:srgbClr val="3B2E58"/>
                </a:solidFill>
                <a:latin typeface="Segoe UI" panose="020B0502040204020203" pitchFamily="34" charset="0"/>
                <a:ea typeface="+mj-ea"/>
              </a:rPr>
              <a:t>Naskočte do </a:t>
            </a:r>
            <a:r>
              <a:rPr lang="cs-cz" u="sng" dirty="0">
                <a:solidFill>
                  <a:srgbClr val="3B2E58"/>
                </a:solidFill>
                <a:latin typeface="Segoe UI" panose="020B0502040204020203" pitchFamily="34" charset="0"/>
                <a:ea typeface="+mj-ea"/>
              </a:rPr>
              <a:t>Minecraft: Education Edition</a:t>
            </a:r>
            <a:r>
              <a:rPr lang="cs-cz" dirty="0">
                <a:solidFill>
                  <a:srgbClr val="3B2E58"/>
                </a:solidFill>
                <a:latin typeface="Segoe UI" panose="020B0502040204020203" pitchFamily="34" charset="0"/>
                <a:ea typeface="+mj-ea"/>
              </a:rPr>
              <a:t>, objevujte nové výzvy a lekce a programujte jako o život!</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cs-cz"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Jako informatici pracující pro Institut velkých chyb v čase bude vaším úkolem napravit záhadné časové odchylky, které se v historii objevují, a zjistit kdo (nebo co!) je způsobuje.</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cs-cz"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Pomůžete napravit časové odchylky a zachránit budoucnost pomocí svých programátorských superschopností?</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cs-cz" sz="2400" b="1" dirty="0">
                <a:solidFill>
                  <a:schemeClr val="tx1">
                    <a:alpha val="99000"/>
                  </a:schemeClr>
                </a:solidFill>
                <a:latin typeface="+mj-lt"/>
                <a:ea typeface="Noto Sans" panose="020B0502040504020204" pitchFamily="34" charset="0"/>
                <a:cs typeface="Noto Sans" panose="020B0502040504020204" pitchFamily="34" charset="0"/>
              </a:rPr>
              <a:t>V misi TimeCraft </a:t>
            </a:r>
          </a:p>
          <a:p>
            <a:r>
              <a:rPr lang="cs-cz" sz="2400" b="1" dirty="0">
                <a:solidFill>
                  <a:schemeClr val="tx1">
                    <a:alpha val="99000"/>
                  </a:schemeClr>
                </a:solidFill>
                <a:latin typeface="+mj-lt"/>
                <a:ea typeface="Noto Sans" panose="020B0502040504020204" pitchFamily="34" charset="0"/>
                <a:cs typeface="Noto Sans" panose="020B0502040504020204" pitchFamily="34" charset="0"/>
              </a:rPr>
              <a:t>musíte:</a:t>
            </a:r>
          </a:p>
          <a:p>
            <a:r>
              <a:rPr lang="cs-cz"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cs-cz"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Vrátit se zpátky do zajímavých okamžiků světové historie</a:t>
            </a:r>
          </a:p>
          <a:p>
            <a:pPr marL="800100" lvl="1" indent="-342900">
              <a:spcBef>
                <a:spcPts val="600"/>
              </a:spcBef>
              <a:spcAft>
                <a:spcPts val="600"/>
              </a:spcAft>
              <a:buFont typeface="Arial" panose="020B0604020202020204" pitchFamily="34" charset="0"/>
              <a:buChar char="•"/>
            </a:pPr>
            <a:r>
              <a:rPr lang="cs-cz"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Naprogramovat svého časového agenta, aby napravil časové odchylky</a:t>
            </a:r>
          </a:p>
          <a:p>
            <a:pPr marL="800100" lvl="1" indent="-342900">
              <a:spcBef>
                <a:spcPts val="600"/>
              </a:spcBef>
              <a:spcAft>
                <a:spcPts val="600"/>
              </a:spcAft>
              <a:buFont typeface="Arial" panose="020B0604020202020204" pitchFamily="34" charset="0"/>
              <a:buChar char="•"/>
            </a:pPr>
            <a:r>
              <a:rPr lang="cs-cz"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Pomocí stop odhalit viníka (tedy osobu nebo věc, která způsobuje časové odchylky)</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cs-cz" sz="2400" dirty="0">
                <a:solidFill>
                  <a:schemeClr val="accent5">
                    <a:alpha val="99000"/>
                  </a:schemeClr>
                </a:solidFill>
                <a:latin typeface="+mj-lt"/>
                <a:ea typeface="Noto Sans" panose="020B0502040504020204" pitchFamily="34" charset="0"/>
                <a:cs typeface="Noto Sans" panose="020B0502040504020204" pitchFamily="34" charset="0"/>
              </a:rPr>
              <a:t>Jste připraveni </a:t>
            </a:r>
          </a:p>
          <a:p>
            <a:r>
              <a:rPr lang="cs-cz" sz="2400" dirty="0">
                <a:solidFill>
                  <a:schemeClr val="accent5">
                    <a:alpha val="99000"/>
                  </a:schemeClr>
                </a:solidFill>
                <a:latin typeface="+mj-lt"/>
                <a:ea typeface="Noto Sans" panose="020B0502040504020204" pitchFamily="34" charset="0"/>
                <a:cs typeface="Noto Sans" panose="020B0502040504020204" pitchFamily="34" charset="0"/>
              </a:rPr>
              <a:t>na dobrodružné cestování časem?</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cs-cz" dirty="0"/>
              <a:t>Důležitá slovní zásoba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cs-cz"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Než se pustíme do hry, měli bychom pochopit několik důležitých věcí – pojďme si na začátek zopakovat některé koncepty!</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cs-cz"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Časový 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velkých chyb v čase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Časová odchylka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cs-cz" sz="1800" dirty="0">
                          <a:latin typeface="Noto Sans" panose="020B0502040504020204" pitchFamily="34" charset="0"/>
                          <a:ea typeface="Noto Sans" panose="020B0502040504020204" pitchFamily="34" charset="0"/>
                          <a:cs typeface="Noto Sans" panose="020B0502040504020204" pitchFamily="34" charset="0"/>
                        </a:rPr>
                        <a:t>Toto je robot, kterého budeme programovat, aby nám pomohl vyřešit časové odchylky.</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sz="1800" dirty="0">
                          <a:latin typeface="Noto Sans" panose="020B0502040504020204" pitchFamily="34" charset="0"/>
                          <a:ea typeface="Noto Sans" panose="020B0502040504020204" pitchFamily="34" charset="0"/>
                          <a:cs typeface="Noto Sans" panose="020B0502040504020204" pitchFamily="34" charset="0"/>
                        </a:rPr>
                        <a:t>Jako počítačoví vědci pracujete pro Institut velkých chyb v čase. Dohlížíte na časový řád.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s-cz" sz="1800" dirty="0">
                          <a:latin typeface="Noto Sans" panose="020B0502040504020204" pitchFamily="34" charset="0"/>
                          <a:ea typeface="Noto Sans" panose="020B0502040504020204" pitchFamily="34" charset="0"/>
                          <a:cs typeface="Noto Sans" panose="020B0502040504020204" pitchFamily="34" charset="0"/>
                        </a:rPr>
                        <a:t>Jedná se o velký problém (nebo změnu), ke kterému došlo na časové ose historie Země. Vše se zobrazuje v hlavním počítači.</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Obrázek s textem, předměty, kanceláří, nepořádkem&#10;&#10;Automaticky generovaný popis">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