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642" r:id="rId5"/>
  </p:sldMasterIdLst>
  <p:notesMasterIdLst>
    <p:notesMasterId r:id="rId20"/>
  </p:notesMasterIdLst>
  <p:handoutMasterIdLst>
    <p:handoutMasterId r:id="rId21"/>
  </p:handoutMasterIdLst>
  <p:sldIdLst>
    <p:sldId id="1720" r:id="rId6"/>
    <p:sldId id="1472" r:id="rId7"/>
    <p:sldId id="1906" r:id="rId8"/>
    <p:sldId id="1870" r:id="rId9"/>
    <p:sldId id="1474" r:id="rId10"/>
    <p:sldId id="1475" r:id="rId11"/>
    <p:sldId id="1471" r:id="rId12"/>
    <p:sldId id="1477" r:id="rId13"/>
    <p:sldId id="1875" r:id="rId14"/>
    <p:sldId id="1907" r:id="rId15"/>
    <p:sldId id="1873" r:id="rId16"/>
    <p:sldId id="1551" r:id="rId17"/>
    <p:sldId id="1502" r:id="rId18"/>
    <p:sldId id="1894" r:id="rId1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emplate" id="{A073DAE3-B461-442F-A3D3-6642BD875E45}">
          <p14:sldIdLst>
            <p14:sldId id="1720"/>
            <p14:sldId id="1472"/>
            <p14:sldId id="1906"/>
            <p14:sldId id="1870"/>
            <p14:sldId id="1474"/>
            <p14:sldId id="1475"/>
            <p14:sldId id="1471"/>
            <p14:sldId id="1477"/>
            <p14:sldId id="1875"/>
            <p14:sldId id="1907"/>
            <p14:sldId id="1873"/>
            <p14:sldId id="1551"/>
            <p14:sldId id="1502"/>
            <p14:sldId id="18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BE71"/>
    <a:srgbClr val="FFFFFF"/>
    <a:srgbClr val="1A1A1A"/>
    <a:srgbClr val="0078D4"/>
    <a:srgbClr val="107C10"/>
    <a:srgbClr val="EAEAEA"/>
    <a:srgbClr val="004B50"/>
    <a:srgbClr val="008272"/>
    <a:srgbClr val="00BCF2"/>
    <a:srgbClr val="001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B2A0A-80BC-4B19-A5EC-6F9B6366D6A2}" v="3" dt="2021-11-05T16:38:47.6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9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ah Myerscough" userId="75ed5d01-17a4-493d-baea-395d2ce75f87" providerId="ADAL" clId="{2C4B2A0A-80BC-4B19-A5EC-6F9B6366D6A2}"/>
    <pc:docChg chg="undo custSel modSld">
      <pc:chgData name="Micah Myerscough" userId="75ed5d01-17a4-493d-baea-395d2ce75f87" providerId="ADAL" clId="{2C4B2A0A-80BC-4B19-A5EC-6F9B6366D6A2}" dt="2021-11-05T16:37:57.789" v="366" actId="1076"/>
      <pc:docMkLst>
        <pc:docMk/>
      </pc:docMkLst>
      <pc:sldChg chg="addSp delSp modSp mod delAnim">
        <pc:chgData name="Micah Myerscough" userId="75ed5d01-17a4-493d-baea-395d2ce75f87" providerId="ADAL" clId="{2C4B2A0A-80BC-4B19-A5EC-6F9B6366D6A2}" dt="2021-11-05T16:33:54.608" v="2" actId="1076"/>
        <pc:sldMkLst>
          <pc:docMk/>
          <pc:sldMk cId="1649220137" sldId="1472"/>
        </pc:sldMkLst>
        <pc:picChg chg="add mod">
          <ac:chgData name="Micah Myerscough" userId="75ed5d01-17a4-493d-baea-395d2ce75f87" providerId="ADAL" clId="{2C4B2A0A-80BC-4B19-A5EC-6F9B6366D6A2}" dt="2021-11-05T16:33:54.608" v="2" actId="1076"/>
          <ac:picMkLst>
            <pc:docMk/>
            <pc:sldMk cId="1649220137" sldId="1472"/>
            <ac:picMk id="2" creationId="{EBE35469-F1ED-4C40-9153-30C108F74D4B}"/>
          </ac:picMkLst>
        </pc:picChg>
        <pc:picChg chg="del">
          <ac:chgData name="Micah Myerscough" userId="75ed5d01-17a4-493d-baea-395d2ce75f87" providerId="ADAL" clId="{2C4B2A0A-80BC-4B19-A5EC-6F9B6366D6A2}" dt="2021-11-05T16:33:48.776" v="0" actId="478"/>
          <ac:picMkLst>
            <pc:docMk/>
            <pc:sldMk cId="1649220137" sldId="1472"/>
            <ac:picMk id="3" creationId="{19E00129-2075-4D0F-8E1A-338C1A255575}"/>
          </ac:picMkLst>
        </pc:picChg>
      </pc:sldChg>
      <pc:sldChg chg="modSp mod">
        <pc:chgData name="Micah Myerscough" userId="75ed5d01-17a4-493d-baea-395d2ce75f87" providerId="ADAL" clId="{2C4B2A0A-80BC-4B19-A5EC-6F9B6366D6A2}" dt="2021-11-05T16:37:57.789" v="366" actId="1076"/>
        <pc:sldMkLst>
          <pc:docMk/>
          <pc:sldMk cId="4241038214" sldId="1873"/>
        </pc:sldMkLst>
        <pc:grpChg chg="mod">
          <ac:chgData name="Micah Myerscough" userId="75ed5d01-17a4-493d-baea-395d2ce75f87" providerId="ADAL" clId="{2C4B2A0A-80BC-4B19-A5EC-6F9B6366D6A2}" dt="2021-11-05T16:37:57.789" v="366" actId="1076"/>
          <ac:grpSpMkLst>
            <pc:docMk/>
            <pc:sldMk cId="4241038214" sldId="1873"/>
            <ac:grpSpMk id="10" creationId="{37008A48-3040-49C0-B7CE-588345BF05B1}"/>
          </ac:grpSpMkLst>
        </pc:grpChg>
      </pc:sldChg>
      <pc:sldChg chg="addSp modSp mod">
        <pc:chgData name="Micah Myerscough" userId="75ed5d01-17a4-493d-baea-395d2ce75f87" providerId="ADAL" clId="{2C4B2A0A-80BC-4B19-A5EC-6F9B6366D6A2}" dt="2021-11-05T16:37:27.872" v="363" actId="14100"/>
        <pc:sldMkLst>
          <pc:docMk/>
          <pc:sldMk cId="4198011257" sldId="1875"/>
        </pc:sldMkLst>
        <pc:spChg chg="add mod">
          <ac:chgData name="Micah Myerscough" userId="75ed5d01-17a4-493d-baea-395d2ce75f87" providerId="ADAL" clId="{2C4B2A0A-80BC-4B19-A5EC-6F9B6366D6A2}" dt="2021-11-05T16:37:27.872" v="363" actId="14100"/>
          <ac:spMkLst>
            <pc:docMk/>
            <pc:sldMk cId="4198011257" sldId="1875"/>
            <ac:spMk id="4" creationId="{FF214CB2-006F-4219-B2D4-C1DA4C4B5CAD}"/>
          </ac:spMkLst>
        </pc:spChg>
        <pc:picChg chg="mod modCrop">
          <ac:chgData name="Micah Myerscough" userId="75ed5d01-17a4-493d-baea-395d2ce75f87" providerId="ADAL" clId="{2C4B2A0A-80BC-4B19-A5EC-6F9B6366D6A2}" dt="2021-11-05T16:37:10.182" v="349" actId="732"/>
          <ac:picMkLst>
            <pc:docMk/>
            <pc:sldMk cId="4198011257" sldId="1875"/>
            <ac:picMk id="6" creationId="{55AE42F0-D0FB-476E-B14F-1C030B66EF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UI" pitchFamily="34" charset="0"/>
              </a:rPr>
              <a:t>11/13/2021 12:10 AM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6CE63F-9E7F-4C04-9D0D-FCA25A8E9E86}" type="datetime8">
              <a:rPr lang="en-US" smtClean="0"/>
              <a:t>11/13/2021 12:09 AM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bg-bg"/>
              <a:t>Ще споделим даденият набор след края на сесията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bg-bg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Всички права запазени. MICROSOFT НЕ ДАВА НИКАКВИ ГАРАНЦИИ – ИЗРИЧНИ, КОСВЕНИ ИЛИ ЗАКОНОВИ – ПО ОТНОШЕНИЕ НА ИНФОРМАЦИЯТА В ТАЗИ ПРЕЗЕНТАЦИЯ.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11/13/2021 12:09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06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bg-bg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Всички права запазени. MICROSOFT НЕ ДАВА НИКАКВИ ГАРАНЦИИ – ИЗРИЧНИ, КОСВЕНИ ИЛИ ЗАКОНОВИ – ПО ОТНОШЕНИЕ НА ИНФОРМАЦИЯТА В ТАЗИ ПРЕЗЕНТАЦИЯ.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12:10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31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bg-bg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Всички права запазени. MICROSOFT НЕ ДАВА НИКАКВИ ГАРАНЦИИ – ИЗРИЧНИ, КОСВЕНИ ИЛИ ЗАКОНОВИ – ПО ОТНОШЕНИЕ НА ИНФОРМАЦИЯТА В ТАЗИ ПРЕЗЕНТАЦИЯ.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11/13/2021 12:10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svg"/><Relationship Id="rId7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Текстова версия на логото на Microsoft в бяло">
            <a:extLst>
              <a:ext uri="{FF2B5EF4-FFF2-40B4-BE49-F238E27FC236}">
                <a16:creationId xmlns:a16="http://schemas.microsoft.com/office/drawing/2014/main" id="{B75A0920-A5C0-44B4-805C-2A21395BD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23" name="Picture 22" descr="Изглед от птичи поглед на седнала жена, която си води бележки в OneNote" title="Microsoft brand photo">
            <a:extLst>
              <a:ext uri="{FF2B5EF4-FFF2-40B4-BE49-F238E27FC236}">
                <a16:creationId xmlns:a16="http://schemas.microsoft.com/office/drawing/2014/main" id="{171BCBA6-D91D-4D45-A144-C967CFC7CA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43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 userDrawn="1">
          <p15:clr>
            <a:srgbClr val="5ACBF0"/>
          </p15:clr>
        </p15:guide>
        <p15:guide id="3" pos="3355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2229" userDrawn="1">
          <p15:clr>
            <a:srgbClr val="5ACBF0"/>
          </p15:clr>
        </p15:guide>
        <p15:guide id="7" pos="3000" userDrawn="1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336120-4196-4B27-93A6-2D0B4B178E86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68335F-9B34-4E21-B65B-4ECDE3477A3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DCCBE66-C8F7-4912-B184-06479203A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1AE948D-C1A5-4137-A8B3-8A6D03CB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1DBD625-0FD5-4ADD-9E91-B8ADF5757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7FD66222-17CF-4BBE-B4F0-AD1DDB178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A722B84-4BC1-4C8A-887D-045716D327CF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55FB046-F619-4282-8C71-CBADC34EBC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DD641C4-1925-4FFE-9C6A-2F130DD2B8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3BB604E9-6CC3-44EE-8CC5-D66AE7E6966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18B7886-3572-49D4-BB82-AB80E8F7C466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9845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7511E-D3CF-4D6A-8C09-0DBAE6CA10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0CC674-D113-4E4F-8491-9DCCE0D4E9D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596D438-8D29-4A39-B47A-280212407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0DFE37C2-8EA9-4441-8285-528B071D4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FE1557BE-C5DD-47C1-B94E-3A6982162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0668591-4EFF-4502-AA15-DF04FC72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F41517-17E7-4BAA-B2FD-7760146CD59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F4BFD37-E6C3-4EE9-9E8D-ADF802DD9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7E5CC54-3200-4595-BCD0-F9DF9691AF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354DB94-7B7E-4C08-9134-8B2A0BFBA0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077067B-AF20-4EA8-B544-67180BC8F17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58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 userDrawn="1">
          <p15:clr>
            <a:srgbClr val="5ACBF0"/>
          </p15:clr>
        </p15:guide>
        <p15:guide id="29" orient="horz" pos="1271" userDrawn="1">
          <p15:clr>
            <a:srgbClr val="5ACBF0"/>
          </p15:clr>
        </p15:guide>
        <p15:guide id="30" orient="horz" pos="288" userDrawn="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203321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 userDrawn="1">
          <p15:clr>
            <a:srgbClr val="FBAE40"/>
          </p15:clr>
        </p15:guide>
        <p15:guide id="6" orient="horz" pos="904" userDrawn="1">
          <p15:clr>
            <a:srgbClr val="5ACBF0"/>
          </p15:clr>
        </p15:guide>
        <p15:guide id="7" orient="horz" pos="1276" userDrawn="1">
          <p15:clr>
            <a:srgbClr val="5ACBF0"/>
          </p15:clr>
        </p15:guide>
        <p15:guide id="8" orient="horz" pos="2226" userDrawn="1">
          <p15:clr>
            <a:srgbClr val="5ACBF0"/>
          </p15:clr>
        </p15:guide>
        <p15:guide id="9" pos="2993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288613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015746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74405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55551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 userDrawn="1">
          <p15:clr>
            <a:srgbClr val="5ACBF0"/>
          </p15:clr>
        </p15:guide>
        <p15:guide id="3" orient="horz" pos="1914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721148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50358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127" userDrawn="1">
          <p15:clr>
            <a:srgbClr val="5ACBF0"/>
          </p15:clr>
        </p15:guide>
        <p15:guide id="3" orient="horz" pos="1911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gray - EMF" descr="Текстова версия на логото на Microsoft в сиво">
            <a:extLst>
              <a:ext uri="{FF2B5EF4-FFF2-40B4-BE49-F238E27FC236}">
                <a16:creationId xmlns:a16="http://schemas.microsoft.com/office/drawing/2014/main" id="{DDC08157-A48C-4ACA-A5BB-EE2A866E1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05435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 userDrawn="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82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 userDrawn="1">
          <p15:clr>
            <a:srgbClr val="5ACBF0"/>
          </p15:clr>
        </p15:guide>
        <p15:guide id="3" orient="horz" pos="1910" userDrawn="1">
          <p15:clr>
            <a:srgbClr val="5ACBF0"/>
          </p15:clr>
        </p15:guide>
        <p15:guide id="4" orient="horz" pos="2505" userDrawn="1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15567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4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30587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bg-bg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Microsoft Corporation. Всички права запазени. </a:t>
            </a:r>
          </a:p>
        </p:txBody>
      </p:sp>
      <p:pic>
        <p:nvPicPr>
          <p:cNvPr id="5" name="MS logo white - EMF" descr="Текстова версия на логото на Microsoft в бяло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 userDrawn="1">
          <p15:clr>
            <a:srgbClr val="5ACBF0"/>
          </p15:clr>
        </p15:guide>
        <p15:guide id="2" orient="horz" pos="288" userDrawn="1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04456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66635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S logo white - EMF" descr="Текстова версия на логото на Microsoft в бяло">
            <a:extLst>
              <a:ext uri="{FF2B5EF4-FFF2-40B4-BE49-F238E27FC236}">
                <a16:creationId xmlns:a16="http://schemas.microsoft.com/office/drawing/2014/main" id="{0FD32619-3819-428A-8565-629596C91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9385043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 userDrawn="1">
          <p15:clr>
            <a:srgbClr val="5ACBF0"/>
          </p15:clr>
        </p15:guide>
        <p15:guide id="2" orient="horz" pos="2496" userDrawn="1">
          <p15:clr>
            <a:srgbClr val="5ACBF0"/>
          </p15:clr>
        </p15:guide>
        <p15:guide id="3" pos="6132" userDrawn="1">
          <p15:clr>
            <a:srgbClr val="5ACBF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gray - EMF" descr="Текстова версия на логото на Microsoft в сиво">
            <a:extLst>
              <a:ext uri="{FF2B5EF4-FFF2-40B4-BE49-F238E27FC236}">
                <a16:creationId xmlns:a16="http://schemas.microsoft.com/office/drawing/2014/main" id="{606C7DA6-3E58-4BAA-9E2E-EA46ED5F18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pic>
        <p:nvPicPr>
          <p:cNvPr id="23" name="Picture 22" descr="Изглед от птичи поглед на седнала жена, която си води бележки в OneNote" title="Microsoft brand photo">
            <a:extLst>
              <a:ext uri="{FF2B5EF4-FFF2-40B4-BE49-F238E27FC236}">
                <a16:creationId xmlns:a16="http://schemas.microsoft.com/office/drawing/2014/main" id="{EFE0939E-3B12-4873-B34D-D5B98013CE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/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6" name="MS logo white - EMF" descr="Текстова версия на логото на Microsoft в бяло">
            <a:extLst>
              <a:ext uri="{FF2B5EF4-FFF2-40B4-BE49-F238E27FC236}">
                <a16:creationId xmlns:a16="http://schemas.microsoft.com/office/drawing/2014/main" id="{752F7F94-9231-4E4A-AA40-FA537E6B0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24" name="Picture 23" descr="Изглед от птичи поглед на седнала жена, която си води бележки в OneNote" title="Microsoft brand photo">
            <a:extLst>
              <a:ext uri="{FF2B5EF4-FFF2-40B4-BE49-F238E27FC236}">
                <a16:creationId xmlns:a16="http://schemas.microsoft.com/office/drawing/2014/main" id="{B88930E0-8735-4EBD-AF4E-AC0012F972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1488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gray - EMF" descr="Текстова версия на логото на Microsoft в сиво">
            <a:extLst>
              <a:ext uri="{FF2B5EF4-FFF2-40B4-BE49-F238E27FC236}">
                <a16:creationId xmlns:a16="http://schemas.microsoft.com/office/drawing/2014/main" id="{11527229-DBED-4F7D-9D9A-03EC2258F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7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7" name="MS logo white - EMF" descr="Текстова версия на логото на Microsoft в бяло">
            <a:extLst>
              <a:ext uri="{FF2B5EF4-FFF2-40B4-BE49-F238E27FC236}">
                <a16:creationId xmlns:a16="http://schemas.microsoft.com/office/drawing/2014/main" id="{923145A3-A9AB-4B3E-A898-5EC4C9328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45281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706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07734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350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58854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01418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gray - EMF" descr="Текстова версия на логото на Microsoft в сиво">
            <a:extLst>
              <a:ext uri="{FF2B5EF4-FFF2-40B4-BE49-F238E27FC236}">
                <a16:creationId xmlns:a16="http://schemas.microsoft.com/office/drawing/2014/main" id="{D3453B0B-33DE-4ED0-A610-D76D0E610F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7977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3600" spc="-5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849598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1481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Title format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07777"/>
          </a:xfrm>
        </p:spPr>
        <p:txBody>
          <a:bodyPr/>
          <a:lstStyle>
            <a:lvl1pPr marL="0" indent="0">
              <a:buNone/>
              <a:defRPr sz="20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6178F5D2-7CA2-4202-8FD2-95D8F7A2E9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5523852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9" pos="2993">
          <p15:clr>
            <a:srgbClr val="C35E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2875002"/>
            <a:ext cx="4161981" cy="1107996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1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Title  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3956AAB8-C2DF-40F3-A72B-0FA6F47702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301453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59">
          <p15:clr>
            <a:srgbClr val="FBAE40"/>
          </p15:clr>
        </p15:guide>
        <p15:guide id="5" orient="horz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Square photo layout with body text</a:t>
            </a:r>
          </a:p>
        </p:txBody>
      </p:sp>
      <p:sp>
        <p:nvSpPr>
          <p:cNvPr id="4" name="Picture Placeholder">
            <a:extLst>
              <a:ext uri="{FF2B5EF4-FFF2-40B4-BE49-F238E27FC236}">
                <a16:creationId xmlns:a16="http://schemas.microsoft.com/office/drawing/2014/main" id="{18102CFD-D7DD-461F-B675-FAE01404E55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65077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39988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07777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6886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461380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41712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0275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165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402FB49-2D02-47E5-B44E-7F0DF6BB6D57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A0F5312-B231-4C3B-B243-5916573CA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E9E2160A-B46A-4181-9BD0-00FF17395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972A7EB-C79B-4C4C-9FC6-EB7F449A0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09BEEC9-CCE3-405F-A58C-3EE83413C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44C16B-F972-4BE5-AC13-8904B96E4F32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074459A4-D3AF-4C97-B272-3DA4A00410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9C7CC51-D9EB-44EA-9E7B-70B2FBAA14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049F4C-05FA-4085-B3A8-D198F29BB2D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B901E8-07C9-467A-ABCB-38B3D56157F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905" userDrawn="1">
          <p15:clr>
            <a:srgbClr val="5ACBF0"/>
          </p15:clr>
        </p15:guide>
        <p15:guide id="4" orient="horz" pos="1272" userDrawn="1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934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80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25626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bg-bg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Microsoft Corporation. Всички права запазени. </a:t>
            </a:r>
          </a:p>
        </p:txBody>
      </p:sp>
      <p:pic>
        <p:nvPicPr>
          <p:cNvPr id="6" name="MS logo gray - EMF" descr="Текстова версия на логото на Microsoft в сиво">
            <a:extLst>
              <a:ext uri="{FF2B5EF4-FFF2-40B4-BE49-F238E27FC236}">
                <a16:creationId xmlns:a16="http://schemas.microsoft.com/office/drawing/2014/main" id="{6EB48F5B-FA46-418B-8BEE-9F0C23C84A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440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833038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1435497"/>
            <a:ext cx="11018520" cy="2308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EAEA6C-1285-46AD-ABDC-AE6EBCCF465A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1077AD-1D53-4028-985B-F4F25D2511B3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A54652A-81E2-4305-8A3C-7C41D9F9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4C9069A-9C34-485D-ACC6-EC9E856D1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9F2EC13-F236-46DF-BE16-0D07028EC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AC478D00-2DB6-486A-85EB-943E0549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F6E6D3-68CF-46E8-93A0-78516DF0EC88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F0A110DD-ACE9-4723-97C5-D2042DF95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85A6E97C-91DC-42E3-A362-7D6115BD1F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62F191B-A4A8-494F-BC15-B17CA4FC49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C5CCE65-0E2A-46CB-B558-1CA6E9710440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 userDrawn="1">
          <p15:clr>
            <a:srgbClr val="5ACBF0"/>
          </p15:clr>
        </p15:guide>
        <p15:guide id="3" orient="horz" pos="288" userDrawn="1">
          <p15:clr>
            <a:srgbClr val="5ACBF0"/>
          </p15:clr>
        </p15:guide>
        <p15:guide id="5" orient="horz" pos="904" userDrawn="1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ED9F17-8CA9-4B0F-9AEB-398785766648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14839-D886-49B8-93AB-1E9FCEFA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E745E10-CB67-4363-B1C3-C50B42444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FE5428AB-C3E8-4425-A26C-67706B90F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A8F659E-D298-4C6A-AF56-1F1003C8F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F5738DE-B8BE-4ADE-8290-9FDC1AF24E5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CE0F37E-6DA9-496E-9DE2-FAA147555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D17C39A0-F292-4787-97C9-8A6474458F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DFD40BF9-D1D8-4C21-A8EA-BE451E1CDAF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E802E3C-AFC6-45E3-8FF1-D53AB42D11B4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0189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2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E665FD1-5116-4881-A58F-0649425BEC55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9ED8934-268E-4A69-9561-5C68E957906A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F1B8220-CAAA-42BD-AB33-7F8B8DAD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98A3C884-FFE6-4CEC-B845-9670571FE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EA301BC7-5190-4C9A-92B8-F4B2486DC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A5FBEE4-2FAF-44C6-8482-EC5624E3F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F62A4-389C-4F12-865C-607A4AAD1F8D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CD8603A0-EE7F-45A8-84A5-15CFE1BD2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91F5FB-8EFE-46DE-80E8-4EBE9DFD1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A6748CB4-B7A3-48EA-B852-51B308537E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168C30C-50A9-4C97-9EE2-02EADF697BCB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 userDrawn="1">
          <p15:clr>
            <a:srgbClr val="5ACBF0"/>
          </p15:clr>
        </p15:guide>
        <p15:guide id="2" orient="horz" pos="1276" userDrawn="1">
          <p15:clr>
            <a:srgbClr val="5ACBF0"/>
          </p15:clr>
        </p15:guide>
        <p15:guide id="3" orient="horz" pos="904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F2DF6EE-756B-49F0-84D0-D4F8DEE4C2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t="37870" r="-15103"/>
          <a:stretch/>
        </p:blipFill>
        <p:spPr>
          <a:xfrm rot="10800000">
            <a:off x="-170894" y="6185451"/>
            <a:ext cx="1150301" cy="6922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3562410-A4AF-4B75-8536-F1BF609C974E}"/>
              </a:ext>
            </a:extLst>
          </p:cNvPr>
          <p:cNvSpPr/>
          <p:nvPr userDrawn="1"/>
        </p:nvSpPr>
        <p:spPr bwMode="auto">
          <a:xfrm>
            <a:off x="3309257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626A293-3B0F-41DD-9614-256DD3976DC4}"/>
              </a:ext>
            </a:extLst>
          </p:cNvPr>
          <p:cNvGrpSpPr/>
          <p:nvPr userDrawn="1"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6E6C8DF-9461-48CF-A6C7-110128B6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2A111B97-5099-4A8B-B56D-CC6F72B3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7DBD576B-4A8D-4D05-8B3A-974DE8071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B5870E1A-38F2-4702-8EF5-21F3CFA22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D58AA-F529-439F-B28C-EB3A60AA621E}"/>
              </a:ext>
            </a:extLst>
          </p:cNvPr>
          <p:cNvGrpSpPr/>
          <p:nvPr userDrawn="1"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7A2DF31-2E88-4B48-A844-A6AD9D59EC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C949519D-4DAD-46E0-915A-F0F2C838AC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2A520C22-8F37-4DC6-88BE-C02E1C0E55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883" y="5581650"/>
            <a:ext cx="7286625" cy="127635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F02DF87-7BAA-4031-B480-91FEE5A583C3}"/>
              </a:ext>
            </a:extLst>
          </p:cNvPr>
          <p:cNvSpPr/>
          <p:nvPr userDrawn="1"/>
        </p:nvSpPr>
        <p:spPr bwMode="auto">
          <a:xfrm>
            <a:off x="3169918" y="6148251"/>
            <a:ext cx="435429" cy="174171"/>
          </a:xfrm>
          <a:prstGeom prst="rect">
            <a:avLst/>
          </a:prstGeom>
          <a:solidFill>
            <a:srgbClr val="38BE71"/>
          </a:solidFill>
          <a:ln>
            <a:solidFill>
              <a:srgbClr val="38BE7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CA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 userDrawn="1">
          <p15:clr>
            <a:srgbClr val="5ACBF0"/>
          </p15:clr>
        </p15:guide>
        <p15:guide id="4" orient="horz" pos="1276" userDrawn="1">
          <p15:clr>
            <a:srgbClr val="5ACBF0"/>
          </p15:clr>
        </p15:guide>
        <p15:guide id="5" orient="horz" pos="288" userDrawn="1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609" r:id="rId2"/>
    <p:sldLayoutId id="2147484577" r:id="rId3"/>
    <p:sldLayoutId id="2147484610" r:id="rId4"/>
    <p:sldLayoutId id="2147484240" r:id="rId5"/>
    <p:sldLayoutId id="2147484241" r:id="rId6"/>
    <p:sldLayoutId id="2147484474" r:id="rId7"/>
    <p:sldLayoutId id="2147484245" r:id="rId8"/>
    <p:sldLayoutId id="2147484247" r:id="rId9"/>
    <p:sldLayoutId id="2147484639" r:id="rId10"/>
    <p:sldLayoutId id="2147484603" r:id="rId11"/>
    <p:sldLayoutId id="2147484573" r:id="rId12"/>
    <p:sldLayoutId id="2147484606" r:id="rId13"/>
    <p:sldLayoutId id="2147484638" r:id="rId14"/>
    <p:sldLayoutId id="2147484249" r:id="rId15"/>
    <p:sldLayoutId id="2147484640" r:id="rId16"/>
    <p:sldLayoutId id="2147484582" r:id="rId17"/>
    <p:sldLayoutId id="2147484641" r:id="rId18"/>
    <p:sldLayoutId id="2147484584" r:id="rId19"/>
    <p:sldLayoutId id="2147484583" r:id="rId20"/>
    <p:sldLayoutId id="2147484256" r:id="rId21"/>
    <p:sldLayoutId id="2147484257" r:id="rId22"/>
    <p:sldLayoutId id="2147484585" r:id="rId23"/>
    <p:sldLayoutId id="2147484299" r:id="rId24"/>
    <p:sldLayoutId id="2147484263" r:id="rId25"/>
    <p:sldLayoutId id="2147484671" r:id="rId26"/>
    <p:sldLayoutId id="2147484672" r:id="rId27"/>
    <p:sldLayoutId id="2147484673" r:id="rId28"/>
    <p:sldLayoutId id="2147484674" r:id="rId2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 userDrawn="1">
          <p15:clr>
            <a:srgbClr val="C35EA4"/>
          </p15:clr>
        </p15:guide>
        <p15:guide id="17" pos="7313" userDrawn="1">
          <p15:clr>
            <a:srgbClr val="C35EA4"/>
          </p15:clr>
        </p15:guide>
        <p15:guide id="25" orient="horz" pos="369" userDrawn="1">
          <p15:clr>
            <a:srgbClr val="C35EA4"/>
          </p15:clr>
        </p15:guide>
        <p15:guide id="26" orient="horz" pos="3949" userDrawn="1">
          <p15:clr>
            <a:srgbClr val="C35EA4"/>
          </p15:clr>
        </p15:guide>
        <p15:guide id="27" orient="horz" pos="184" userDrawn="1">
          <p15:clr>
            <a:srgbClr val="A4A3A4"/>
          </p15:clr>
        </p15:guide>
        <p15:guide id="28" pos="185" userDrawn="1">
          <p15:clr>
            <a:srgbClr val="A4A3A4"/>
          </p15:clr>
        </p15:guide>
        <p15:guide id="29" orient="horz" pos="4135" userDrawn="1">
          <p15:clr>
            <a:srgbClr val="A4A3A4"/>
          </p15:clr>
        </p15:guide>
        <p15:guide id="30" pos="7495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9" name="NEW Brand Colors 2018">
            <a:extLst>
              <a:ext uri="{FF2B5EF4-FFF2-40B4-BE49-F238E27FC236}">
                <a16:creationId xmlns:a16="http://schemas.microsoft.com/office/drawing/2014/main" id="{9D5783B5-1069-4509-929A-C02C0B0887F7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88988" y="2942644"/>
            <a:ext cx="6858000" cy="972712"/>
          </a:xfrm>
          <a:prstGeom prst="rect">
            <a:avLst/>
          </a:prstGeom>
        </p:spPr>
      </p:pic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957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43" r:id="rId1"/>
    <p:sldLayoutId id="2147484644" r:id="rId2"/>
    <p:sldLayoutId id="2147484645" r:id="rId3"/>
    <p:sldLayoutId id="2147484646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8" r:id="rId13"/>
    <p:sldLayoutId id="2147484659" r:id="rId14"/>
    <p:sldLayoutId id="2147484660" r:id="rId15"/>
    <p:sldLayoutId id="2147484661" r:id="rId16"/>
    <p:sldLayoutId id="2147484662" r:id="rId17"/>
    <p:sldLayoutId id="2147484663" r:id="rId18"/>
    <p:sldLayoutId id="2147484664" r:id="rId19"/>
    <p:sldLayoutId id="2147484665" r:id="rId20"/>
    <p:sldLayoutId id="2147484666" r:id="rId21"/>
    <p:sldLayoutId id="2147484667" r:id="rId22"/>
    <p:sldLayoutId id="2147484668" r:id="rId23"/>
    <p:sldLayoutId id="2147484669" r:id="rId24"/>
    <p:sldLayoutId id="2147484670" r:id="rId25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1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jpe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svg"/><Relationship Id="rId11" Type="http://schemas.openxmlformats.org/officeDocument/2006/relationships/image" Target="../media/image28.sv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image" Target="../media/image22.sv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minecraft-ja.gamepedia.com/Education_Edition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aka.ms/HOC21certificate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minecraft-ja.gamepedia.com/Education_Edition" TargetMode="Externa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minecraft-ja.gamepedia.com/Education_Edition" TargetMode="External"/><Relationship Id="rId3" Type="http://schemas.openxmlformats.org/officeDocument/2006/relationships/hyperlink" Target="https://aka.ms/HOC21educatorguide_bg" TargetMode="External"/><Relationship Id="rId7" Type="http://schemas.openxmlformats.org/officeDocument/2006/relationships/image" Target="../media/image33.png"/><Relationship Id="rId2" Type="http://schemas.openxmlformats.org/officeDocument/2006/relationships/hyperlink" Target="https://aka.ms/HOC21solutionsguide_bg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aka.ms/HOC2021beyondhoclessons_bg" TargetMode="External"/><Relationship Id="rId5" Type="http://schemas.openxmlformats.org/officeDocument/2006/relationships/hyperlink" Target="https://aka.ms/HOC2021beyondhoclessons_en" TargetMode="External"/><Relationship Id="rId4" Type="http://schemas.openxmlformats.org/officeDocument/2006/relationships/hyperlink" Target="https://aka.ms/HOC21extensionactivities_b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minecraft-ja.gamepedia.com/Education_Edition" TargetMode="External"/><Relationship Id="rId3" Type="http://schemas.openxmlformats.org/officeDocument/2006/relationships/hyperlink" Target="https://aka.ms/HOC21trailerbuild" TargetMode="External"/><Relationship Id="rId7" Type="http://schemas.openxmlformats.org/officeDocument/2006/relationships/image" Target="../media/image33.png"/><Relationship Id="rId2" Type="http://schemas.openxmlformats.org/officeDocument/2006/relationships/hyperlink" Target="https://aka.ms/HOC21educatorguide_en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aka.ms/HOC21solutionsguide_en" TargetMode="External"/><Relationship Id="rId5" Type="http://schemas.openxmlformats.org/officeDocument/2006/relationships/hyperlink" Target="https://aka.ms/HOC21solutionsguide_bg" TargetMode="External"/><Relationship Id="rId4" Type="http://schemas.openxmlformats.org/officeDocument/2006/relationships/hyperlink" Target="https://aka.ms/HOC2021presentationslides_b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youtu.be/BkmFIpSDJ7A" TargetMode="External"/><Relationship Id="rId4" Type="http://schemas.openxmlformats.org/officeDocument/2006/relationships/hyperlink" Target="https://minecraft-ja.gamepedia.com/Education_Edi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425780"/>
            <a:ext cx="4649439" cy="1107996"/>
          </a:xfrm>
        </p:spPr>
        <p:txBody>
          <a:bodyPr/>
          <a:lstStyle/>
          <a:p>
            <a:r>
              <a:rPr lang="bg-bg" dirty="0"/>
              <a:t>Час на кодирането 2021:</a:t>
            </a:r>
            <a:br>
              <a:rPr dirty="0"/>
            </a:br>
            <a:r>
              <a:rPr lang="bg-bg" dirty="0"/>
              <a:t>TimeCraft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32A568A-F104-45A0-AA3D-96F8EE5BDF39}"/>
              </a:ext>
            </a:extLst>
          </p:cNvPr>
          <p:cNvGrpSpPr/>
          <p:nvPr/>
        </p:nvGrpSpPr>
        <p:grpSpPr>
          <a:xfrm rot="19328760">
            <a:off x="11550442" y="-12447"/>
            <a:ext cx="392992" cy="832669"/>
            <a:chOff x="6548644" y="142353"/>
            <a:chExt cx="1131976" cy="239842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35800C4F-8804-49A3-80D4-30074D800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8644" y="142353"/>
              <a:ext cx="890904" cy="993309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60B30A8-CCBD-4CDB-894A-49084F847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91202" y="2255033"/>
              <a:ext cx="256282" cy="285742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4B1604F4-D20A-475A-95A6-5F398983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22459" y="1742413"/>
              <a:ext cx="496884" cy="553998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D53E1ED-1C3C-42E7-83FE-FC4AD50DE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049346" y="1060678"/>
              <a:ext cx="631274" cy="70384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C7DF62-AA60-4CF0-9C75-8DEDC3AA0971}"/>
              </a:ext>
            </a:extLst>
          </p:cNvPr>
          <p:cNvGrpSpPr/>
          <p:nvPr/>
        </p:nvGrpSpPr>
        <p:grpSpPr>
          <a:xfrm>
            <a:off x="11595943" y="5900761"/>
            <a:ext cx="596057" cy="957239"/>
            <a:chOff x="8727420" y="129333"/>
            <a:chExt cx="3464580" cy="5563942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18B462DE-DB7F-48DA-9418-C395A048E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r="15368" b="16863"/>
            <a:stretch/>
          </p:blipFill>
          <p:spPr>
            <a:xfrm>
              <a:off x="8727420" y="1898718"/>
              <a:ext cx="3464580" cy="3794557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DD811082-5CB9-453C-966E-82408EF41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1" r="46978"/>
            <a:stretch/>
          </p:blipFill>
          <p:spPr>
            <a:xfrm>
              <a:off x="11179429" y="129333"/>
              <a:ext cx="1012571" cy="2129245"/>
            </a:xfrm>
            <a:prstGeom prst="rect">
              <a:avLst/>
            </a:prstGeom>
          </p:spPr>
        </p:pic>
      </p:grp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138BD8FB-F0C4-4DDF-B1F1-F36120F5B084}"/>
              </a:ext>
            </a:extLst>
          </p:cNvPr>
          <p:cNvSpPr txBox="1">
            <a:spLocks/>
          </p:cNvSpPr>
          <p:nvPr/>
        </p:nvSpPr>
        <p:spPr>
          <a:xfrm>
            <a:off x="478972" y="3535541"/>
            <a:ext cx="4267654" cy="227754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/>
              <a:t>Сесията „Обучете обучаващия“</a:t>
            </a:r>
          </a:p>
        </p:txBody>
      </p:sp>
      <p:pic>
        <p:nvPicPr>
          <p:cNvPr id="13" name="Picture Placeholder 8" descr="Човек, седнал на маса, използва компютър&#10;&#10;Автоматично генерирано описание">
            <a:extLst>
              <a:ext uri="{FF2B5EF4-FFF2-40B4-BE49-F238E27FC236}">
                <a16:creationId xmlns:a16="http://schemas.microsoft.com/office/drawing/2014/main" id="{8CE32B3F-F00C-4845-898D-4D0F1978DD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319B-9AE9-4915-8B53-6AD235F8C8A7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dirty="0"/>
              <a:t>https://aka.ms/HOC21educatorguide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4C736-AECE-4682-AE7B-D0D094B4369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FB10BB-0CDD-43B5-AE10-0FA9A8E149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1F0623-59A6-4F1A-A62E-4E8E774A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2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D97C1-BFD1-404C-8371-AA20AA984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1107996"/>
          </a:xfrm>
        </p:spPr>
        <p:txBody>
          <a:bodyPr/>
          <a:lstStyle/>
          <a:p>
            <a:r>
              <a:rPr kumimoji="0" lang="bg-bg" sz="3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Телепортирайте се, получавайте съвети и др.</a:t>
            </a:r>
            <a:br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2CCAD-6AE6-4C30-8000-01453CEFF2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740" y="1165122"/>
            <a:ext cx="11018520" cy="1625060"/>
          </a:xfrm>
        </p:spPr>
        <p:txBody>
          <a:bodyPr/>
          <a:lstStyle/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bg-bg" sz="1600" dirty="0"/>
              <a:t>TARRA е AI (машина с изкуствен интелект), която ще напътства учениците през цялата игра.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bg-bg" sz="1600" dirty="0"/>
              <a:t>Учениците ще получат комуникационно устройство, наречено T.A.L.K. (Time Agent Link Key)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bg-bg" sz="1600" dirty="0"/>
              <a:t>Учениците могат да щракнат с десния бутон върху устройството, за да получат помощ от T.A.R.R.A., да получат подсказка, да нулират или да решат дейността, или да се телепортират обратно към компютъра за хода на времето.</a:t>
            </a:r>
          </a:p>
          <a:p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9ED69-BAE3-44A0-9063-6CD268DCA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766" y="2542583"/>
            <a:ext cx="2948483" cy="1414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C3B56C-3409-4B70-BAFA-740034186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855" r="3108" b="3693"/>
          <a:stretch/>
        </p:blipFill>
        <p:spPr>
          <a:xfrm>
            <a:off x="1133428" y="4232656"/>
            <a:ext cx="2948483" cy="1460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87B102-A917-499F-B5AC-299EC2D69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736" r="2154" b="4107"/>
          <a:stretch/>
        </p:blipFill>
        <p:spPr>
          <a:xfrm>
            <a:off x="4326159" y="4232656"/>
            <a:ext cx="2993579" cy="14602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8D0662-FF1B-4E7D-BDB0-467222862D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" t="2475" r="2755" b="4750"/>
          <a:stretch/>
        </p:blipFill>
        <p:spPr>
          <a:xfrm>
            <a:off x="5822949" y="2496797"/>
            <a:ext cx="2964197" cy="14602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0B9D54-D4C0-4408-A06C-D644D85BA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950" y="4232656"/>
            <a:ext cx="3020354" cy="146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8113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2991E-62C6-43EF-B028-80C6989A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241" y="469640"/>
            <a:ext cx="11874759" cy="1046440"/>
          </a:xfrm>
        </p:spPr>
        <p:txBody>
          <a:bodyPr/>
          <a:lstStyle/>
          <a:p>
            <a:r>
              <a:rPr lang="bg-bg" sz="3400" dirty="0"/>
              <a:t>Предизвикателства при кодирането (просто изберете 3 – винаги можете да ги преиграете!)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5C8BF5-61EE-4632-A3F9-E3A1694735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603762"/>
            <a:ext cx="5390664" cy="4247317"/>
          </a:xfrm>
        </p:spPr>
        <p:txBody>
          <a:bodyPr/>
          <a:lstStyle/>
          <a:p>
            <a:r>
              <a:rPr lang="bg-bg" sz="2000" dirty="0"/>
              <a:t>Предизвикателство 1: Джаз с биг бенд</a:t>
            </a:r>
          </a:p>
          <a:p>
            <a:r>
              <a:rPr lang="bg-bg" sz="2000" dirty="0"/>
              <a:t>Предизвикателство 2: Големите пирамиди в Гиза</a:t>
            </a:r>
          </a:p>
          <a:p>
            <a:r>
              <a:rPr lang="bg-bg" sz="2000" dirty="0"/>
              <a:t>Предизвикателство 3: Мисия на Луната</a:t>
            </a:r>
          </a:p>
          <a:p>
            <a:r>
              <a:rPr lang="bg-bg" sz="2000" dirty="0"/>
              <a:t>Предизвикателство 4: Великата китайска стена</a:t>
            </a:r>
          </a:p>
          <a:p>
            <a:r>
              <a:rPr lang="bg-bg" sz="2000" dirty="0"/>
              <a:t>Предизвикателство 5: Мона Лиза</a:t>
            </a:r>
          </a:p>
          <a:p>
            <a:r>
              <a:rPr lang="bg-bg" sz="2000" dirty="0"/>
              <a:t>Предизвикателство 6: Първи полети</a:t>
            </a:r>
          </a:p>
          <a:p>
            <a:r>
              <a:rPr lang="bg-bg" sz="2000" dirty="0"/>
              <a:t>Предизвикателство 7: Първият програмист</a:t>
            </a:r>
          </a:p>
          <a:p>
            <a:r>
              <a:rPr lang="bg-bg" sz="2000" dirty="0"/>
              <a:t>Предизвикателство 8: Най-добрите приятели на човека</a:t>
            </a:r>
          </a:p>
          <a:p>
            <a:r>
              <a:rPr lang="bg-bg" sz="2000" dirty="0"/>
              <a:t>Предизвикателство 9: Палеонтологичен пъзел</a:t>
            </a:r>
          </a:p>
          <a:p>
            <a:r>
              <a:rPr lang="bg-bg" sz="2000" dirty="0"/>
              <a:t>Предизвикателство 10: Елементи на откритието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8B03-44FB-472D-A071-E45CFAD1BFBD}"/>
              </a:ext>
            </a:extLst>
          </p:cNvPr>
          <p:cNvSpPr txBox="1"/>
          <p:nvPr/>
        </p:nvSpPr>
        <p:spPr>
          <a:xfrm>
            <a:off x="7321420" y="6476637"/>
            <a:ext cx="428349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dirty="0"/>
              <a:t>https://aka.ms/HOC21educatorguide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008A48-3040-49C0-B7CE-588345BF05B1}"/>
              </a:ext>
            </a:extLst>
          </p:cNvPr>
          <p:cNvGrpSpPr>
            <a:grpSpLocks noChangeAspect="1"/>
          </p:cNvGrpSpPr>
          <p:nvPr/>
        </p:nvGrpSpPr>
        <p:grpSpPr>
          <a:xfrm>
            <a:off x="6096000" y="2000662"/>
            <a:ext cx="5781115" cy="2878387"/>
            <a:chOff x="1419226" y="1188720"/>
            <a:chExt cx="9020174" cy="450722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2760B4F-45C4-489C-9705-67BCB8664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43D4224-CDB1-4A51-8C52-EA22FC344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  <p:pic>
        <p:nvPicPr>
          <p:cNvPr id="9" name="Picture 8" descr="Текст, лого&#10;&#10;Автоматично генерирано описание">
            <a:extLst>
              <a:ext uri="{FF2B5EF4-FFF2-40B4-BE49-F238E27FC236}">
                <a16:creationId xmlns:a16="http://schemas.microsoft.com/office/drawing/2014/main" id="{77B115C8-A5E8-4BB0-8ADD-C369E81240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821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bg-bg">
                <a:solidFill>
                  <a:srgbClr val="D59DFF"/>
                </a:solidFill>
              </a:rPr>
              <a:t>Обобщение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384650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bg-bg" sz="1800" dirty="0">
                <a:solidFill>
                  <a:schemeClr val="bg1"/>
                </a:solidFill>
              </a:rPr>
              <a:t>Какво направихте днес: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bg-bg" sz="1800" dirty="0">
                <a:solidFill>
                  <a:schemeClr val="bg1"/>
                </a:solidFill>
              </a:rPr>
              <a:t>Научихте за концепциите за кодиране, включително алгоритми, последователности, отстраняване на бъгове и може би дори цикли.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bg-bg" sz="1800" dirty="0">
                <a:solidFill>
                  <a:schemeClr val="bg1"/>
                </a:solidFill>
              </a:rPr>
              <a:t>Научихте, че компютърните науки се срещат навсякъде – във всичките ни влечения, интереси и бъдещи кариери.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bg-bg" sz="1800" dirty="0">
                <a:solidFill>
                  <a:schemeClr val="bg1"/>
                </a:solidFill>
              </a:rPr>
              <a:t>Програмирахте своя Time Agent на Minecraft, за да спаси бъдещето!</a:t>
            </a:r>
          </a:p>
        </p:txBody>
      </p:sp>
      <p:pic>
        <p:nvPicPr>
          <p:cNvPr id="7" name="Picture Placeholder 6" descr="Екранна снимка на видео игра&#10;&#10;Автоматично генерирано описание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 descr="Текст, лого&#10;&#10;Автоматично генерирано описание">
            <a:extLst>
              <a:ext uri="{FF2B5EF4-FFF2-40B4-BE49-F238E27FC236}">
                <a16:creationId xmlns:a16="http://schemas.microsoft.com/office/drawing/2014/main" id="{A2022123-E823-4198-96AF-8C59F718E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Време за размисъл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bg-bg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Коя беше любимата ви част от „Час на кодирането“?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bg-bg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Коя беше най-предизвикателната част от „Час на кодирането“?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bg-bg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 използвахте уменията си по компютърни науки днес?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bg-bg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Какво ново научихте днес?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bg-bg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Защо компютърните науки са важни за всички?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bg-bg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Искате ли да пробвате отново Minecraft: Education Edition?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47E2-B9CA-455F-8C43-B4322D66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025650"/>
            <a:ext cx="4161981" cy="1107996"/>
          </a:xfrm>
        </p:spPr>
        <p:txBody>
          <a:bodyPr/>
          <a:lstStyle/>
          <a:p>
            <a:r>
              <a:rPr lang="bg-bg"/>
              <a:t>Сертификат за успешно завършване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2C6F9-CB45-42AC-9FBB-47060105DE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>
                <a:hlinkClick r:id="rId2"/>
              </a:rPr>
              <a:t>aka.ms/HOC21certificate</a:t>
            </a:r>
            <a:endParaRPr lang="en-C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C55A86A-11C3-4795-8601-2B645741B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322" y="584065"/>
            <a:ext cx="7539093" cy="5776955"/>
          </a:xfrm>
          <a:prstGeom prst="rect">
            <a:avLst/>
          </a:prstGeom>
        </p:spPr>
      </p:pic>
      <p:pic>
        <p:nvPicPr>
          <p:cNvPr id="16" name="Picture 15" descr="Текст, лого&#10;&#10;Автоматично генерирано описание">
            <a:extLst>
              <a:ext uri="{FF2B5EF4-FFF2-40B4-BE49-F238E27FC236}">
                <a16:creationId xmlns:a16="http://schemas.microsoft.com/office/drawing/2014/main" id="{A32E61FF-A022-4CE9-88F1-C8E15517D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322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47E3655-A700-49B3-81EA-B6CEFDD323CB}"/>
              </a:ext>
            </a:extLst>
          </p:cNvPr>
          <p:cNvSpPr txBox="1">
            <a:spLocks/>
          </p:cNvSpPr>
          <p:nvPr/>
        </p:nvSpPr>
        <p:spPr>
          <a:xfrm>
            <a:off x="694943" y="6906"/>
            <a:ext cx="11018520" cy="1415772"/>
          </a:xfrm>
          <a:prstGeom prst="rect">
            <a:avLst/>
          </a:prstGeom>
          <a:noFill/>
        </p:spPr>
        <p:txBody>
          <a:bodyPr vert="horz" wrap="square" lIns="0" tIns="91440" rIns="0" bIns="9144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5878" b="1" kern="1200" cap="none" spc="-98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bg-bg" sz="4000" dirty="0">
                <a:latin typeface="Torque Bold" panose="020B0803030202050203" pitchFamily="34" charset="0"/>
              </a:rPr>
              <a:t>Добре дошли в </a:t>
            </a:r>
          </a:p>
          <a:p>
            <a:pPr algn="ctr"/>
            <a:r>
              <a:rPr lang="bg-bg" sz="4000" dirty="0">
                <a:latin typeface="Torque Bold" panose="020B0803030202050203" pitchFamily="34" charset="0"/>
              </a:rPr>
              <a:t>„Час на кодирането 2021“ на Minecraft: TimeCraft</a:t>
            </a:r>
            <a:endParaRPr lang="en-CA" sz="4000" dirty="0">
              <a:latin typeface="Torque Bold" panose="020B0803030202050203" pitchFamily="34" charset="0"/>
            </a:endParaRPr>
          </a:p>
        </p:txBody>
      </p:sp>
      <p:pic>
        <p:nvPicPr>
          <p:cNvPr id="2" name="Picture 1" descr="Екранна снимка на видео игра&#10;&#10;Автоматично генерирано описание">
            <a:extLst>
              <a:ext uri="{FF2B5EF4-FFF2-40B4-BE49-F238E27FC236}">
                <a16:creationId xmlns:a16="http://schemas.microsoft.com/office/drawing/2014/main" id="{EBE35469-F1ED-4C40-9153-30C108F74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778" y="200175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Как да се подготвим за Седмицата на образованието по компютърни науки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724722"/>
            <a:ext cx="11018520" cy="44812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dirty="0"/>
              <a:t>Изиграйте Час на кодирането 2021: TimeCraft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dirty="0"/>
              <a:t>Изтеглете копие на </a:t>
            </a:r>
            <a:r>
              <a:rPr lang="bg-bg" dirty="0">
                <a:hlinkClick r:id="rId2"/>
              </a:rPr>
              <a:t>ключа с отговори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dirty="0"/>
              <a:t>Прочетете </a:t>
            </a:r>
            <a:r>
              <a:rPr lang="bg-bg" dirty="0">
                <a:hlinkClick r:id="rId3"/>
              </a:rPr>
              <a:t>Ръководството за преподаватели 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dirty="0"/>
              <a:t>Прегледайте допълнителни дейности за </a:t>
            </a:r>
            <a:r>
              <a:rPr lang="bg-bg" dirty="0">
                <a:hlinkClick r:id="rId4"/>
              </a:rPr>
              <a:t>интегрираните учебни планове по компютърни науки</a:t>
            </a: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dirty="0"/>
              <a:t>Преминете </a:t>
            </a:r>
            <a:r>
              <a:rPr lang="bg-bg" dirty="0">
                <a:hlinkClick r:id="rId5"/>
              </a:rPr>
              <a:t>Отвъд часа на к</a:t>
            </a:r>
            <a:r>
              <a:rPr lang="bg-bg" dirty="0">
                <a:hlinkClick r:id="rId6"/>
              </a:rPr>
              <a:t>о</a:t>
            </a:r>
            <a:r>
              <a:rPr lang="bg-bg" dirty="0">
                <a:hlinkClick r:id="rId5"/>
              </a:rPr>
              <a:t>дирането </a:t>
            </a:r>
            <a:r>
              <a:rPr lang="bg-bg" dirty="0"/>
              <a:t>с тези забавни светове!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8" name="Picture 7" descr="Текст, лого&#10;&#10;Автоматично генерирано описание">
            <a:extLst>
              <a:ext uri="{FF2B5EF4-FFF2-40B4-BE49-F238E27FC236}">
                <a16:creationId xmlns:a16="http://schemas.microsoft.com/office/drawing/2014/main" id="{E95BC96F-B848-4172-B019-0B678199F4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441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31C27-C323-4A7B-BA1F-6F54CDB1A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Как да проведете вашата 1-часова сесия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7A7-78B7-4E41-8F4A-638607E5A7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263805"/>
            <a:ext cx="11018520" cy="439358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sz="1800" b="1" dirty="0"/>
              <a:t>Представете се </a:t>
            </a:r>
            <a:r>
              <a:rPr lang="bg-bg" sz="1800" dirty="0"/>
              <a:t>(2 мин)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sz="1800" dirty="0"/>
              <a:t>Представете </a:t>
            </a:r>
            <a:r>
              <a:rPr lang="bg-bg" sz="1800" b="1" dirty="0"/>
              <a:t>темата на урока, </a:t>
            </a:r>
            <a:r>
              <a:rPr lang="bg-bg" sz="1800" dirty="0"/>
              <a:t>която се намира в </a:t>
            </a:r>
            <a:r>
              <a:rPr lang="bg-bg" sz="1800" dirty="0">
                <a:hlinkClick r:id="rId2"/>
              </a:rPr>
              <a:t>Ръководството за преподаватели </a:t>
            </a:r>
            <a:r>
              <a:rPr lang="bg-bg" sz="1800" dirty="0"/>
              <a:t>(1 мин)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sz="1800" dirty="0"/>
              <a:t>Споделете екрана си и гледайте </a:t>
            </a:r>
            <a:r>
              <a:rPr lang="bg-bg" sz="1800" dirty="0">
                <a:hlinkClick r:id="rId3"/>
              </a:rPr>
              <a:t>видеоклипа с напътствия</a:t>
            </a:r>
            <a:r>
              <a:rPr lang="bg-bg" sz="1800" dirty="0"/>
              <a:t> (2 мин) (не забравяйте да споделите аудио!)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sz="1800" dirty="0"/>
              <a:t>Представете </a:t>
            </a:r>
            <a:r>
              <a:rPr lang="bg-bg" sz="1800" b="1" dirty="0"/>
              <a:t>концепциите на урока, </a:t>
            </a:r>
            <a:r>
              <a:rPr lang="bg-bg" sz="1800" dirty="0"/>
              <a:t>които се намират в Ръководството за преподаватели (и на слайдове 5 – 8) (5 мин)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sz="1800" dirty="0"/>
              <a:t>Прегледайте </a:t>
            </a:r>
            <a:r>
              <a:rPr lang="bg-bg" sz="1800" b="1" dirty="0"/>
              <a:t>препоръките и триковете </a:t>
            </a:r>
            <a:r>
              <a:rPr lang="bg-bg" sz="1800" dirty="0"/>
              <a:t>(слайд 7) (3 мин)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sz="1800" dirty="0"/>
              <a:t>Споделете екрана си, отворете света и </a:t>
            </a:r>
            <a:r>
              <a:rPr lang="bg-bg" sz="1800" b="1" dirty="0"/>
              <a:t>изиграйте първата дейност </a:t>
            </a:r>
            <a:r>
              <a:rPr lang="bg-bg" sz="1800" dirty="0"/>
              <a:t>(въведение + „Джаз с биг бенд“), накарайте учениците да ви последват (10-15 мин.); използвайте насочените към учениците </a:t>
            </a:r>
            <a:r>
              <a:rPr lang="bg-bg" sz="1800" dirty="0">
                <a:hlinkClick r:id="rId4"/>
              </a:rPr>
              <a:t>слайдове</a:t>
            </a:r>
            <a:r>
              <a:rPr lang="bg-bg" sz="1800" dirty="0"/>
              <a:t> за допълнителна подкрепа.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sz="1800" dirty="0"/>
              <a:t>Накарайте учениците </a:t>
            </a:r>
            <a:r>
              <a:rPr lang="bg-bg" sz="1800" b="1" dirty="0"/>
              <a:t>да извършат още 2 дейности сами</a:t>
            </a:r>
            <a:r>
              <a:rPr lang="bg-bg" sz="1800" dirty="0"/>
              <a:t> и ги поканете да задават въпроси, ако имат такива (20 мин) 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bg-bg" sz="1800" dirty="0"/>
              <a:t>Имайте подръка </a:t>
            </a:r>
            <a:r>
              <a:rPr lang="bg-bg" sz="1800" dirty="0">
                <a:hlinkClick r:id="rId5"/>
              </a:rPr>
              <a:t>ключа с отговорите</a:t>
            </a:r>
            <a:endParaRPr lang="bg-bg" sz="1800" dirty="0">
              <a:hlinkClick r:id="rId6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sz="1800" b="1" dirty="0"/>
              <a:t>Заключение от урока (слайд 10)</a:t>
            </a:r>
            <a:r>
              <a:rPr lang="bg-bg" sz="1800" dirty="0"/>
              <a:t> (5 мин)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bg-bg" sz="1800" dirty="0"/>
              <a:t>Оставащо време за въпроси и отговори от учениците </a:t>
            </a:r>
            <a:r>
              <a:rPr lang="bg-bg" sz="1800" dirty="0">
                <a:sym typeface="Wingdings" panose="05000000000000000000" pitchFamily="2" charset="2"/>
              </a:rPr>
              <a:t></a:t>
            </a:r>
            <a:endParaRPr lang="en-CA" sz="1800" dirty="0"/>
          </a:p>
        </p:txBody>
      </p:sp>
      <p:pic>
        <p:nvPicPr>
          <p:cNvPr id="8" name="Picture 7" descr="Текст, лого&#10;&#10;Автоматично генерирано описание">
            <a:extLst>
              <a:ext uri="{FF2B5EF4-FFF2-40B4-BE49-F238E27FC236}">
                <a16:creationId xmlns:a16="http://schemas.microsoft.com/office/drawing/2014/main" id="{04EEE2D6-06E6-45B1-80A7-BBA442250A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75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523162"/>
            <a:ext cx="6902856" cy="2215991"/>
          </a:xfrm>
        </p:spPr>
        <p:txBody>
          <a:bodyPr/>
          <a:lstStyle/>
          <a:p>
            <a:r>
              <a:rPr lang="bg-bg" sz="3600" dirty="0"/>
              <a:t>Как се използват компютърните науки в моите хобита или на различни работни позиции?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3048" y="38196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bg-bg" sz="4000" dirty="0">
                <a:latin typeface="Torque Bold" panose="020B0803030202050203" pitchFamily="34" charset="0"/>
              </a:rPr>
              <a:t>Компютърните науки</a:t>
            </a:r>
            <a:br/>
            <a:r>
              <a:rPr lang="bg-bg" sz="4000" dirty="0">
                <a:latin typeface="Torque Bold" panose="020B0803030202050203" pitchFamily="34" charset="0"/>
              </a:rPr>
              <a:t>са </a:t>
            </a:r>
            <a:br/>
            <a:r>
              <a:rPr lang="bg-bg" sz="4000" dirty="0">
                <a:latin typeface="Torque Bold" panose="020B0803030202050203" pitchFamily="34" charset="0"/>
              </a:rPr>
              <a:t>навсякъде </a:t>
            </a:r>
            <a:r>
              <a:rPr lang="bg-bg" sz="4000" b="1" u="sng" dirty="0">
                <a:latin typeface="Torque Bold" panose="020B0803030202050203" pitchFamily="34" charset="0"/>
              </a:rPr>
              <a:t>и </a:t>
            </a:r>
            <a:br/>
            <a:r>
              <a:rPr lang="bg-bg" sz="4000" dirty="0">
                <a:latin typeface="Torque Bold" panose="020B0803030202050203" pitchFamily="34" charset="0"/>
              </a:rPr>
              <a:t>ЗА ВСИЧКИ!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 descr="Екранна снимка на видео игра&#10;&#10;Автоматично генерирано описание">
            <a:extLst>
              <a:ext uri="{FF2B5EF4-FFF2-40B4-BE49-F238E27FC236}">
                <a16:creationId xmlns:a16="http://schemas.microsoft.com/office/drawing/2014/main" id="{7A36244E-C532-49A3-804E-5D0678DFF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81" y="1238490"/>
            <a:ext cx="684444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rgbClr val="38BE7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743970"/>
            <a:ext cx="4749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Като специалист по компютърни науки от Института за големи грешки във времето е ваша задача да коригирате загадъчните разделения на времето, които се появяват в хода на историята, и да откриете кой (или какво!) ги причинява.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bg-bg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Ще помогнете ли, като коригирате разделенията на времето и спасите бъдещето чрез своите суперсили за кодиране?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Във вашата мисия на TimeCraft </a:t>
            </a:r>
          </a:p>
          <a:p>
            <a:r>
              <a:rPr lang="bg-bg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трябва:</a:t>
            </a:r>
          </a:p>
          <a:p>
            <a:r>
              <a:rPr lang="bg-bg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 пътувате назад във времето до вълнуващи моменти от световната история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 кодирате своя Time Agent, за да коригирате три разделения на времето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да използвате уликите, за да идентифицирате виновника (кой или какво причинява разделенията на времето)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Готови ли сте </a:t>
            </a:r>
          </a:p>
          <a:p>
            <a:r>
              <a:rPr lang="bg-bg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за приключение във времето?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bg-bg" dirty="0"/>
              <a:t>Важни термини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Има няколко важни неща, които трябва да разберем, преди да започнем играта – нека първо прегледаме някои концепции!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968067"/>
              </p:ext>
            </p:extLst>
          </p:nvPr>
        </p:nvGraphicFramePr>
        <p:xfrm>
          <a:off x="626725" y="2054455"/>
          <a:ext cx="11042406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Time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Институт за големи грешки във времето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Разделение на времето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Това е роботът, който ще кодираме, за да ни помогне да намерим решения за разделенията на времето.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Като специалист по компютърни науки вие работите за Института за големи грешки във времето. Вие наблюдавате и поддържате хода на времето.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Това е голям проблем (или промяна), възникнал в хода на историята на Земята. Тези проблеми се показват на мейнфрейма.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91" y="4370813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80478" y="4370813"/>
            <a:ext cx="3062514" cy="1275614"/>
          </a:xfrm>
          <a:prstGeom prst="rect">
            <a:avLst/>
          </a:prstGeom>
        </p:spPr>
      </p:pic>
      <p:pic>
        <p:nvPicPr>
          <p:cNvPr id="9" name="Picture 8" descr="Изображение, съдържащо текст, предмети, офис, безпорядък&#10;&#10;Автоматично генерирано описание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17"/>
          <a:stretch/>
        </p:blipFill>
        <p:spPr>
          <a:xfrm>
            <a:off x="1406312" y="3637310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EBE1C-9563-4563-82F9-E1B34AD7D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Препоръки и трикове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9C96B-D860-4DC9-A0B8-E9ED75DC94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390" y="1316188"/>
            <a:ext cx="11018520" cy="3040832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bg-bg" dirty="0"/>
              <a:t>Нарисувайте картина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bg-bg" dirty="0"/>
              <a:t>Посъветвайте учениците да нарисуват картина на пътя, който планират за Agent, за да им помогне да планират и коригират своите променливи</a:t>
            </a:r>
            <a:endParaRPr lang="en-CA" dirty="0">
              <a:cs typeface="Segoe UI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rgbClr val="1A1A1A"/>
                    </a:gs>
                    <a:gs pos="100000">
                      <a:srgbClr val="1A1A1A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Концентриран четец</a:t>
            </a: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r>
              <a:rPr lang="bg-bg" dirty="0"/>
              <a:t>Учениците могат да щракнат върху иконата на „Концентриран четец“, за да прочете текста на глас или да го преведе за тях</a:t>
            </a:r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  <a:p>
            <a:pPr marL="685800" lvl="1" indent="-457200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8ACC6A-C4A7-4C07-BE28-E6249E86D0FD}"/>
              </a:ext>
            </a:extLst>
          </p:cNvPr>
          <p:cNvSpPr txBox="1"/>
          <p:nvPr/>
        </p:nvSpPr>
        <p:spPr>
          <a:xfrm>
            <a:off x="7543800" y="6476637"/>
            <a:ext cx="4061110" cy="363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bg-bg" dirty="0"/>
              <a:t>https://aka.ms/HOC21educatorguide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E42F0-D0FB-476E-B14F-1C030B66EF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3173755" y="3954528"/>
            <a:ext cx="1201762" cy="1422400"/>
          </a:xfrm>
          <a:prstGeom prst="rect">
            <a:avLst/>
          </a:prstGeom>
        </p:spPr>
      </p:pic>
      <p:pic>
        <p:nvPicPr>
          <p:cNvPr id="8" name="Picture 7" descr="Текст, лого&#10;&#10;Автоматично генерирано описание">
            <a:extLst>
              <a:ext uri="{FF2B5EF4-FFF2-40B4-BE49-F238E27FC236}">
                <a16:creationId xmlns:a16="http://schemas.microsoft.com/office/drawing/2014/main" id="{7914081E-3959-4EE2-97B7-88576F394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6390" y="6400800"/>
            <a:ext cx="1483279" cy="360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214CB2-006F-4219-B2D4-C1DA4C4B5CAD}"/>
              </a:ext>
            </a:extLst>
          </p:cNvPr>
          <p:cNvSpPr txBox="1"/>
          <p:nvPr/>
        </p:nvSpPr>
        <p:spPr>
          <a:xfrm>
            <a:off x="4418342" y="4037825"/>
            <a:ext cx="510351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bg-bg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„Концентриран четец“ може да се отвори в Minecraft, за да чете знаци и диалог с неигрови персонажи! Това е изключително полезно!</a:t>
            </a:r>
            <a:br/>
            <a:br/>
            <a:r>
              <a:rPr lang="bg-bg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Това е чудесна допълнителна помощ при четене, включително за превод на текст и прочитането му на глас.</a:t>
            </a:r>
          </a:p>
          <a:p>
            <a:pPr algn="l"/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algn="l"/>
            <a:r>
              <a:rPr lang="bg-bg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Научете как да използвате „Концентриран четец“ в Minecraft: Education Edition тук: </a:t>
            </a:r>
            <a:r>
              <a:rPr lang="bg-bg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5"/>
              </a:rPr>
              <a:t>https://youtu.be/BkmFIpSDJ7A</a:t>
            </a:r>
            <a:r>
              <a:rPr lang="bg-bg" sz="11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80112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4D16908E-F893-4419-9F54-4B70E7743E7E}"/>
    </a:ext>
  </a:extLst>
</a:theme>
</file>

<file path=ppt/theme/theme2.xml><?xml version="1.0" encoding="utf-8"?>
<a:theme xmlns:a="http://schemas.openxmlformats.org/drawingml/2006/main" name="SOFT BLACK TEMPLATE">
  <a:themeElements>
    <a:clrScheme name="TT for Dark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BCF2"/>
      </a:accent2>
      <a:accent3>
        <a:srgbClr val="107C10"/>
      </a:accent3>
      <a:accent4>
        <a:srgbClr val="D73B01"/>
      </a:accent4>
      <a:accent5>
        <a:srgbClr val="FFB900"/>
      </a:accent5>
      <a:accent6>
        <a:srgbClr val="E6E6E6"/>
      </a:accent6>
      <a:hlink>
        <a:srgbClr val="00BCF2"/>
      </a:hlink>
      <a:folHlink>
        <a:srgbClr val="00BCF2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-9_Business_2018_39.potx" id="{2FD8DA59-2906-40AA-B62E-AF5C942C0248}" vid="{D6A74F59-E65D-4470-9E7C-15BA9F41A7B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5" ma:contentTypeDescription="Create a new document." ma:contentTypeScope="" ma:versionID="cebaa72239a79917a4573dceffa6a657">
  <xsd:schema xmlns:xsd="http://www.w3.org/2001/XMLSchema" xmlns:xs="http://www.w3.org/2001/XMLSchema" xmlns:p="http://schemas.microsoft.com/office/2006/metadata/properties" xmlns:ns2="a87679a3-87ed-450a-99c2-4ab8a4a43958" xmlns:ns3="230e9df3-be65-4c73-a93b-d1236ebd677e" xmlns:ns4="e74c29ac-f79a-4f34-af89-5379dff1dfc5" targetNamespace="http://schemas.microsoft.com/office/2006/metadata/properties" ma:root="true" ma:fieldsID="b2de8793eea7236320ca15d77029bfa1" ns2:_="" ns3:_="" ns4:_="">
    <xsd:import namespace="a87679a3-87ed-450a-99c2-4ab8a4a43958"/>
    <xsd:import namespace="230e9df3-be65-4c73-a93b-d1236ebd677e"/>
    <xsd:import namespace="e74c29ac-f79a-4f34-af89-5379dff1df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c29ac-f79a-4f34-af89-5379dff1dfc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Props1.xml><?xml version="1.0" encoding="utf-8"?>
<ds:datastoreItem xmlns:ds="http://schemas.openxmlformats.org/officeDocument/2006/customXml" ds:itemID="{F0AEDBC5-0A9B-4929-92A4-920E2C3F69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e74c29ac-f79a-4f34-af89-5379dff1df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230e9df3-be65-4c73-a93b-d1236ebd677e"/>
    <ds:schemaRef ds:uri="http://schemas.openxmlformats.org/package/2006/metadata/core-properties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e74c29ac-f79a-4f34-af89-5379dff1dfc5"/>
    <ds:schemaRef ds:uri="a87679a3-87ed-450a-99c2-4ab8a4a43958"/>
    <ds:schemaRef ds:uri="http://schemas.microsoft.com/office/2006/metadata/propertie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3367</TotalTime>
  <Words>1011</Words>
  <Application>Microsoft Office PowerPoint</Application>
  <PresentationFormat>Widescreen</PresentationFormat>
  <Paragraphs>104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Consolas</vt:lpstr>
      <vt:lpstr>Noto Sans</vt:lpstr>
      <vt:lpstr>Segoe UI</vt:lpstr>
      <vt:lpstr>Segoe UI Light</vt:lpstr>
      <vt:lpstr>Segoe UI Semibold</vt:lpstr>
      <vt:lpstr>Segoe UI Semilight</vt:lpstr>
      <vt:lpstr>Torque Bold</vt:lpstr>
      <vt:lpstr>Wingdings</vt:lpstr>
      <vt:lpstr>WHITE TEMPLATE</vt:lpstr>
      <vt:lpstr>SOFT BLACK TEMPLATE</vt:lpstr>
      <vt:lpstr>Час на кодирането 2021: TimeCraft</vt:lpstr>
      <vt:lpstr>PowerPoint Presentation</vt:lpstr>
      <vt:lpstr>Как да се подготвим за Седмицата на образованието по компютърни науки </vt:lpstr>
      <vt:lpstr>Как да проведете вашата 1-часова сесия </vt:lpstr>
      <vt:lpstr>PowerPoint Presentation</vt:lpstr>
      <vt:lpstr>Компютърните науки са  навсякъде и  ЗА ВСИЧКИ!</vt:lpstr>
      <vt:lpstr>PowerPoint Presentation</vt:lpstr>
      <vt:lpstr>Важни термини </vt:lpstr>
      <vt:lpstr>Препоръки и трикове</vt:lpstr>
      <vt:lpstr>Телепортирайте се, получавайте съвети и др. </vt:lpstr>
      <vt:lpstr>Предизвикателства при кодирането (просто изберете 3 – винаги можете да ги преиграете!)</vt:lpstr>
      <vt:lpstr>Обобщение</vt:lpstr>
      <vt:lpstr>Време за размисъл</vt:lpstr>
      <vt:lpstr>Сертификат за успешно завършване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Hour of Code: A Tale of Two Villages</dc:title>
  <dc:creator>Paula Gamble</dc:creator>
  <cp:lastModifiedBy>Eric Handrick</cp:lastModifiedBy>
  <cp:revision>12</cp:revision>
  <dcterms:created xsi:type="dcterms:W3CDTF">2020-11-19T00:48:04Z</dcterms:created>
  <dcterms:modified xsi:type="dcterms:W3CDTF">2021-11-13T08:28:58Z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  <property fmtid="{D5CDD505-2E9C-101B-9397-08002B2CF9AE}" pid="3" name="MediaServiceImageTags">
    <vt:lpwstr/>
  </property>
</Properties>
</file>