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 водещия: актуализирайте и поставете следното в чата в началото на разговора: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Добре дошли в [Workshop title]! Ще започнем в [time, include time zone].</a:t>
            </a:r>
            <a:r>
              <a:rPr lang="bg-bg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Ако имате въпроси или технически проблеми, уведомете ни в чата. Ако искате да научите повече за другите ни виртуални семинари, посетете &lt;URL&gt;. Ако все още не сте го направили, вземете преднина с днешните дейности, като изтеглите Minecraft: Education Edition на </a:t>
            </a:r>
            <a:r>
              <a:rPr lang="bg-bg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Направете следното: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поздравете и приветствайте участниците: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Представете презентацията в PowerPoint в срещата в Teams и покажете първия слайд.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Актуализирайте и публикувайте предложения инструмент за отваряне на чата по-горе.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Поздравете участниците при пристигането им и се уверете, че микрофоните на всички са заглушени.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Уведомете участниците, че биха могли да вземат лист хартия и химикал/молив, които да използват по време на семинара.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Решете въз основа на размера на вашата група дали ще разрешите аудио участие или ще се придържате само към чат.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Здравейте, благодаря на всички, че се присъединихте към нас! Казвам се __________. Това е моят колега ръководител,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Кодът е набор от инструкции, извършени в определен ред, като тези, които току-що създадохте. Това е езикът, използван от програмите, за да наредят на компютъра да направи нещо. Програмистите са хора, които пишат код. Това ще сме ние днес! Можете да пишете код по много различни начини.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Мисиите, през които предстои да преминем, използват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код, базиран на блокове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което е чудесен начин да направите първите си стъпки в кодирането.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 кодирането, базирано на блокове, вие плъзгате и пускате блокове, представляващи команди за програмиране, и ги свързвате заедно като парчета пъзел.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Кодът може да бъде написан и под формата на текст, с думи, цифри и пунктуация. JavaScript е езикът с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базиран на текст код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показан на тази снимка.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Попитайте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Тези снимки показват една и съща програма, написана чрез код, базиран на блокове, както и код, базиран на текст. Какво е сходно и какво е различно? </a:t>
            </a:r>
          </a:p>
          <a:p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bg-bg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Възможните отговори включват: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прилики: много от думите и числата са еднакви и в същия ред; разлики: цветни блокове спрямо номерирани редове текст; при стартиране спрямо не при стартиране; само думи и числа спрямо думи и числа, плюс пунктуация; свързващи се блокове спрямо текст, който трябва да бъде въведен).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Направете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Поискайте отговори в чата или включете звука на участниците, които вдигнат ръка.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Добра работа! Изпълнихте първите си мисии за спасяване на селото! Нека проверим за всякакви предизвикателства, които срещате, и да обобщим някои засегнати концепции.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една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последователност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дадено действие или събитие води до следващото действие по ред.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Това означава, че редът, в който поставяте кодовите блокове, е важен.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Agent ще се движи в реда на вашата последователност.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Това е концепция за кодиране, за която започнахме да учим с алгоритмите за роботи.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Попитайте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Ще работи ли последната ви програма, ако поставите блока „agent анализира“ преди блока „придвижване на agent“? Защо да или защо не? </a:t>
            </a:r>
          </a:p>
          <a:p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bg-bg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Отговор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не, защото agent трябваше да се придвижи напред, за да достигне сухите шубраци, преди да ги анализира.)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Направете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Поискайте отговори в чата или включете звука на участниците, които вдигнат ръка.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Ако една последователност е малко по-трудна за планиране, чудесен подход е да използвате молив и лист хартия, за да напишете стъпките. Запишете идеята си, след което я разгледайте. Ако имате по-добра идея, запишете я. След като сте доволни от плана си, изградете кода.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Добра работа! Изпълнихте предизвикателна мисия, за да преведете Agent през лабиринта! Нека да проверим как е минала и да поговорим за съвети за отстраняване на проблеми във вашия код.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кодирането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отстраняване на бъгове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представлява намиране и коригиране на грешки във вашия код.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Нарича се „отстраняване на бъгове“, тъй като грешките в кода понякога се наричат бъгове.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Всеки програмист, без значение колко опитен е, прави грешки. Когато кодът ви не прави това, което очаквате, опитайте се да бъдете любопитни, а не смутени – време е да тръгнете на лов за бъгове!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Попитайте: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Вашият код работи ли при първия ви опит? Как открихте и коригирахте бъговете в кода си?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Направете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Поискайте отговори в чата или включете звука на участниците, които вдигнат ръка.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Един от начините да забележите бъгове по време на тези мисии е да наблюдавате Agent много внимателно, когато изпълнявате своя код.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Ако например вместо да завие наляво, за да следва пътя на лабиринта, той се опита да продължи напред, това за вас означава, че има бъг във вашия код и ви дава представа къде се намира.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 да отстраните бъг в кода си, потърсете мястото във вашия код, което съответства на мястото, където Agent е тръгнал по грешен път.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Опитайте да промените числото в блока „придвижване на agent“ и стартирайте кода си отново, за да видите дали работи.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Добра работа! Вие завършихте „Часа на кодирането“ и спасихте селото!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Попитайте: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Коя беше любимата ви мисия или предизвикателство?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Направете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Поискайте отговори в чата или включете звука на участниците, които вдигнат ръка.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Забележка: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Ако вашата група не е завършила всички мисии, поздравете ги за постигнатия напредък.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Днес постигнахме толкова много!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Научихте за концепциите за кодиране, включително алгоритми, AI, последователности, отстраняване на бъгове и условни конструкции.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Програмирахте своя Agent на Minecraft да предотвратява горски пожари!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bg-bg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Опционални въпроси за дискусия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Каква роля играят компютрите в предотвратяването на горски пожари?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Какви данни (информация) са важни в борбата с горските пожари?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 можем да предотвратим възникването на горски пожари?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Какво представлява повторното залесяване? И как може да се подходи към него?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Кажете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След семинара има още начини да продължите да се забавлявате с днешните дейности по кодиране: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Продължете да работите върху допълнителната дейност, за да възстановите гората и да я напълните с животни. Тази дейност ви учи как да използвате код, за да поставяте блокове като цветя и да извиквате мобове като пилета. Това е много забавна дейност и ви дава шанс да проявите още по-голямо творчество с кода.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След като възстановите гората, говорете с пожарникаря, за да направите снимка на своето творение, която можете да запишете на компютъра или устройството си.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Можете също така да получите персонализиран сертификат, който удостоверява, че сте завършили това предизвикателство на „Час на кодирането“! Натиснете бутона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на клавиатурата си и изберете </a:t>
            </a: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Готово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след което следвайте инструкциите. Добра идея е да помолите родител или друг възрастен за помощ за това.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bg-bg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НАПРАВЕТЕ СЛЕДНОТО: </a:t>
            </a:r>
            <a:r>
              <a:rPr lang="bg-bg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Представете предстоящите събития и адаптирайте коментарите си, за да съответстват на избраните маркетингови материали.  </a:t>
            </a:r>
          </a:p>
          <a:p>
            <a:endParaRPr lang="en-US"/>
          </a:p>
          <a:p>
            <a:r>
              <a:rPr lang="bg-bg"/>
              <a:t>Преподавателите могат да получат персонализирана поддръжка за устройства, професионално развитие и други ресурси за обучение от вашия специален екип на Education. Можете да се свържете с този екип, като изпратите имейл на Ани на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bg-bg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Microsoft Corporation. Всички права запазени.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Човек, седнал на маса, използва компютър&#10;&#10;Автоматично генерирано описание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Изображение, съдържащо играчка, LEGO, небе, маса&#10;&#10;Описание, генерирано с много висока увереност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Това са цветовете на марката Microsoft. Цветната лента е поставена отстрани на главната тема, така че да се вижда на всички слайдове. Потребителите могат да използват инструментите за цвят от тип „капкомер“ под „Фигура за изпълване с цветове“, „Линия за изпълване с цветове“ и т.н., за да избират лесно цветове на марката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bg-bg" sz="4400" dirty="0">
                <a:latin typeface="Torque Bold" panose="020B0803030202050203" pitchFamily="34" charset="0"/>
              </a:rPr>
              <a:t>Час на кодирането 2021 (TimeCraft)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bg-bg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Презентация за подпомагане</a:t>
            </a:r>
          </a:p>
          <a:p>
            <a:r>
              <a:rPr lang="bg-bg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използване с директни, водени от учениците и хибридни/дистанционни среди за обучение</a:t>
            </a:r>
          </a:p>
        </p:txBody>
      </p:sp>
      <p:pic>
        <p:nvPicPr>
          <p:cNvPr id="9" name="Picture Placeholder 7" descr="Екранна снимка на Agent на Minecraft, който държи зелено растение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bg-bg" dirty="0"/>
              <a:t>Цел за деня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Както току-що прочетохме, има някои шантави неща, които се случват в хода на историята на Земята! </a:t>
            </a:r>
          </a:p>
          <a:p>
            <a:pPr algn="ctr"/>
            <a:r>
              <a:rPr lang="bg-bg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Нашата цел за деня е да използваме нашите умения за кодиране, за да ни помогнат да решаваме проблеми. </a:t>
            </a:r>
          </a:p>
          <a:p>
            <a:pPr algn="ctr"/>
            <a:r>
              <a:rPr lang="bg-bg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започваме!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Ако имате акаунт за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Ако нямате акаунт за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Добре дошли в Timecraft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Това е вашата точка на появяване – мястото, от което започвате играта.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Нека да упражним движението…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Клавиатура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Сензорни контроли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Нека да упражним движението…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Инженерен чертеж&#10;&#10;Автоматично генерирано описание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Използвайте контролите си, за да се движите през тези препятствия и да се върнете до зеления бутон, показан тук.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Натиснете бутона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Бутоните ще бъдат МНОГО важна част от играта.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да натиснете бутон, отидете до бутона и щракнете с десния бутон на мишката върху бутона (ако използвате клавиатура) или просто докоснете бутона (ако използвате сензорни контроли).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Разходете се през преддверието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Това е изгледът, който ще видите, след като натиснете бутона на вратата на въздушния шлюз.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Следвайте искрите през преддверието до следващото голямо помещение – вече сте в Института за големи грешки във времето. Ще посещавате това помещение отново по време на играта.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Запознайте се с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Запознайте се с T.A.R.R.A.!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Тя е робот с изкуствен интелект (A.I.). Тя е компютърен робот, който може да мисли и да изпълнява задачи като човек. Тя ще бъде вашият водач през целия ход на TimeCraft.</a:t>
            </a:r>
          </a:p>
        </p:txBody>
      </p:sp>
      <p:pic>
        <p:nvPicPr>
          <p:cNvPr id="9" name="Picture 8" descr="Изображение, съдържащо текст, таблица, работна маса&#10;&#10;Автоматично генерирано описание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Екран за говорене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се появи екран като този, когато T.A.R.R.A. трябва да ви каже нещо.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Трябва да прочетете информацията на изскачащия екран. Ако ви е трудно да четете думите сами, можете да използвате бутона „Концентриран четец“.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Концентриран четец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Концентриран четец </a:t>
            </a:r>
            <a:r>
              <a:rPr lang="bg-bg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може да се отвори </a:t>
            </a:r>
            <a:r>
              <a:rPr lang="bg-bg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Minecraft, за да чете знаци и диалог с неигрови персонажи</a:t>
            </a:r>
            <a:r>
              <a:rPr lang="bg-bg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bg-bg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Това е изключително полезно!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Това е чудесна допълнителна помощ при четене, включително за превод на текст и прочитането му на глас.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да използвате „Концентриран четец“ в Minecraft: Education Edition </a:t>
            </a:r>
            <a:r>
              <a:rPr lang="bg-bg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bg-bg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bg-bg" dirty="0"/>
              <a:t>Кодът е набор от инструкции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bg-bg" sz="2200" dirty="0">
                <a:latin typeface="+mj-lt"/>
              </a:rPr>
              <a:t>Тези инструкции могат да бъдат написани по различни начини: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bg-bg" sz="2200" dirty="0">
                <a:solidFill>
                  <a:srgbClr val="D59DFF"/>
                </a:solidFill>
                <a:latin typeface="+mj-lt"/>
              </a:rPr>
              <a:t>Код, базиран на блокове</a:t>
            </a:r>
          </a:p>
        </p:txBody>
      </p:sp>
      <p:pic>
        <p:nvPicPr>
          <p:cNvPr id="20" name="Picture Placeholder 19" descr="Екранна снимка на работното пространство за кодиране MakeCode с проста програма, базирана на блокове, за придвижване на agent на Minecraft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bg-bg" sz="2200">
                <a:solidFill>
                  <a:srgbClr val="D59DFF"/>
                </a:solidFill>
                <a:latin typeface="+mj-lt"/>
              </a:rPr>
              <a:t>Код, базиран на текст</a:t>
            </a:r>
          </a:p>
        </p:txBody>
      </p:sp>
      <p:pic>
        <p:nvPicPr>
          <p:cNvPr id="14" name="Picture Placeholder 13" descr="Екранна снимка на работното пространство за кодиране MakeCode с проста програма, базирана на JavaScript, за придвижване на agent на Minecraft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bg-bg" sz="3800" dirty="0"/>
              <a:t>Ще трябва да избирате между блокове и Python.</a:t>
            </a:r>
            <a:br>
                    </a:br>
            <a:r>
              <a:rPr lang="bg-bg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(За начинаещите се препоръчва да започнат с блокове)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bg-bg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Какво </a:t>
            </a:r>
            <a:br>
                    </a:br>
            <a:r>
              <a:rPr kumimoji="0" lang="bg-bg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ще </a:t>
            </a:r>
            <a:br>
                    </a:br>
            <a:r>
              <a:rPr kumimoji="0" lang="bg-bg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научим днес?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bg-bg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проуча началните концепции за кодиране.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bg-bg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анализирам и решавам проблеми с помощта на изчислително мислене.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bg-bg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обуча моя Time Agent на Minecraft да отстранява проблеми с помощта на код.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bg-bg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открия връзки с компютърните науки, </a:t>
            </a:r>
            <a:r>
              <a:rPr lang="bg-bg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които засягат всички области на живота.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T.A.R.R.A. и неигрови персонажи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хода на TimeCraft ще видите T.A.R.R.A. и други NPC (неигрови персонажи).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ще ви даде важна информация, която да ви помогне по време на игра. Ще видите изскачащи екрани от T.A.R.R.A. – те ще ви помагат в хода на играта.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Изберете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Сега е моментът да изберете Time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Има пет различни цвята. Можете да изберете какъвто цвят искате!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Как да изберете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бутона, за да изберете Time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Различните видове Time Agent ще изчезват. Ще трябва да натиснете бутона C, за да активирате своя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Code Builder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като натиснете бутона C, ще стартирате Code Builder.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 Builder е палитрата за кодиране, която ще използвате, за да програмирате своя Time Agent, за да ви помогне да решавате проблеми в хода на TimeCraft.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„</a:t>
            </a:r>
            <a:r>
              <a:rPr lang="bg-bg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 в ъгъла на екрана за връщане към играта.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Time Agent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Вашият Time Agent е готов!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Страхотен избор!</a:t>
            </a: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Придвижете се бързо към прекъсвача, за да свържете отново захранването. Няма време за губене!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Отидете до прекъсвача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Следвайте искрите, за да намерите прекъсвача.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Това беше бързо! Вижте! </a:t>
            </a: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Добавих устройството T.A.L.K. във вашия инвентар. Използвайте T.A.L.K., за да се обадите на своя Time Agent или когато имате нужда от мен.</a:t>
            </a: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Щракнете с десния бутон, когато устройството е в ръката ви, за да го активирате.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Графичен потребителски интерфейс, приложение&#10;&#10;Автоматично генерирано описание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вашето устройство T.A.L.K.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Вашето устройство T.A.L.K. се намира във вашата лента за бързи слотове.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Изберете устройството T.A.L.K. в лентата за бързи слотове. След като изберете устройството T.A.L.K., ще видите нов бутон на екрана:</a:t>
            </a:r>
          </a:p>
          <a:p>
            <a:pPr algn="ctr"/>
            <a:r>
              <a:rPr lang="bg-bg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Използване на устройството T.A.L.K.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този бутон.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bg-bg" dirty="0"/>
              <a:t>Какво представляват </a:t>
            </a:r>
            <a:br>
                    </a:br>
            <a:r>
              <a:rPr lang="bg-bg" dirty="0"/>
              <a:t>компютърните науки?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Компютърните науки изучават използването на възможностите на компютрите за решаване на проблеми.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Сега съм само на едно щракване разстояние! Натиснете „Започване на дейност“, за да започнете!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Напишете код за придвижване на вашия Time Agent напред с 3 блока, за да осигури енергия за хода на времето.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bg-bg" dirty="0">
                <a:solidFill>
                  <a:srgbClr val="D59DFF"/>
                </a:solidFill>
              </a:rPr>
              <a:t>Концепция за кодиране: </a:t>
            </a:r>
            <a:br>
                    </a:br>
            <a:r>
              <a:rPr lang="bg-bg" sz="2400" dirty="0">
                <a:solidFill>
                  <a:srgbClr val="D59DFF"/>
                </a:solidFill>
              </a:rPr>
              <a:t>последователности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>
                <a:solidFill>
                  <a:srgbClr val="D59DFF"/>
                </a:solidFill>
                <a:latin typeface="+mj-lt"/>
              </a:rPr>
              <a:t>Какво означава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 sz="2000">
                <a:solidFill>
                  <a:schemeClr val="bg1"/>
                </a:solidFill>
              </a:rPr>
              <a:t>Agent ще се движи в реда на вашата последователност. В структурата на една последователност дадено действие или събитие води до следващото действие по ред.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>
                <a:solidFill>
                  <a:srgbClr val="D59DFF"/>
                </a:solidFill>
                <a:latin typeface="+mj-lt"/>
              </a:rPr>
              <a:t>Нека размишляваме върху това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 sz="2000">
                <a:solidFill>
                  <a:schemeClr val="bg1"/>
                </a:solidFill>
              </a:rPr>
              <a:t>Ще работи ли последната ви програма, ако поставите блока </a:t>
            </a:r>
            <a:r>
              <a:rPr lang="bg-bg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bg-bg" sz="2000" b="1">
                <a:solidFill>
                  <a:schemeClr val="bg1"/>
                </a:solidFill>
              </a:rPr>
              <a:t> </a:t>
            </a:r>
            <a:r>
              <a:rPr lang="bg-bg" sz="2000" b="1">
                <a:solidFill>
                  <a:schemeClr val="bg1"/>
                </a:solidFill>
                <a:latin typeface="Consolas" panose="020B0609020204030204" pitchFamily="49" charset="0"/>
              </a:rPr>
              <a:t>анализира</a:t>
            </a:r>
            <a:r>
              <a:rPr lang="bg-bg" sz="2000">
                <a:solidFill>
                  <a:schemeClr val="bg1"/>
                </a:solidFill>
              </a:rPr>
              <a:t> преди </a:t>
            </a:r>
            <a:r>
              <a:rPr lang="bg-bg" sz="2000" b="1">
                <a:solidFill>
                  <a:schemeClr val="bg1"/>
                </a:solidFill>
                <a:latin typeface="Consolas" panose="020B0609020204030204" pitchFamily="49" charset="0"/>
              </a:rPr>
              <a:t>придвижване на</a:t>
            </a:r>
            <a:r>
              <a:rPr lang="bg-bg" sz="2000" b="1">
                <a:solidFill>
                  <a:schemeClr val="bg1"/>
                </a:solidFill>
              </a:rPr>
              <a:t> </a:t>
            </a:r>
            <a:r>
              <a:rPr lang="bg-bg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bg-bg" sz="2000">
                <a:solidFill>
                  <a:schemeClr val="bg1"/>
                </a:solidFill>
              </a:rPr>
              <a:t>? Защо да или защо не?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>
                <a:solidFill>
                  <a:srgbClr val="D59DFF"/>
                </a:solidFill>
                <a:latin typeface="+mj-lt"/>
              </a:rPr>
              <a:t>Съвет: </a:t>
            </a:r>
            <a:r>
              <a:rPr lang="bg-bg" sz="2000">
                <a:solidFill>
                  <a:schemeClr val="bg1"/>
                </a:solidFill>
              </a:rPr>
              <a:t>пробвайте да планирате на лист хартия!</a:t>
            </a:r>
          </a:p>
        </p:txBody>
      </p:sp>
      <p:pic>
        <p:nvPicPr>
          <p:cNvPr id="7" name="Picture Placeholder 6" descr="Екранна снимка на видео игра&#10;&#10;Автоматично генерирано описание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Захранване на веригата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C, за да отворите Code Builder.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Code Builder (блокове)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Стъпка 1: прочетете задачата за кодиране.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Стъпка 2: използвайте текстовите блокове на MakeCode от вашата кутия с инструменти. Ще ги плъзнете и пуснете в платното за кодиране.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Стъпка 3: натиснете зелената стрелка за начало, за да тествате кода си.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Code Builder (блокове)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Ако задачата за кодиране е твърде дълга, за да се побере на половината екран, ще се наложи да натиснете бутона за </a:t>
            </a:r>
            <a:r>
              <a:rPr lang="bg-bg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разширяване</a:t>
            </a:r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за да може Code Builder да се побере на целия екран.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Ако имате нужда от допълнителна помощ, за да решите предизвикателство за кодиране, изберете бутона за </a:t>
            </a:r>
            <a:r>
              <a:rPr lang="bg-bg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съвет </a:t>
            </a:r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– крушка с въпросителен знак. Тези съвети са много полезни!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Code Builder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Стъпка 1: прочетете задачата за кодиране.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Стъпка 2: въведете своя код на Python под „Дейност“.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Стъпка 3: натиснете бутона „изпълнение“ в долната част на екрана.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Добра работа! Възстановихте захранването и можете да започнете да ни помагате да коригираме нещата, при които има проблем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Разделения на времето на мейнфрейма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Нека се опитаме да решим този проблем. Натиснете бутона, за да го изберете на компютъра за хода на времето.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bg-bg" dirty="0"/>
              <a:t>Как се използват компютърните науки </a:t>
            </a:r>
            <a:r>
              <a:rPr lang="bg-bg" sz="4000" dirty="0"/>
              <a:t>(или уменията по компютърни науки) </a:t>
            </a:r>
            <a:r>
              <a:rPr lang="bg-bg" dirty="0"/>
              <a:t>в училище?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Изберете разделението на времето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бутона, за да изберете разделението на времето.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Избрахте разделение на времето. Сега трябва да преминете към капсулата на времето, за да започнете мисията си.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Преминете към капсулата на времето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Капсулата на времето е машина, която ви позволява да пътувате във времето!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Сега преминете към капсулата на времето и натиснете бутона, за да я отворите и да получите доклада за мисията си!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Времеви скокове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трябва да разрешите 3 разделения на времето. При всяко влизане в капсулата на времето показаното отстрани число ще ви покаже колко времеви скока трябва да разрешите.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бутона, за да отворите капсулата на времето.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Отворете капсулата на времето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бутона, за да отворите капсулата на времето и да получите доклада за вашата мисия.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Доклад за мисията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Нека да прочетем доклада за мисията. </a:t>
            </a: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 забравяйте, че можете да използвате „Концентриран четец“, ако имате нужда от помощ, когато играете сами!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Влезте в капсулата на времето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 на капсулата на времето</a:t>
            </a:r>
            <a:r>
              <a:rPr lang="bg-bg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Влезте в капсулата на времето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като натиснете бутона, ще видите съобщение, което гласи „телепортиране“ – това означава, че пътувате във времето!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Добре дошли в „ДЖАЗ с биг бенд“!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Това е вашата точка на появяване в този свят. Ще видите точно това изображение, когато започнете играта.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bg-bg" dirty="0"/>
              <a:t>Как се използват компютърните науки в моите хобита или на различни работни позиции?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Изглежда, че джаз музикантът е наистина разстроен. Да видим дали можем да му помогнем!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Откривам нещо скрито зад стената зад музиканта пред вас. Използвайте своето устройство T.A.L.K., за да изпратите своя agent до засеченото </a:t>
            </a: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място!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NPC – джаз музикант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Получих неодобрението на поредната сцена! Нищо не е същото, откакто загубих тромпета си! Прокълнат ли съм?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ДЖАЗ С биг БЕНД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Когато устройството T.A.L.K. е на разположение в ръката ви, ще видите нов сив прозорец с надпис </a:t>
            </a:r>
          </a:p>
          <a:p>
            <a:pPr algn="ctr"/>
            <a:r>
              <a:rPr lang="bg-bg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„Използване на устройството T.A.L.K.“.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бутона, за да видите следващия изскачащ екран.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ДЖАЗ С БИГ БЕНД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Щракнете върху „Започване на дейност“,</a:t>
            </a: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да започнете мисията си!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Добра работа! </a:t>
            </a: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Използвайте своето устройство T.A.L.K., за да придвижите agent обратно към началната точка по всяко време.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Сега използвайте кода, за да вземете тромпета!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Джаз с биг бенд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Вашият Time Agent ще стартира автоматично на позиция.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края на лабиринта има тромпет.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Трябва да вземем тромпета за музиканта!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Създаване на алгоритъма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Нека използваме алгоритъм, за да решим това предизвикателство.</a:t>
            </a:r>
          </a:p>
          <a:p>
            <a:pPr algn="ctr"/>
            <a:r>
              <a:rPr lang="bg-bg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можем да използваме командите</a:t>
            </a:r>
          </a:p>
          <a:p>
            <a:pPr algn="ctr"/>
            <a:r>
              <a:rPr lang="bg-bg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forward (напред)</a:t>
            </a:r>
          </a:p>
          <a:p>
            <a:pPr algn="ctr"/>
            <a:r>
              <a:rPr lang="bg-bg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back (назад)</a:t>
            </a:r>
          </a:p>
          <a:p>
            <a:pPr algn="ctr"/>
            <a:r>
              <a:rPr lang="bg-bg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left (наляво)</a:t>
            </a:r>
          </a:p>
          <a:p>
            <a:pPr algn="ctr"/>
            <a:r>
              <a:rPr lang="bg-bg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right (надясно)</a:t>
            </a:r>
          </a:p>
          <a:p>
            <a:pPr algn="ctr"/>
            <a:r>
              <a:rPr lang="bg-bg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up (нагоре)</a:t>
            </a:r>
          </a:p>
          <a:p>
            <a:pPr algn="ctr"/>
            <a:r>
              <a:rPr lang="bg-bg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down (надолу)</a:t>
            </a:r>
          </a:p>
          <a:p>
            <a:pPr algn="ctr"/>
            <a:r>
              <a:rPr lang="bg-bg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придвижване на нашия Time Agent до тромпета?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Кодиране на алгоритъма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Сега нека кодираме нашия Time Agent да следва алгоритъма.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Нека отворим Code Builder чрез натискане на бутона C.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като Code Builder бъде отворен, ще видите указанията, кутията с инструменти и съвети.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bg-bg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MakeCode Блокове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НУЛИРАНЕ НА ДЕЙНОСТ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Ако искате да нулирате дейността, за да започнете отначало, използвайте своето устройство T.A.L.K.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Натиснете бутона </a:t>
            </a:r>
          </a:p>
          <a:p>
            <a:pPr algn="ctr"/>
            <a:r>
              <a:rPr lang="bg-bg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Нулиране на дейност </a:t>
            </a:r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(Нулиране на дейността) и ще започнете отначало от вашата точка на появяване.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bg-bg">
                <a:solidFill>
                  <a:srgbClr val="D59DFF"/>
                </a:solidFill>
              </a:rPr>
              <a:t>Концепция за кодиране: </a:t>
            </a:r>
            <a:br>
                    </a:br>
            <a:r>
              <a:rPr lang="bg-bg" sz="2400">
                <a:solidFill>
                  <a:srgbClr val="D59DFF"/>
                </a:solidFill>
              </a:rPr>
              <a:t>отстраняване на бъгове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>
                <a:solidFill>
                  <a:srgbClr val="D59DFF"/>
                </a:solidFill>
                <a:latin typeface="+mj-lt"/>
              </a:rPr>
              <a:t>Какво означава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 sz="2000">
                <a:solidFill>
                  <a:schemeClr val="bg1"/>
                </a:solidFill>
              </a:rPr>
              <a:t>Отстраняване на бъгове представлява намиране и коригиране на грешки (бъгове) във вашия код.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>
                <a:solidFill>
                  <a:srgbClr val="D59DFF"/>
                </a:solidFill>
                <a:latin typeface="+mj-lt"/>
              </a:rPr>
              <a:t>Нека размишляваме върху това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 sz="2000">
                <a:solidFill>
                  <a:schemeClr val="bg1"/>
                </a:solidFill>
              </a:rPr>
              <a:t>Вашият код проработи ли при първия ви опит?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 sz="2000">
                <a:solidFill>
                  <a:schemeClr val="bg1"/>
                </a:solidFill>
              </a:rPr>
              <a:t>Как открихте и коригирахте бъговете в кода си?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bg-bg">
                <a:solidFill>
                  <a:srgbClr val="D59DFF"/>
                </a:solidFill>
                <a:latin typeface="+mj-lt"/>
              </a:rPr>
              <a:t>Съвет: </a:t>
            </a:r>
            <a:r>
              <a:rPr lang="bg-bg" sz="2000">
                <a:solidFill>
                  <a:schemeClr val="bg1"/>
                </a:solidFill>
              </a:rPr>
              <a:t>когато стартирате кода си, наблюдавайте внимателно Agent, за да забележите къде възникват проблеми.</a:t>
            </a:r>
          </a:p>
        </p:txBody>
      </p:sp>
      <p:pic>
        <p:nvPicPr>
          <p:cNvPr id="6" name="Picture Placeholder 5" descr="Екранна снимка на Agent на Minecraft в лабиринта от мисия 4 на „Час на кодирането“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bg-bg" sz="4000" dirty="0"/>
              <a:t>Компютърните науки</a:t>
            </a:r>
            <a:br>
                    </a:br>
            <a:r>
              <a:rPr lang="bg-bg" sz="4000" dirty="0"/>
              <a:t>са </a:t>
            </a:r>
            <a:br>
                    </a:br>
            <a:r>
              <a:rPr lang="bg-bg" sz="4000" dirty="0"/>
              <a:t>навсякъде </a:t>
            </a:r>
            <a:r>
              <a:rPr lang="bg-bg" sz="4000" b="1" u="sng" dirty="0"/>
              <a:t>и </a:t>
            </a:r>
            <a:br>
                    </a:br>
            <a:r>
              <a:rPr lang="bg-bg" sz="4000" dirty="0"/>
              <a:t>ЗА ВСИЧКИ!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 на бутона „съвет“.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bg-bg" sz="2800" b="1" dirty="0">
                          <a:solidFill>
                            <a:schemeClr val="accent5"/>
                          </a:solidFill>
                        </a:rPr>
                        <a:t>Съвет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bg-bg" sz="2800" b="0" dirty="0">
                          <a:solidFill>
                            <a:schemeClr val="accent5"/>
                          </a:solidFill>
                        </a:rPr>
                        <a:t>Ще получите изображение на решението. Използвайте го, за да ви помогне да планирате своето решение за кодиране.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bg-bg" sz="2800" b="1" dirty="0">
                          <a:solidFill>
                            <a:schemeClr val="accent5"/>
                          </a:solidFill>
                        </a:rPr>
                        <a:t>Съвет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bg-bg" sz="2800" dirty="0">
                          <a:solidFill>
                            <a:schemeClr val="accent5"/>
                          </a:solidFill>
                        </a:rPr>
                        <a:t>Ще видите начален код в Code Builder с няколко грешни стойности. Ще трябва да отстраните бъговете (да коригирате грешките в кодирането) на началния код, за да намерите правилното решение.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800" b="1" dirty="0">
                          <a:solidFill>
                            <a:schemeClr val="accent5"/>
                          </a:solidFill>
                        </a:rPr>
                        <a:t>Съвет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bg-bg" sz="2800" dirty="0">
                          <a:solidFill>
                            <a:schemeClr val="accent5"/>
                          </a:solidFill>
                        </a:rPr>
                        <a:t>Ще видите пълното решение за кодиране в Code Builder и ще бъдете телепортирани обратно в Института за големи грешки във времето. </a:t>
                      </a:r>
                    </a:p>
                    <a:p>
                      <a:pPr algn="ctr"/>
                      <a:r>
                        <a:rPr lang="bg-bg" sz="2800" b="1" dirty="0">
                          <a:solidFill>
                            <a:srgbClr val="FF0000"/>
                          </a:solidFill>
                        </a:rPr>
                        <a:t>Ако използвате всичките 3 съвета, НЯМА да можете да търсите тайния бутон, за да намерите улики.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Чудесна работа! Коригирахте този момент във времето, сега бъдещето на джаз музиката е спасено!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Момент… О, не! Откривам нещо друго, което не би трябвало да е тук. Ще направя пълно сканиране на района за всякакви скрити устройства.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Таен бутон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като T.A.R.R.A. сканира стаята, тайният бутон е разкрит!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Сканирането ми разкри скрит бутон някъде в този район!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Претърсете района от край до край и след това натиснете бутона, за да съберете повече информация!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Таен бутон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Има таен бутон, скрит в това разделение на времето. Следвайте искрите до тайния бутон.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Таен бутон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Това е местоположението на тайния бутон.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като щракнете върху този бутон, той ще отвори белите врати вляво.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Съобщение от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Намерихте скрития бутон!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Изглежда, че в този район се отвори тайна стая.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Влезте в стаята и потърсете повече информация!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Улики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Във вратите ще намерите улики за това кой Time Agent може да е виновникът (този, който причинява разделението на времето!).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Връщане към IMTE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Нека започнем да намаляваме възможностите за това кой Time Agent може да е виновникът.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Въз основа на доказателствата, които сте събрали, кой според вас причинява всички разделения на времето?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bg-bg" dirty="0"/>
              <a:t>Добре дошли в „Час на кодирането 2021“ (TimeCraft)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400" b="1" dirty="0">
                <a:solidFill>
                  <a:schemeClr val="accent2">
                    <a:alpha val="99000"/>
                  </a:schemeClr>
                </a:solidFill>
              </a:rPr>
              <a:t>Контейнер за трейлъра на „Час на кодирането“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Гласуване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всяко разделение на времето ще имате възможност да гласувате за това кой според вас е виновникът за времето.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Мисията е успешна!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ПРЕДИ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СЛЕД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Ваш ред е да играете!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изберете следващото разделение на времето, което да разрешите. Обърнете внимание на дисплея. Това ще ви насочи към следващото разделение на времето!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След това докладвайте обратно на капсулата на времето за доклада за следващата си мисия.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bg-bg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Вашата цел е да се опитате да завършите успешно още 2 разделения на времето.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bg-bg"/>
              <a:t>Добра работа!</a:t>
            </a:r>
          </a:p>
        </p:txBody>
      </p:sp>
      <p:pic>
        <p:nvPicPr>
          <p:cNvPr id="7" name="Picture Placeholder 10" descr="Agent на Minecraft и героите работят по залесяването след пожар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bg-bg">
                <a:solidFill>
                  <a:srgbClr val="D59DFF"/>
                </a:solidFill>
              </a:rPr>
              <a:t>Обобщение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bg-bg" dirty="0">
                <a:solidFill>
                  <a:schemeClr val="bg1"/>
                </a:solidFill>
              </a:rPr>
              <a:t>Какво направихте днес: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dirty="0">
                <a:solidFill>
                  <a:schemeClr val="bg1"/>
                </a:solidFill>
              </a:rPr>
              <a:t>Научихте за концепциите за кодиране, включително алгоритми, последователности, отстраняване на бъгове и може би дори цикли.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dirty="0">
                <a:solidFill>
                  <a:schemeClr val="bg1"/>
                </a:solidFill>
              </a:rPr>
              <a:t>Научихте, че компютърните науки се срещат навсякъде – във всичките ни влечения, интереси и бъдещи кариери.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dirty="0">
                <a:solidFill>
                  <a:schemeClr val="bg1"/>
                </a:solidFill>
              </a:rPr>
              <a:t>Програмирахте своя Time Agent на Minecraft, за да спаси бъдещето!</a:t>
            </a:r>
          </a:p>
        </p:txBody>
      </p:sp>
      <p:pic>
        <p:nvPicPr>
          <p:cNvPr id="7" name="Picture Placeholder 6" descr="Екранна снимка на видео игра&#10;&#10;Автоматично генерирано описание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Време за размисъл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Коя беше любимата ви част от „Час на кодирането“?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Коя беше най-предизвикателната част от „Час на кодирането“?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използвахте уменията си по компютърни науки днес?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Какво ново научихте днес?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Защо компютърните науки са важни за всички?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Искате ли да пробвате отново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bg-bg"/>
              <a:t>Още забавление, включващо кодиране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bg-bg" dirty="0"/>
              <a:t>След „Час на кодирането 2021“ (TimeCraft)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dirty="0"/>
              <a:t>Продължете да работите върху кода, за да коригирате и други разделения на времето!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dirty="0"/>
              <a:t>Посетете тайната стая за трофеи под контролния център!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dirty="0"/>
              <a:t>Натиснете</a:t>
            </a:r>
            <a:r>
              <a:rPr lang="bg-bg" dirty="0">
                <a:latin typeface="+mj-lt"/>
              </a:rPr>
              <a:t> Esc </a:t>
            </a:r>
            <a:r>
              <a:rPr lang="bg-bg" dirty="0"/>
              <a:t>и изберете </a:t>
            </a:r>
            <a:r>
              <a:rPr lang="bg-bg" dirty="0">
                <a:latin typeface="+mj-lt"/>
              </a:rPr>
              <a:t>Готово</a:t>
            </a:r>
            <a:r>
              <a:rPr lang="bg-bg" dirty="0"/>
              <a:t> за да получите сертификата си за успешно завършване.</a:t>
            </a:r>
          </a:p>
        </p:txBody>
      </p:sp>
      <p:pic>
        <p:nvPicPr>
          <p:cNvPr id="8" name="Picture Placeholder 7" descr="Две деца използват компютри Surface и се усмихват на камерата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Сертификат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bg-bg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Поздравления! </a:t>
            </a:r>
          </a:p>
          <a:p>
            <a:pPr lvl="1" algn="ctr"/>
            <a:r>
              <a:rPr lang="bg-bg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Спечелихте сертификат за успешно завършване.</a:t>
            </a:r>
          </a:p>
          <a:p>
            <a:pPr lvl="1" algn="ctr"/>
            <a:r>
              <a:rPr lang="bg-bg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Час на кодирането 2021: TimeCraft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Изображение на играчка&#10;&#10;Автоматично генерирано описание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bg-bg"/>
              <a:t>Забавлението не свършва тук!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Отидете в </a:t>
            </a:r>
            <a:r>
              <a:rPr lang="bg-bg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bg-b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, за да откриете нови предизвикателства и уроци и да продължите да кодирате!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Като специалист по компютърни науки от Института за големи грешки във времето е ваша задача да коригирате загадъчните разделения на времето, които се появяват в хода на историята, и да откриете кой (или какво!) ги причинява.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помогнете ли, като коригирате разделенията на времето и спасите бъдещето чрез своите суперсили за кодиране?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Във вашата мисия на TimeCraft </a:t>
            </a:r>
          </a:p>
          <a:p>
            <a:r>
              <a:rPr lang="bg-bg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трябва:</a:t>
            </a:r>
          </a:p>
          <a:p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пътувате назад във времето до вълнуващи моменти от световната история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кодирате своя Time Agent, за да коригирате разделенията на времето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използвате уликите, за да идентифицирате виновника (кой или какво причинява разделенията на времето)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Готови ли сте </a:t>
            </a:r>
          </a:p>
          <a:p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за приключение във времето?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bg-bg" dirty="0"/>
              <a:t>Важни термини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Има няколко важни неща, които трябва да разберем, преди да започнем играта – нека първо прегледаме някои концепции!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Институт за големи грешки във времето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Разделение на времето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Това е роботът, който ще кодираме, за да ни помогне да намерим решения за разделенията на времето.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Като специалист по компютърни науки вие работите за Института за големи грешки във времето. Вие наблюдавате и поддържате хода на времето.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Това е голям проблем (или промяна), възникнал в хода на историята на Земята. Тези проблеми се показват на мейнфрейма.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Изображение, съдържащо текст, предмети, офис, безпорядък&#10;&#10;Автоматично генерирано описание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