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11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11/7/2021 12:22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11/7/2021 12:21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11/7/2021 12:21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11/7/2021 12:21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11/7/2021 12:21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Birdseye view of woman sitting down taking notes in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487" t="4986" r="31471" b="19950"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logo, gray text version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/>
              <a:t>Speaker Name</a:t>
            </a:r>
          </a:p>
          <a:p>
            <a:pPr lvl="0"/>
            <a:r>
              <a:rPr lang="en-US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Birdseye view of woman sitting down taking notes in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487" t="4986" r="31471" b="19950"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Birdseye view of woman sitting down taking notes in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487" t="4986" r="31471" b="19950"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logo white text version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6" name="MS logo gray - EMF" descr="Microsoft logo, gray text version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8.xml"/><Relationship Id="rId1" Type="http://schemas.openxmlformats.org/officeDocument/2006/relationships/video" Target="https://www.youtube.com/embed/OSykkOsvUcs?feature=oembed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aka.ms/HOC2021Kahoot" TargetMode="External"/><Relationship Id="rId3" Type="http://schemas.openxmlformats.org/officeDocument/2006/relationships/hyperlink" Target="https://aka.ms/HOC21videotutorial" TargetMode="External"/><Relationship Id="rId7" Type="http://schemas.openxmlformats.org/officeDocument/2006/relationships/hyperlink" Target="https://aka.ms/HOC21extensionactivities_en" TargetMode="External"/><Relationship Id="rId12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urofCode2021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aka.ms/HOC21educatorguide_en" TargetMode="External"/><Relationship Id="rId11" Type="http://schemas.openxmlformats.org/officeDocument/2006/relationships/image" Target="../media/image32.png"/><Relationship Id="rId5" Type="http://schemas.openxmlformats.org/officeDocument/2006/relationships/hyperlink" Target="https://aka.ms/HOC21solutionsguide_en" TargetMode="External"/><Relationship Id="rId10" Type="http://schemas.openxmlformats.org/officeDocument/2006/relationships/hyperlink" Target="https://aka.ms/HOC2021FAQ" TargetMode="External"/><Relationship Id="rId4" Type="http://schemas.openxmlformats.org/officeDocument/2006/relationships/hyperlink" Target="https://aka.ms/HOC21lessonplan" TargetMode="External"/><Relationship Id="rId9" Type="http://schemas.openxmlformats.org/officeDocument/2006/relationships/hyperlink" Target="https://aka.ms/HOC2021beyondhoclessons_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en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hyperlink" Target="https://aka.ms/HOC21solutionsguide_en" TargetMode="External"/><Relationship Id="rId4" Type="http://schemas.openxmlformats.org/officeDocument/2006/relationships/hyperlink" Target="https://aka.ms/HOC2021presentationslides_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en-US"/>
              <a:t>Hour of Code 2021:</a:t>
            </a:r>
            <a:br>
              <a:rPr lang="en-US"/>
            </a:br>
            <a:r>
              <a:rPr lang="en-US" err="1"/>
              <a:t>TimeCraft</a:t>
            </a:r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/>
              <a:t>Train the Trainer Presentation</a:t>
            </a:r>
          </a:p>
        </p:txBody>
      </p:sp>
      <p:pic>
        <p:nvPicPr>
          <p:cNvPr id="13" name="Picture Placeholder 8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16667" r="16667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en-CA" sz="360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Teleport, get hints, &amp; more</a:t>
            </a:r>
            <a:br>
              <a:rPr lang="en-CA"/>
            </a:b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 sz="1800"/>
              <a:t>TARRA is the AI (artificial intelligence machine) who will guide students throughout the game.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 sz="1800"/>
              <a:t>Students will be given a communication device called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 sz="1800"/>
              <a:t>To get help from T.A.R.R.A., receive a hint, reset or solve the activity, or teleport back to the Timeline Computer, students can right click the device.</a:t>
            </a:r>
          </a:p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en-CA" sz="3400"/>
              <a:t>Coding Challenges (Just choose 3 – you can always replay!)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5509610" cy="4801314"/>
          </a:xfrm>
        </p:spPr>
        <p:txBody>
          <a:bodyPr/>
          <a:lstStyle/>
          <a:p>
            <a:r>
              <a:rPr lang="en-US" sz="2400"/>
              <a:t>Challenge 1: Big Band Jazz</a:t>
            </a:r>
          </a:p>
          <a:p>
            <a:r>
              <a:rPr lang="en-US" sz="2400"/>
              <a:t>Challenge 2: Great Pyramid at Giza</a:t>
            </a:r>
          </a:p>
          <a:p>
            <a:r>
              <a:rPr lang="en-US" sz="2400"/>
              <a:t>Challenge 3: Mission Moon</a:t>
            </a:r>
          </a:p>
          <a:p>
            <a:r>
              <a:rPr lang="en-US" sz="2400"/>
              <a:t>Challenge 4: Great Wall of China</a:t>
            </a:r>
          </a:p>
          <a:p>
            <a:r>
              <a:rPr lang="en-US" sz="2400"/>
              <a:t>Challenge 5: Mona Lisa</a:t>
            </a:r>
          </a:p>
          <a:p>
            <a:r>
              <a:rPr lang="en-US" sz="2400"/>
              <a:t>Challenge 6: First Flights</a:t>
            </a:r>
          </a:p>
          <a:p>
            <a:r>
              <a:rPr lang="en-US" sz="2400"/>
              <a:t>Challenge 7: First Programmer</a:t>
            </a:r>
          </a:p>
          <a:p>
            <a:r>
              <a:rPr lang="en-US" sz="2400"/>
              <a:t>Challenge 8: Human’s Best Friends</a:t>
            </a:r>
          </a:p>
          <a:p>
            <a:r>
              <a:rPr lang="en-US" sz="2400"/>
              <a:t>Challenge 9: Paleontology Puzzle</a:t>
            </a:r>
          </a:p>
          <a:p>
            <a:r>
              <a:rPr lang="en-US" sz="2400"/>
              <a:t>Challenge 10: Elements of Discovery</a:t>
            </a:r>
          </a:p>
          <a:p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20826" y="1300066"/>
            <a:ext cx="7637464" cy="3802654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033" r="4526"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Text, logo&#10;&#10;Description automatically generated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en-US">
                <a:solidFill>
                  <a:srgbClr val="D59DFF"/>
                </a:solidFill>
              </a:rPr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</a:rPr>
              <a:t>What you’ve done today: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Learned about coding concepts including algorithms, sequencing, debugging, and maybe even loops.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Learned how CS is everywhere – in all our passions, interests and future careers.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Programmed the Minecraft Time Agent to save the future!</a:t>
            </a:r>
          </a:p>
        </p:txBody>
      </p:sp>
      <p:pic>
        <p:nvPicPr>
          <p:cNvPr id="7" name="Picture Placeholder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9" r="21879"/>
          <a:stretch>
            <a:fillRect/>
          </a:stretch>
        </p:blipFill>
        <p:spPr/>
      </p:pic>
      <p:pic>
        <p:nvPicPr>
          <p:cNvPr id="4" name="Picture 3" descr="Text, logo&#10;&#10;Description automatically generated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Reflection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What was your favorite part of the Hour of Code?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What was the most challenging part of the Hour of Code?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How did you use computer science skills today?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What is one new thing you learned today?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Why is computer science important for all people?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Would you like to try Minecraft: Education Edition again?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en-CA"/>
              <a:t>Certificate of Completion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>
                <a:hlinkClick r:id="rId2"/>
              </a:rPr>
              <a:t>aka.ms/HOC21certificate</a:t>
            </a:r>
            <a:endParaRPr lang="en-C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Text, logo&#10;&#10;Description automatically generated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title="2021 Hour of Code: TimeCraft">
            <a:hlinkClick r:id="" action="ppaction://media"/>
            <a:extLst>
              <a:ext uri="{FF2B5EF4-FFF2-40B4-BE49-F238E27FC236}">
                <a16:creationId xmlns:a16="http://schemas.microsoft.com/office/drawing/2014/main" id="{19E00129-2075-4D0F-8E1A-338C1A25557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79548" y="2219960"/>
            <a:ext cx="5432903" cy="306959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n-CA" sz="4000">
                <a:latin typeface="Torque Bold" panose="020B0803030202050203" pitchFamily="34" charset="0"/>
              </a:rPr>
              <a:t>Welcome to </a:t>
            </a:r>
          </a:p>
          <a:p>
            <a:pPr algn="ctr"/>
            <a:r>
              <a:rPr lang="en-CA" sz="4000">
                <a:latin typeface="Torque Bold" panose="020B0803030202050203" pitchFamily="34" charset="0"/>
              </a:rPr>
              <a:t>Minecraft Hour of Code 2021: </a:t>
            </a:r>
            <a:r>
              <a:rPr lang="en-CA" sz="4000" err="1">
                <a:latin typeface="Torque Bold" panose="020B0803030202050203" pitchFamily="34" charset="0"/>
              </a:rPr>
              <a:t>TimeCraft</a:t>
            </a:r>
            <a:endParaRPr lang="en-CA" sz="4000">
              <a:latin typeface="Torque Bold" panose="020B080303020205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How to prep for CS Education Week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5506957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Install Minecraft: Education Edition by visiting </a:t>
            </a:r>
            <a:r>
              <a:rPr lang="en-GB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aka.ms/HourofCode2021</a:t>
            </a:r>
            <a:r>
              <a:rPr lang="en-GB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Watch the 5-minute </a:t>
            </a:r>
            <a:r>
              <a:rPr lang="en-GB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Video Tutorial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Play through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Hour of Code 2021: </a:t>
            </a:r>
            <a:r>
              <a:rPr lang="en-CA" sz="2600" u="sng" dirty="0" err="1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TimeCraft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Download a copy of the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answer key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through the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Educator Guide 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out the Extension Activities for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integrated CS lesson plans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Test out your knowledge using the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Kahoot! quizzes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Go </a:t>
            </a:r>
            <a:r>
              <a:rPr lang="en-CA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Beyond the Hour of Code </a:t>
            </a:r>
            <a:r>
              <a:rPr lang="en-CA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with these fun worlds!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Do you have additional questions? Check out the </a:t>
            </a:r>
            <a:r>
              <a:rPr lang="en-GB" sz="2600" u="sng" dirty="0">
                <a:solidFill>
                  <a:srgbClr val="0563C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FAQ</a:t>
            </a:r>
            <a:r>
              <a:rPr lang="en-GB" sz="26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26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Description automatically generated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How to run your 1-hr session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b="1" dirty="0"/>
              <a:t>Introduce yourself </a:t>
            </a:r>
            <a:r>
              <a:rPr lang="en-CA" sz="2000" dirty="0"/>
              <a:t>(2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Introduce the </a:t>
            </a:r>
            <a:r>
              <a:rPr lang="en-CA" sz="2000" b="1" dirty="0"/>
              <a:t>Theme of the lesson </a:t>
            </a:r>
            <a:r>
              <a:rPr lang="en-CA" sz="2000" dirty="0"/>
              <a:t>– found in </a:t>
            </a:r>
            <a:r>
              <a:rPr lang="en-CA" sz="2000" dirty="0">
                <a:hlinkClick r:id="rId2"/>
              </a:rPr>
              <a:t>Educator Guide </a:t>
            </a:r>
            <a:r>
              <a:rPr lang="en-CA" sz="2000" dirty="0"/>
              <a:t>(1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Share your screen and Watch the </a:t>
            </a:r>
            <a:r>
              <a:rPr lang="en-CA" sz="2000" dirty="0">
                <a:hlinkClick r:id="rId3"/>
              </a:rPr>
              <a:t>walkthrough video</a:t>
            </a:r>
            <a:r>
              <a:rPr lang="en-CA" sz="2000" dirty="0"/>
              <a:t> (2 min) (make sure to share audio!)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Introduce </a:t>
            </a:r>
            <a:r>
              <a:rPr lang="en-CA" sz="2000" b="1" dirty="0"/>
              <a:t>Lesson Concepts </a:t>
            </a:r>
            <a:r>
              <a:rPr lang="en-CA" sz="2000" dirty="0"/>
              <a:t>– found in Educator Guide (and on slides 5-8)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Go over </a:t>
            </a:r>
            <a:r>
              <a:rPr lang="en-CA" sz="2000" b="1" dirty="0"/>
              <a:t>Tips and Tricks </a:t>
            </a:r>
            <a:r>
              <a:rPr lang="en-CA" sz="2000" dirty="0"/>
              <a:t>(slide 9-10) (3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Share your screen, open the world and </a:t>
            </a:r>
            <a:r>
              <a:rPr lang="en-CA" sz="2000" b="1" dirty="0"/>
              <a:t>play through the first activity </a:t>
            </a:r>
            <a:r>
              <a:rPr lang="en-CA" sz="2000" dirty="0"/>
              <a:t>(intro + Big Band Jazz), have students follow along (10-15 min) Use the student –facing </a:t>
            </a:r>
            <a:r>
              <a:rPr lang="en-CA" sz="2000" dirty="0">
                <a:hlinkClick r:id="rId4"/>
              </a:rPr>
              <a:t>slides</a:t>
            </a:r>
            <a:r>
              <a:rPr lang="en-CA" sz="2000" dirty="0"/>
              <a:t> for additional support.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Have students </a:t>
            </a:r>
            <a:r>
              <a:rPr lang="en-CA" sz="2000" b="1" dirty="0"/>
              <a:t>complete 2 more activities on their own</a:t>
            </a:r>
            <a:r>
              <a:rPr lang="en-CA" sz="2000" dirty="0"/>
              <a:t>, invite them to ask questions if they have them (20 min)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 sz="1600" dirty="0"/>
              <a:t>Have the </a:t>
            </a:r>
            <a:r>
              <a:rPr lang="en-CA" sz="1600" dirty="0">
                <a:hlinkClick r:id="rId5"/>
              </a:rPr>
              <a:t>answer key</a:t>
            </a:r>
            <a:r>
              <a:rPr lang="en-CA" sz="1600" dirty="0"/>
              <a:t> on hand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b="1" dirty="0"/>
              <a:t>Lesson Conclusion (slide 12-14)</a:t>
            </a:r>
            <a:r>
              <a:rPr lang="en-CA" sz="2000" dirty="0"/>
              <a:t> (5 min)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sz="2000" dirty="0"/>
              <a:t>Remaining time for Q&amp;A from students </a:t>
            </a:r>
            <a:r>
              <a:rPr lang="en-CA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Text, logo&#10;&#10;Description automatically generated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en-US"/>
              <a:t>How is computer science used in my hobbies or in different jobs?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>
                <a:latin typeface="Torque Bold" panose="020B0803030202050203" pitchFamily="34" charset="0"/>
              </a:rPr>
              <a:t>Computer Science</a:t>
            </a:r>
            <a:br>
              <a:rPr lang="en-US" sz="4000">
                <a:latin typeface="Torque Bold" panose="020B0803030202050203" pitchFamily="34" charset="0"/>
              </a:rPr>
            </a:br>
            <a:r>
              <a:rPr lang="en-US" sz="4000">
                <a:latin typeface="Torque Bold" panose="020B0803030202050203" pitchFamily="34" charset="0"/>
              </a:rPr>
              <a:t>is </a:t>
            </a:r>
            <a:br>
              <a:rPr lang="en-US" sz="4000">
                <a:latin typeface="Torque Bold" panose="020B0803030202050203" pitchFamily="34" charset="0"/>
              </a:rPr>
            </a:br>
            <a:r>
              <a:rPr lang="en-US" sz="4000">
                <a:latin typeface="Torque Bold" panose="020B0803030202050203" pitchFamily="34" charset="0"/>
              </a:rPr>
              <a:t>Everywhere </a:t>
            </a:r>
            <a:r>
              <a:rPr lang="en-US" sz="4000" b="1" u="sng">
                <a:latin typeface="Torque Bold" panose="020B0803030202050203" pitchFamily="34" charset="0"/>
              </a:rPr>
              <a:t>and </a:t>
            </a:r>
            <a:br>
              <a:rPr lang="en-US" sz="4000">
                <a:latin typeface="Torque Bold" panose="020B0803030202050203" pitchFamily="34" charset="0"/>
              </a:rPr>
            </a:br>
            <a:r>
              <a:rPr lang="en-US" sz="4000">
                <a:latin typeface="Torque Bold" panose="020B0803030202050203" pitchFamily="34" charset="0"/>
              </a:rPr>
              <a:t>FOR EVERYONE!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As a computer scientist for the Institute of Major Time Errors, it’s your job to correct the mysterious Time Splits appearing in history and to find who (or what!) is causing them.</a:t>
            </a:r>
          </a:p>
          <a:p>
            <a:endParaRPr lang="en-US" sz="200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en-US" sz="2000" b="1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Will you help fix the Time Splits and save the future using your coding superpowers?</a:t>
            </a:r>
          </a:p>
          <a:p>
            <a:endParaRPr lang="en-US" sz="200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In your </a:t>
            </a:r>
            <a:r>
              <a:rPr lang="en-US" sz="2400" b="1" err="1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TimeCraft</a:t>
            </a:r>
            <a:r>
              <a:rPr lang="en-US" sz="2400" b="1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 mission, </a:t>
            </a:r>
          </a:p>
          <a:p>
            <a:r>
              <a:rPr lang="en-US" sz="2400" b="1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you will need to:</a:t>
            </a:r>
          </a:p>
          <a:p>
            <a:r>
              <a:rPr lang="en-US" sz="200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Travel back to exciting moments in world history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 your Time Agent to fix three Time Splits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Use the clues to identify the Culprit (who or what is causing the Time Splits)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Are you ready </a:t>
            </a:r>
          </a:p>
          <a:p>
            <a:r>
              <a:rPr lang="en-US" sz="240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for an adventure through time?</a:t>
            </a:r>
            <a:endParaRPr lang="en-US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en-US"/>
              <a:t>Important Vocabulary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942"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There are some important things for us to understand before we begin playing– let’s review some concepts first!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Institute for Major Time Errors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Split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This is the robot we are going to code to help us solve the Time Splits.</a:t>
                      </a: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As a computer scientist, you work for the Institute for Major Time Errors. You monitor and maintain the order of time. </a:t>
                      </a: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This is a big problem (or change) that has occurred within the Timeline of Earth’s history. These are displayed in the mainframe.</a:t>
                      </a: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966" b="13043"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A picture containing text, items, office, cluttered&#10;&#10;Description automatically generated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17" t="-4754" r="18594" b="68131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Tips &amp; Tricks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25012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CA"/>
              <a:t>Draw a picture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/>
              <a:t>Encourage students to draw a picture of the path they’re planning for the Agent to help them plan out and adjust their variables</a:t>
            </a:r>
            <a:endParaRPr lang="en-CA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CA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1A1A1A"/>
                  </a:gs>
                  <a:gs pos="100000">
                    <a:srgbClr val="1A1A1A"/>
                  </a:gs>
                </a:gsLst>
                <a:lin ang="5400000" scaled="0"/>
              </a:gradFill>
              <a:effectLst/>
              <a:uLnTx/>
              <a:uFillTx/>
              <a:latin typeface="Segoe UI Semilight" panose="020B0402040204020203" pitchFamily="34" charset="0"/>
              <a:ea typeface="+mn-ea"/>
              <a:cs typeface="Segoe UI Semilight" panose="020B0402040204020203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CA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Immersive Reader</a:t>
            </a:r>
            <a:endParaRPr lang="en-CA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n-CA"/>
              <a:t>Students can click the Immersive Reader icon to have text read aloud or translated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843" y="3924300"/>
            <a:ext cx="4786288" cy="1422400"/>
          </a:xfrm>
          <a:prstGeom prst="rect">
            <a:avLst/>
          </a:prstGeom>
        </p:spPr>
      </p:pic>
      <p:pic>
        <p:nvPicPr>
          <p:cNvPr id="8" name="Picture 7" descr="Text, logo&#10;&#10;Description automatically generated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90F116-B58F-4255-B05B-DA3808E0E5C6}">
  <ds:schemaRefs>
    <ds:schemaRef ds:uri="e74c29ac-f79a-4f34-af89-5379dff1dfc5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  <ds:schemaRef ds:uri="230e9df3-be65-4c73-a93b-d1236ebd677e"/>
    <ds:schemaRef ds:uri="http://schemas.microsoft.com/office/infopath/2007/PartnerControls"/>
    <ds:schemaRef ds:uri="http://schemas.openxmlformats.org/package/2006/metadata/core-properties"/>
    <ds:schemaRef ds:uri="a87679a3-87ed-450a-99c2-4ab8a4a4395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AEDBC5-0A9B-4929-92A4-920E2C3F6965}">
  <ds:schemaRefs>
    <ds:schemaRef ds:uri="230e9df3-be65-4c73-a93b-d1236ebd677e"/>
    <ds:schemaRef ds:uri="a87679a3-87ed-450a-99c2-4ab8a4a43958"/>
    <ds:schemaRef ds:uri="e74c29ac-f79a-4f34-af89-5379dff1dfc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922</Words>
  <Application>Microsoft Office PowerPoint</Application>
  <PresentationFormat>Widescreen</PresentationFormat>
  <Paragraphs>105</Paragraphs>
  <Slides>14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Symbol</vt:lpstr>
      <vt:lpstr>Torque Bold</vt:lpstr>
      <vt:lpstr>Wingdings</vt:lpstr>
      <vt:lpstr>WHITE TEMPLATE</vt:lpstr>
      <vt:lpstr>SOFT BLACK TEMPLATE</vt:lpstr>
      <vt:lpstr>Hour of Code 2021: TimeCraft</vt:lpstr>
      <vt:lpstr>PowerPoint Presentation</vt:lpstr>
      <vt:lpstr>How to prep for CS Education Week </vt:lpstr>
      <vt:lpstr>How to run your 1-hr session </vt:lpstr>
      <vt:lpstr>PowerPoint Presentation</vt:lpstr>
      <vt:lpstr>Computer Science is  Everywhere and  FOR EVERYONE!</vt:lpstr>
      <vt:lpstr>PowerPoint Presentation</vt:lpstr>
      <vt:lpstr>Important Vocabulary </vt:lpstr>
      <vt:lpstr>Tips &amp; Tricks</vt:lpstr>
      <vt:lpstr>Teleport, get hints, &amp; more </vt:lpstr>
      <vt:lpstr>Coding Challenges (Just choose 3 – you can always replay!)</vt:lpstr>
      <vt:lpstr>Recap</vt:lpstr>
      <vt:lpstr>Reflection</vt:lpstr>
      <vt:lpstr>Certificate of Completion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Gamble;laylahbulman@microsoft.com</dc:creator>
  <cp:lastModifiedBy>Laylah Bulman</cp:lastModifiedBy>
  <cp:revision>2</cp:revision>
  <dcterms:created xsi:type="dcterms:W3CDTF">2020-11-19T00:48:04Z</dcterms:created>
  <dcterms:modified xsi:type="dcterms:W3CDTF">2021-11-07T20:23:50Z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