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4"/>
  </p:notesMasterIdLst>
  <p:handoutMasterIdLst>
    <p:handoutMasterId r:id="rId85"/>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544" r:id="rId24"/>
    <p:sldId id="1547" r:id="rId25"/>
    <p:sldId id="1486" r:id="rId26"/>
    <p:sldId id="1485" r:id="rId27"/>
    <p:sldId id="1489" r:id="rId28"/>
    <p:sldId id="1490" r:id="rId29"/>
    <p:sldId id="1517" r:id="rId30"/>
    <p:sldId id="1555"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3" r:id="rId52"/>
    <p:sldId id="1493" r:id="rId53"/>
    <p:sldId id="1534" r:id="rId54"/>
    <p:sldId id="1542" r:id="rId55"/>
    <p:sldId id="1494" r:id="rId56"/>
    <p:sldId id="1495" r:id="rId57"/>
    <p:sldId id="1535" r:id="rId58"/>
    <p:sldId id="1496" r:id="rId59"/>
    <p:sldId id="1500" r:id="rId60"/>
    <p:sldId id="1501" r:id="rId61"/>
    <p:sldId id="1516" r:id="rId62"/>
    <p:sldId id="1549" r:id="rId63"/>
    <p:sldId id="1511" r:id="rId64"/>
    <p:sldId id="1536" r:id="rId65"/>
    <p:sldId id="1546" r:id="rId66"/>
    <p:sldId id="1497" r:id="rId67"/>
    <p:sldId id="1538" r:id="rId68"/>
    <p:sldId id="1537" r:id="rId69"/>
    <p:sldId id="1498" r:id="rId70"/>
    <p:sldId id="1539" r:id="rId71"/>
    <p:sldId id="1512" r:id="rId72"/>
    <p:sldId id="1513" r:id="rId73"/>
    <p:sldId id="1499" r:id="rId74"/>
    <p:sldId id="1540" r:id="rId75"/>
    <p:sldId id="1556" r:id="rId76"/>
    <p:sldId id="1492" r:id="rId77"/>
    <p:sldId id="1562" r:id="rId78"/>
    <p:sldId id="1560" r:id="rId79"/>
    <p:sldId id="1551" r:id="rId80"/>
    <p:sldId id="1502" r:id="rId81"/>
    <p:sldId id="1543" r:id="rId82"/>
    <p:sldId id="1553" r:id="rId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97" d="100"/>
          <a:sy n="97" d="100"/>
        </p:scale>
        <p:origin x="36" y="102"/>
      </p:cViewPr>
      <p:guideLst/>
    </p:cSldViewPr>
  </p:slideViewPr>
  <p:notesTextViewPr>
    <p:cViewPr>
      <p:scale>
        <a:sx n="1" d="1"/>
        <a:sy n="1" d="1"/>
      </p:scale>
      <p:origin x="0" y="0"/>
    </p:cViewPr>
  </p:notesTextViewPr>
  <p:sorterViewPr>
    <p:cViewPr>
      <p:scale>
        <a:sx n="140" d="100"/>
        <a:sy n="140" d="100"/>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11/5/2021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1" kern="1200">
                <a:solidFill>
                  <a:schemeClr val="tx1"/>
                </a:solidFill>
                <a:effectLst/>
                <a:latin typeface="Segoe UI" panose="020B0502040204020203" pitchFamily="34" charset="0"/>
                <a:ea typeface="+mn-ea"/>
                <a:cs typeface="+mn-cs"/>
              </a:rPr>
              <a:t>Presenter - please update and paste the following into the chat at the beginning of the call:</a:t>
            </a:r>
          </a:p>
          <a:p>
            <a:endParaRPr lang="en-US" sz="882" kern="1200">
              <a:solidFill>
                <a:schemeClr val="tx1"/>
              </a:solidFill>
              <a:effectLst/>
              <a:latin typeface="Segoe UI" panose="020B0502040204020203" pitchFamily="34" charset="0"/>
              <a:ea typeface="+mn-ea"/>
              <a:cs typeface="+mn-cs"/>
            </a:endParaRPr>
          </a:p>
          <a:p>
            <a:r>
              <a:rPr lang="en-US" sz="882" kern="1200">
                <a:solidFill>
                  <a:schemeClr val="tx1"/>
                </a:solidFill>
                <a:effectLst/>
                <a:latin typeface="Segoe UI" panose="020B0502040204020203" pitchFamily="34" charset="0"/>
                <a:ea typeface="+mn-ea"/>
                <a:cs typeface="+mn-cs"/>
              </a:rPr>
              <a:t>Welcome to [Workshop title]! We will be starting at [time, include time zone].</a:t>
            </a:r>
            <a:r>
              <a:rPr lang="en-US" sz="882" i="1" kern="1200">
                <a:solidFill>
                  <a:schemeClr val="tx1"/>
                </a:solidFill>
                <a:effectLst/>
                <a:latin typeface="Segoe UI" panose="020B0502040204020203" pitchFamily="34" charset="0"/>
                <a:ea typeface="+mn-ea"/>
                <a:cs typeface="+mn-cs"/>
              </a:rPr>
              <a:t> </a:t>
            </a:r>
            <a:r>
              <a:rPr lang="en-US" sz="882" kern="1200">
                <a:solidFill>
                  <a:schemeClr val="tx1"/>
                </a:solidFill>
                <a:effectLst/>
                <a:latin typeface="Segoe UI" panose="020B0502040204020203" pitchFamily="34" charset="0"/>
                <a:ea typeface="+mn-ea"/>
                <a:cs typeface="+mn-cs"/>
              </a:rPr>
              <a:t>If you have any questions or are having any technical issues, please let us know in the chat. If you would like to learn more about our other virtual workshops, please visit &lt;URL&gt;. If you haven’t already done so, get a head start on today’s activities by downloading Minecraft: Education Edition at </a:t>
            </a:r>
            <a:r>
              <a:rPr lang="en-US" sz="882" u="sng" kern="1200">
                <a:solidFill>
                  <a:schemeClr val="tx1"/>
                </a:solidFill>
                <a:effectLst/>
                <a:latin typeface="Segoe UI" panose="020B0502040204020203" pitchFamily="34" charset="0"/>
                <a:ea typeface="+mn-ea"/>
                <a:cs typeface="+mn-cs"/>
                <a:hlinkClick r:id="rId3"/>
              </a:rPr>
              <a:t>https://education.minecraft.net/hour-of-code</a:t>
            </a:r>
            <a:r>
              <a:rPr lang="en-US"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Do:</a:t>
            </a:r>
            <a:r>
              <a:rPr lang="en-US" sz="882" kern="1200">
                <a:solidFill>
                  <a:schemeClr val="tx1"/>
                </a:solidFill>
                <a:effectLst/>
                <a:latin typeface="Segoe UI" panose="020B0502040204020203" pitchFamily="34" charset="0"/>
                <a:ea typeface="+mn-ea"/>
                <a:cs typeface="+mn-cs"/>
              </a:rPr>
              <a:t> </a:t>
            </a:r>
            <a:r>
              <a:rPr lang="en-US" sz="882" b="1" kern="1200">
                <a:solidFill>
                  <a:schemeClr val="tx1"/>
                </a:solidFill>
                <a:effectLst/>
                <a:latin typeface="Segoe UI" panose="020B0502040204020203" pitchFamily="34" charset="0"/>
                <a:ea typeface="+mn-ea"/>
                <a:cs typeface="+mn-cs"/>
              </a:rPr>
              <a:t>Greet and welcome participants: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Present the PowerPoint in the Teams meeting and show the first slide.</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Update and post the suggested chat opener above.</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Greet participants as they arrive and make sure everyone is on mute.</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Let participants know they may want to grab scratch paper and pen/pencil to use during the workshop.</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Decide based on the size of your group whether you’ll allow audio participation or stick to chat only.</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Say:</a:t>
            </a:r>
            <a:r>
              <a:rPr lang="en-US" sz="882" kern="1200">
                <a:solidFill>
                  <a:schemeClr val="tx1"/>
                </a:solidFill>
                <a:effectLst/>
                <a:latin typeface="Segoe UI" panose="020B0502040204020203" pitchFamily="34" charset="0"/>
                <a:ea typeface="+mn-ea"/>
                <a:cs typeface="+mn-cs"/>
              </a:rPr>
              <a:t> Hi everyone, thanks for joining us! My name is __________. This is my co-leader,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21E5A7B-BB8D-4368-A182-109669521632}" type="datetime8">
              <a:rPr lang="en-US" smtClean="0"/>
              <a:t>11/5/2021 12:19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882" b="1" kern="1200">
                <a:solidFill>
                  <a:schemeClr val="tx1"/>
                </a:solidFill>
                <a:effectLst/>
                <a:latin typeface="Segoe UI" panose="020B0502040204020203" pitchFamily="34" charset="0"/>
                <a:ea typeface="+mn-ea"/>
                <a:cs typeface="+mn-cs"/>
              </a:rPr>
              <a:t>Say: </a:t>
            </a:r>
            <a:r>
              <a:rPr lang="en-US" sz="882" kern="1200">
                <a:solidFill>
                  <a:schemeClr val="tx1"/>
                </a:solidFill>
                <a:effectLst/>
                <a:latin typeface="Segoe UI" panose="020B0502040204020203" pitchFamily="34" charset="0"/>
                <a:ea typeface="+mn-ea"/>
                <a:cs typeface="+mn-cs"/>
              </a:rPr>
              <a:t>Code is a set of instructions done in a specific order like the ones you just created. It’s the language used by programs to tell a computer to do something. Programmers are people who write code. That’s what we are today! You can write code in a lot of different ways. </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The quests we’re about to do use </a:t>
            </a:r>
            <a:r>
              <a:rPr lang="en-US" sz="882" b="1" kern="1200">
                <a:solidFill>
                  <a:schemeClr val="tx1"/>
                </a:solidFill>
                <a:effectLst/>
                <a:latin typeface="Segoe UI" panose="020B0502040204020203" pitchFamily="34" charset="0"/>
                <a:ea typeface="+mn-ea"/>
                <a:cs typeface="+mn-cs"/>
              </a:rPr>
              <a:t>block-based code</a:t>
            </a:r>
            <a:r>
              <a:rPr lang="en-US" sz="882" kern="1200">
                <a:solidFill>
                  <a:schemeClr val="tx1"/>
                </a:solidFill>
                <a:effectLst/>
                <a:latin typeface="Segoe UI" panose="020B0502040204020203" pitchFamily="34" charset="0"/>
                <a:ea typeface="+mn-ea"/>
                <a:cs typeface="+mn-cs"/>
              </a:rPr>
              <a:t>, a great way to get started with coding. </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With block-based coding, you drag and drop blocks representing programming commands and connect them together like puzzle pieces.</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Code can also be written in text, with words, numbers, and punctuation. JavaScript is the </a:t>
            </a:r>
            <a:r>
              <a:rPr lang="en-US" sz="882" b="1" kern="1200">
                <a:solidFill>
                  <a:schemeClr val="tx1"/>
                </a:solidFill>
                <a:effectLst/>
                <a:latin typeface="Segoe UI" panose="020B0502040204020203" pitchFamily="34" charset="0"/>
                <a:ea typeface="+mn-ea"/>
                <a:cs typeface="+mn-cs"/>
              </a:rPr>
              <a:t>text-based code</a:t>
            </a:r>
            <a:r>
              <a:rPr lang="en-US" sz="882" kern="1200">
                <a:solidFill>
                  <a:schemeClr val="tx1"/>
                </a:solidFill>
                <a:effectLst/>
                <a:latin typeface="Segoe UI" panose="020B0502040204020203" pitchFamily="34" charset="0"/>
                <a:ea typeface="+mn-ea"/>
                <a:cs typeface="+mn-cs"/>
              </a:rPr>
              <a:t> language shown in this picture.</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Ask: </a:t>
            </a:r>
            <a:r>
              <a:rPr lang="en-US" sz="882" kern="1200">
                <a:solidFill>
                  <a:schemeClr val="tx1"/>
                </a:solidFill>
                <a:effectLst/>
                <a:latin typeface="Segoe UI" panose="020B0502040204020203" pitchFamily="34" charset="0"/>
                <a:ea typeface="+mn-ea"/>
                <a:cs typeface="+mn-cs"/>
              </a:rPr>
              <a:t>These pictures show the same program written in block-based code and text-based code. What do you see that’s similar, and what is different? </a:t>
            </a:r>
          </a:p>
          <a:p>
            <a:r>
              <a:rPr lang="en-US" sz="882" kern="1200">
                <a:solidFill>
                  <a:schemeClr val="tx1"/>
                </a:solidFill>
                <a:effectLst/>
                <a:latin typeface="Segoe UI" panose="020B0502040204020203" pitchFamily="34" charset="0"/>
                <a:ea typeface="+mn-ea"/>
                <a:cs typeface="+mn-cs"/>
              </a:rPr>
              <a:t>(</a:t>
            </a:r>
            <a:r>
              <a:rPr lang="en-US" sz="882" i="1" kern="1200">
                <a:solidFill>
                  <a:schemeClr val="tx1"/>
                </a:solidFill>
                <a:effectLst/>
                <a:latin typeface="Segoe UI" panose="020B0502040204020203" pitchFamily="34" charset="0"/>
                <a:ea typeface="+mn-ea"/>
                <a:cs typeface="+mn-cs"/>
              </a:rPr>
              <a:t>Possible answers include: </a:t>
            </a:r>
            <a:r>
              <a:rPr lang="en-US" sz="882" kern="1200">
                <a:solidFill>
                  <a:schemeClr val="tx1"/>
                </a:solidFill>
                <a:effectLst/>
                <a:latin typeface="Segoe UI" panose="020B0502040204020203" pitchFamily="34" charset="0"/>
                <a:ea typeface="+mn-ea"/>
                <a:cs typeface="+mn-cs"/>
              </a:rPr>
              <a:t>similarities: many of the words and numbers are the same, and in the same order; differences: colorful blocks vs. numbered lines of text; on start vs. no on start; just words and numbers vs. words and numbers plus punctuation; connectable blocks vs. text that has to be typed).</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Do: </a:t>
            </a:r>
            <a:r>
              <a:rPr lang="en-US" sz="882" kern="1200">
                <a:solidFill>
                  <a:schemeClr val="tx1"/>
                </a:solidFill>
                <a:effectLst/>
                <a:latin typeface="Segoe UI" panose="020B0502040204020203" pitchFamily="34" charset="0"/>
                <a:ea typeface="+mn-ea"/>
                <a:cs typeface="+mn-cs"/>
              </a:rPr>
              <a:t>Ask for responses in the chat or unmute participants who raise their hand.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11/5/2021 12:19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1" kern="1200">
                <a:solidFill>
                  <a:schemeClr val="tx1"/>
                </a:solidFill>
                <a:effectLst/>
                <a:latin typeface="Segoe UI" panose="020B0502040204020203" pitchFamily="34" charset="0"/>
                <a:ea typeface="+mn-ea"/>
                <a:cs typeface="+mn-cs"/>
              </a:rPr>
              <a:t>Say: </a:t>
            </a:r>
            <a:r>
              <a:rPr lang="en-US" sz="882" kern="1200">
                <a:solidFill>
                  <a:schemeClr val="tx1"/>
                </a:solidFill>
                <a:effectLst/>
                <a:latin typeface="Segoe UI" panose="020B0502040204020203" pitchFamily="34" charset="0"/>
                <a:ea typeface="+mn-ea"/>
                <a:cs typeface="+mn-cs"/>
              </a:rPr>
              <a:t>Great job! You completed your first quests towards saving the village! Let’s check in about any challenges you’re having and recap some concepts that came up.</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In a </a:t>
            </a:r>
            <a:r>
              <a:rPr lang="en-US" sz="882" b="1" kern="1200">
                <a:solidFill>
                  <a:schemeClr val="tx1"/>
                </a:solidFill>
                <a:effectLst/>
                <a:latin typeface="Segoe UI" panose="020B0502040204020203" pitchFamily="34" charset="0"/>
                <a:ea typeface="+mn-ea"/>
                <a:cs typeface="+mn-cs"/>
              </a:rPr>
              <a:t>sequence</a:t>
            </a:r>
            <a:r>
              <a:rPr lang="en-US" sz="882" kern="1200">
                <a:solidFill>
                  <a:schemeClr val="tx1"/>
                </a:solidFill>
                <a:effectLst/>
                <a:latin typeface="Segoe UI" panose="020B0502040204020203" pitchFamily="34" charset="0"/>
                <a:ea typeface="+mn-ea"/>
                <a:cs typeface="+mn-cs"/>
              </a:rPr>
              <a:t>, an action or event leads to the next action, in order.</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This means the order you put code blocks in is important.</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The agent will move in the order you sequenced. </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This is a coding concept that we started learning about with Robot Algorithms. </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Ask: </a:t>
            </a:r>
            <a:r>
              <a:rPr lang="en-US" sz="882" kern="1200">
                <a:solidFill>
                  <a:schemeClr val="tx1"/>
                </a:solidFill>
                <a:effectLst/>
                <a:latin typeface="Segoe UI" panose="020B0502040204020203" pitchFamily="34" charset="0"/>
                <a:ea typeface="+mn-ea"/>
                <a:cs typeface="+mn-cs"/>
              </a:rPr>
              <a:t>Would your last program work if you put the ‘agent analyze’ block before the ‘agent move’ block? Why or why not? </a:t>
            </a:r>
          </a:p>
          <a:p>
            <a:r>
              <a:rPr lang="en-US" sz="882" kern="1200">
                <a:solidFill>
                  <a:schemeClr val="tx1"/>
                </a:solidFill>
                <a:effectLst/>
                <a:latin typeface="Segoe UI" panose="020B0502040204020203" pitchFamily="34" charset="0"/>
                <a:ea typeface="+mn-ea"/>
                <a:cs typeface="+mn-cs"/>
              </a:rPr>
              <a:t>(</a:t>
            </a:r>
            <a:r>
              <a:rPr lang="en-US" sz="882" i="1" kern="1200">
                <a:solidFill>
                  <a:schemeClr val="tx1"/>
                </a:solidFill>
                <a:effectLst/>
                <a:latin typeface="Segoe UI" panose="020B0502040204020203" pitchFamily="34" charset="0"/>
                <a:ea typeface="+mn-ea"/>
                <a:cs typeface="+mn-cs"/>
              </a:rPr>
              <a:t>Answer</a:t>
            </a:r>
            <a:r>
              <a:rPr lang="en-US" sz="882" kern="1200">
                <a:solidFill>
                  <a:schemeClr val="tx1"/>
                </a:solidFill>
                <a:effectLst/>
                <a:latin typeface="Segoe UI" panose="020B0502040204020203" pitchFamily="34" charset="0"/>
                <a:ea typeface="+mn-ea"/>
                <a:cs typeface="+mn-cs"/>
              </a:rPr>
              <a:t>: no, because the agent needed to move forward to reach the dry brush before it could analyze it.)</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Do: </a:t>
            </a:r>
            <a:r>
              <a:rPr lang="en-US" sz="882" kern="1200">
                <a:solidFill>
                  <a:schemeClr val="tx1"/>
                </a:solidFill>
                <a:effectLst/>
                <a:latin typeface="Segoe UI" panose="020B0502040204020203" pitchFamily="34" charset="0"/>
                <a:ea typeface="+mn-ea"/>
                <a:cs typeface="+mn-cs"/>
              </a:rPr>
              <a:t>Ask for responses in the chat or unmute participants who raise their hand.</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Say: </a:t>
            </a:r>
            <a:r>
              <a:rPr lang="en-US" sz="882" kern="1200">
                <a:solidFill>
                  <a:schemeClr val="tx1"/>
                </a:solidFill>
                <a:effectLst/>
                <a:latin typeface="Segoe UI" panose="020B0502040204020203" pitchFamily="34" charset="0"/>
                <a:ea typeface="+mn-ea"/>
                <a:cs typeface="+mn-cs"/>
              </a:rPr>
              <a:t>If a sequence is a little tricky to plan, a great approach is to write out the steps with pencil and paper. Write down your idea, then look it over. If you have a better idea, write that down. Once you’re happy with your plan, then build the code.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11/5/2021 12:19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1" kern="1200">
                <a:solidFill>
                  <a:schemeClr val="tx1"/>
                </a:solidFill>
                <a:effectLst/>
                <a:latin typeface="Segoe UI" panose="020B0502040204020203" pitchFamily="34" charset="0"/>
                <a:ea typeface="+mn-ea"/>
                <a:cs typeface="+mn-cs"/>
              </a:rPr>
              <a:t>Say: </a:t>
            </a:r>
            <a:r>
              <a:rPr lang="en-US" sz="882" kern="1200">
                <a:solidFill>
                  <a:schemeClr val="tx1"/>
                </a:solidFill>
                <a:effectLst/>
                <a:latin typeface="Segoe UI" panose="020B0502040204020203" pitchFamily="34" charset="0"/>
                <a:ea typeface="+mn-ea"/>
                <a:cs typeface="+mn-cs"/>
              </a:rPr>
              <a:t>Great job! You completed a challenging quest to guide the Agent through the maze! Let’s check in on how that went and talk about tips for fixing problems in your code.</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In coding, </a:t>
            </a:r>
            <a:r>
              <a:rPr lang="en-US" sz="882" b="1" kern="1200">
                <a:solidFill>
                  <a:schemeClr val="tx1"/>
                </a:solidFill>
                <a:effectLst/>
                <a:latin typeface="Segoe UI" panose="020B0502040204020203" pitchFamily="34" charset="0"/>
                <a:ea typeface="+mn-ea"/>
                <a:cs typeface="+mn-cs"/>
              </a:rPr>
              <a:t>debugging </a:t>
            </a:r>
            <a:r>
              <a:rPr lang="en-US" sz="882" kern="1200">
                <a:solidFill>
                  <a:schemeClr val="tx1"/>
                </a:solidFill>
                <a:effectLst/>
                <a:latin typeface="Segoe UI" panose="020B0502040204020203" pitchFamily="34" charset="0"/>
                <a:ea typeface="+mn-ea"/>
                <a:cs typeface="+mn-cs"/>
              </a:rPr>
              <a:t>is finding and fixing errors in your code. </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It’s called debugging because code errors are sometimes called bugs. </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Every programmer, no matter how experienced, makes mistakes. When your code doesn’t do what you expect, try to feel curious rather than upset—it’s time to go on a bug hunt!</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Ask: </a:t>
            </a:r>
            <a:r>
              <a:rPr lang="en-US" sz="882" kern="1200">
                <a:solidFill>
                  <a:schemeClr val="tx1"/>
                </a:solidFill>
                <a:effectLst/>
                <a:latin typeface="Segoe UI" panose="020B0502040204020203" pitchFamily="34" charset="0"/>
                <a:ea typeface="+mn-ea"/>
                <a:cs typeface="+mn-cs"/>
              </a:rPr>
              <a:t>Did your code work on your first try? How did you find and fix any bugs in your code?</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Do: </a:t>
            </a:r>
            <a:r>
              <a:rPr lang="en-US" sz="882" kern="1200">
                <a:solidFill>
                  <a:schemeClr val="tx1"/>
                </a:solidFill>
                <a:effectLst/>
                <a:latin typeface="Segoe UI" panose="020B0502040204020203" pitchFamily="34" charset="0"/>
                <a:ea typeface="+mn-ea"/>
                <a:cs typeface="+mn-cs"/>
              </a:rPr>
              <a:t>Ask for responses in the chat or unmute participants who raise their hand.</a:t>
            </a:r>
          </a:p>
          <a:p>
            <a:endParaRPr lang="en-US" sz="882" b="1" kern="1200">
              <a:solidFill>
                <a:schemeClr val="tx1"/>
              </a:solidFill>
              <a:effectLst/>
              <a:latin typeface="Segoe UI" panose="020B0502040204020203" pitchFamily="34" charset="0"/>
              <a:ea typeface="+mn-ea"/>
              <a:cs typeface="+mn-cs"/>
            </a:endParaRPr>
          </a:p>
          <a:p>
            <a:r>
              <a:rPr lang="en-US" sz="882" b="1" kern="1200">
                <a:solidFill>
                  <a:schemeClr val="tx1"/>
                </a:solidFill>
                <a:effectLst/>
                <a:latin typeface="Segoe UI" panose="020B0502040204020203" pitchFamily="34" charset="0"/>
                <a:ea typeface="+mn-ea"/>
                <a:cs typeface="+mn-cs"/>
              </a:rPr>
              <a:t>Say: </a:t>
            </a:r>
            <a:r>
              <a:rPr lang="en-US" sz="882" kern="1200">
                <a:solidFill>
                  <a:schemeClr val="tx1"/>
                </a:solidFill>
                <a:effectLst/>
                <a:latin typeface="Segoe UI" panose="020B0502040204020203" pitchFamily="34" charset="0"/>
                <a:ea typeface="+mn-ea"/>
                <a:cs typeface="+mn-cs"/>
              </a:rPr>
              <a:t>One way to spot bugs during these quests is to watch the Agent very carefully when you run your code.</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For example, if instead of turning left to follow the maze path it tries to continue forward, this tells you that there is a bug in your code and gives you a clue about where it is. </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To debug your code, look for the spot in your code that matches where the Agent went the wrong way.</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Try changing the number in that ‘agent move’ block and running your code again to see if it works.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11/5/2021 12:19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56</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1" kern="1200">
                <a:solidFill>
                  <a:schemeClr val="tx1"/>
                </a:solidFill>
                <a:effectLst/>
                <a:latin typeface="Segoe UI" panose="020B0502040204020203" pitchFamily="34" charset="0"/>
                <a:ea typeface="+mn-ea"/>
                <a:cs typeface="+mn-cs"/>
              </a:rPr>
              <a:t>Say: </a:t>
            </a:r>
            <a:r>
              <a:rPr lang="en-US" sz="882" kern="1200">
                <a:solidFill>
                  <a:schemeClr val="tx1"/>
                </a:solidFill>
                <a:effectLst/>
                <a:latin typeface="Segoe UI" panose="020B0502040204020203" pitchFamily="34" charset="0"/>
                <a:ea typeface="+mn-ea"/>
                <a:cs typeface="+mn-cs"/>
              </a:rPr>
              <a:t>We did so much today!</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Learned about coding concepts including algorithms, AI, sequencing, debugging, and conditionals.</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Programmed your Minecraft Agent to prevent forest fires!</a:t>
            </a:r>
          </a:p>
          <a:p>
            <a:endParaRPr lang="en-US" sz="882" i="1" kern="1200">
              <a:solidFill>
                <a:schemeClr val="tx1"/>
              </a:solidFill>
              <a:effectLst/>
              <a:latin typeface="Segoe UI" panose="020B0502040204020203" pitchFamily="34" charset="0"/>
              <a:ea typeface="+mn-ea"/>
              <a:cs typeface="+mn-cs"/>
            </a:endParaRPr>
          </a:p>
          <a:p>
            <a:r>
              <a:rPr lang="en-US" sz="882" i="1" kern="1200">
                <a:solidFill>
                  <a:schemeClr val="tx1"/>
                </a:solidFill>
                <a:effectLst/>
                <a:latin typeface="Segoe UI" panose="020B0502040204020203" pitchFamily="34" charset="0"/>
                <a:ea typeface="+mn-ea"/>
                <a:cs typeface="+mn-cs"/>
              </a:rPr>
              <a:t>Optional discussion questions</a:t>
            </a:r>
            <a:r>
              <a:rPr lang="en-US"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What role do computers play in preventing forest fires?</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What data (information) is important when fighting forest fires?</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How can we prevent forest fires from happening? </a:t>
            </a:r>
          </a:p>
          <a:p>
            <a:pPr marL="171450" lvl="0" indent="-171450">
              <a:buFont typeface="Arial" panose="020B0604020202020204" pitchFamily="34" charset="0"/>
              <a:buChar char="•"/>
            </a:pPr>
            <a:r>
              <a:rPr lang="en-US" sz="882" kern="1200">
                <a:solidFill>
                  <a:schemeClr val="tx1"/>
                </a:solidFill>
                <a:effectLst/>
                <a:latin typeface="Segoe UI" panose="020B0502040204020203" pitchFamily="34" charset="0"/>
                <a:ea typeface="+mn-ea"/>
                <a:cs typeface="+mn-cs"/>
              </a:rPr>
              <a:t>What is reforestation? And how do you approach it?</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11/5/2021 12:19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73</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b="1" kern="1200">
                <a:solidFill>
                  <a:schemeClr val="tx1"/>
                </a:solidFill>
                <a:effectLst/>
                <a:latin typeface="Segoe UI" panose="020B0502040204020203" pitchFamily="34" charset="0"/>
                <a:ea typeface="+mn-ea"/>
                <a:cs typeface="+mn-cs"/>
              </a:rPr>
              <a:t>DO: </a:t>
            </a:r>
            <a:r>
              <a:rPr lang="en-US" sz="882" kern="1200">
                <a:solidFill>
                  <a:schemeClr val="tx1"/>
                </a:solidFill>
                <a:effectLst/>
                <a:latin typeface="Segoe UI" panose="020B0502040204020203" pitchFamily="34" charset="0"/>
                <a:ea typeface="+mn-ea"/>
                <a:cs typeface="+mn-cs"/>
              </a:rPr>
              <a:t>Introduce upcoming events and adapt your comments to align with selected marketing materials.  </a:t>
            </a:r>
          </a:p>
          <a:p>
            <a:endParaRPr lang="en-US"/>
          </a:p>
          <a:p>
            <a:r>
              <a:rPr lang="en-US"/>
              <a:t>Educators can receive tailored support around devices, professional development, and other training resources from your dedicated Education Team. You can reach that team by emailing Annie at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11/5/2021 12:19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2.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7.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7.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11/5/2021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11/5/2021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11/5/2021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A picture containing toy, LEGO, sky, table&#10;&#10;Description generated with very high confidence">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143.xml"/><Relationship Id="rId7" Type="http://schemas.openxmlformats.org/officeDocument/2006/relationships/image" Target="../media/image3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6.png"/><Relationship Id="rId5" Type="http://schemas.openxmlformats.org/officeDocument/2006/relationships/image" Target="../media/image35.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58.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57.jpeg"/><Relationship Id="rId5" Type="http://schemas.openxmlformats.org/officeDocument/2006/relationships/image" Target="../media/image25.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65.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hyperlink" Target="https://pixabay.com/en/reception-woman-secretary-2507752/" TargetMode="External"/><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Layout" Target="../slideLayouts/slideLayout98.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hyperlink" Target="https://en.wikipedia.org/wiki/Cramlington_Learning_Village"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80.pn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82.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83.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85.png"/></Relationships>
</file>

<file path=ppt/slides/_rels/slide5.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image" Target="../media/image25.png"/><Relationship Id="rId7" Type="http://schemas.openxmlformats.org/officeDocument/2006/relationships/hyperlink" Target="https://www.flickr.com/photos/inhabitat/5983059224" TargetMode="External"/><Relationship Id="rId2" Type="http://schemas.openxmlformats.org/officeDocument/2006/relationships/image" Target="../media/image9.png"/><Relationship Id="rId1" Type="http://schemas.openxmlformats.org/officeDocument/2006/relationships/slideLayout" Target="../slideLayouts/slideLayout99.xml"/><Relationship Id="rId6" Type="http://schemas.openxmlformats.org/officeDocument/2006/relationships/image" Target="../media/image46.jpg"/><Relationship Id="rId11" Type="http://schemas.openxmlformats.org/officeDocument/2006/relationships/hyperlink" Target="https://pxhere.com/en/photo/1202447" TargetMode="External"/><Relationship Id="rId5" Type="http://schemas.openxmlformats.org/officeDocument/2006/relationships/hyperlink" Target="http://www.crookedbrains.net/2012/05/creative-tablecloths-cool-tablecloths.html" TargetMode="External"/><Relationship Id="rId10" Type="http://schemas.openxmlformats.org/officeDocument/2006/relationships/image" Target="../media/image48.jpeg"/><Relationship Id="rId4" Type="http://schemas.openxmlformats.org/officeDocument/2006/relationships/image" Target="../media/image45.jpg"/><Relationship Id="rId9" Type="http://schemas.openxmlformats.org/officeDocument/2006/relationships/hyperlink" Target="https://www.britishherald.com/eu-electric-and-plug-in-hybrid-car-sales-soar-to-over-1-million-in-2020/"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6.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8.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5" Type="http://schemas.openxmlformats.org/officeDocument/2006/relationships/image" Target="../media/image70.png"/><Relationship Id="rId4" Type="http://schemas.openxmlformats.org/officeDocument/2006/relationships/image" Target="../media/image89.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5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1.xml"/><Relationship Id="rId4" Type="http://schemas.openxmlformats.org/officeDocument/2006/relationships/image" Target="../media/image49.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94.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95.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96.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5" Type="http://schemas.openxmlformats.org/officeDocument/2006/relationships/image" Target="../media/image98.png"/><Relationship Id="rId4" Type="http://schemas.openxmlformats.org/officeDocument/2006/relationships/image" Target="../media/image97.png"/></Relationships>
</file>

<file path=ppt/slides/_rels/slide6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20.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19.xml"/><Relationship Id="rId1" Type="http://schemas.openxmlformats.org/officeDocument/2006/relationships/video" Target="https://www.youtube.com/embed/OSykkOsvUcs?feature=oembed" TargetMode="External"/><Relationship Id="rId5" Type="http://schemas.openxmlformats.org/officeDocument/2006/relationships/image" Target="../media/image50.jpeg"/><Relationship Id="rId4" Type="http://schemas.openxmlformats.org/officeDocument/2006/relationships/image" Target="../media/image25.png"/></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4" Type="http://schemas.openxmlformats.org/officeDocument/2006/relationships/image" Target="../media/image100.png"/></Relationships>
</file>

<file path=ppt/slides/_rels/slide7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18.xml"/></Relationships>
</file>

<file path=ppt/slides/_rels/slide7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5.xml"/><Relationship Id="rId1" Type="http://schemas.openxmlformats.org/officeDocument/2006/relationships/slideLayout" Target="../slideLayouts/slideLayout141.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19.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en-US" sz="4400" dirty="0">
                <a:latin typeface="Torque Bold" panose="020B0803030202050203" pitchFamily="34" charset="0"/>
              </a:rPr>
              <a:t>Hour of Code 2021 (</a:t>
            </a:r>
            <a:r>
              <a:rPr lang="en-US" sz="4400" dirty="0" err="1">
                <a:latin typeface="Torque Bold" panose="020B0803030202050203" pitchFamily="34" charset="0"/>
              </a:rPr>
              <a:t>TimeCraft</a:t>
            </a:r>
            <a:r>
              <a:rPr lang="en-US" sz="4400" dirty="0">
                <a:latin typeface="Torque Bold" panose="020B0803030202050203" pitchFamily="34" charset="0"/>
              </a:rPr>
              <a: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en-US"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Facilitation Presentation</a:t>
            </a:r>
          </a:p>
          <a:p>
            <a:r>
              <a:rPr lang="en-US"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For use with direct, student-led and hybrid/distance learning environments</a:t>
            </a:r>
          </a:p>
        </p:txBody>
      </p:sp>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3732" y="5894502"/>
            <a:ext cx="759610" cy="759610"/>
          </a:xfrm>
          <a:prstGeom prst="rect">
            <a:avLst/>
          </a:prstGeom>
        </p:spPr>
      </p:pic>
      <p:pic>
        <p:nvPicPr>
          <p:cNvPr id="5" name="Picture 4">
            <a:extLst>
              <a:ext uri="{FF2B5EF4-FFF2-40B4-BE49-F238E27FC236}">
                <a16:creationId xmlns:a16="http://schemas.microsoft.com/office/drawing/2014/main" id="{69CF40A6-9F9B-48DD-AC13-FED00D31AB93}"/>
              </a:ext>
            </a:extLst>
          </p:cNvPr>
          <p:cNvPicPr>
            <a:picLocks noChangeAspect="1"/>
          </p:cNvPicPr>
          <p:nvPr/>
        </p:nvPicPr>
        <p:blipFill rotWithShape="1">
          <a:blip r:embed="rId8"/>
          <a:srcRect l="41740" t="27997" r="35" b="-61"/>
          <a:stretch/>
        </p:blipFill>
        <p:spPr>
          <a:xfrm>
            <a:off x="5309419" y="1543665"/>
            <a:ext cx="6882581" cy="5320085"/>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n-US" dirty="0"/>
              <a:t>Goal for the day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en-US"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As we just read, there are some crazy things happening in the Timeline of Earth’s history! </a:t>
            </a:r>
          </a:p>
          <a:p>
            <a:pPr algn="ctr"/>
            <a:r>
              <a:rPr lang="en-US"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Our goal for the day is to use our coding skills to help us problem-solve. </a:t>
            </a:r>
          </a:p>
          <a:p>
            <a:pPr algn="ctr"/>
            <a:r>
              <a:rPr lang="en-US"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Let’s get started!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rPr>
                        <a:t>If you have a Minecraft: Education Edition account…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rPr>
                        <a:t>If you do not have a Minecraft: Education Edition account…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a:srcRect b="6314"/>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Welcome to </a:t>
            </a:r>
            <a:r>
              <a:rPr lang="en-US" dirty="0" err="1"/>
              <a:t>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563377" y="2628784"/>
            <a:ext cx="4263775" cy="1815882"/>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your spawn point, the location where you begin game play.</a:t>
            </a:r>
          </a:p>
        </p:txBody>
      </p:sp>
      <p:pic>
        <p:nvPicPr>
          <p:cNvPr id="2" name="Picture 1">
            <a:extLst>
              <a:ext uri="{FF2B5EF4-FFF2-40B4-BE49-F238E27FC236}">
                <a16:creationId xmlns:a16="http://schemas.microsoft.com/office/drawing/2014/main" id="{114F04A4-D45C-42F9-8AAC-FF8F39176D04}"/>
              </a:ext>
            </a:extLst>
          </p:cNvPr>
          <p:cNvPicPr>
            <a:picLocks noChangeAspect="1"/>
          </p:cNvPicPr>
          <p:nvPr/>
        </p:nvPicPr>
        <p:blipFill rotWithShape="1">
          <a:blip r:embed="rId4"/>
          <a:srcRect l="24732" t="13983" r="26786"/>
          <a:stretch/>
        </p:blipFill>
        <p:spPr>
          <a:xfrm>
            <a:off x="1888670" y="1380539"/>
            <a:ext cx="4263774" cy="4116247"/>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Let’s practice Moving…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en-US"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Keyboard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Touch Controls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Let’s practice Moving…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36F65CBE-63B0-4636-B6CA-A74A5F54F86F}"/>
              </a:ext>
            </a:extLst>
          </p:cNvPr>
          <p:cNvSpPr txBox="1"/>
          <p:nvPr/>
        </p:nvSpPr>
        <p:spPr>
          <a:xfrm>
            <a:off x="6408554" y="2141127"/>
            <a:ext cx="4962418" cy="2246769"/>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Use your controls to navigate through these obstacles and make it back to this green button shown here. </a:t>
            </a:r>
          </a:p>
        </p:txBody>
      </p:sp>
      <p:pic>
        <p:nvPicPr>
          <p:cNvPr id="3" name="Picture 2">
            <a:extLst>
              <a:ext uri="{FF2B5EF4-FFF2-40B4-BE49-F238E27FC236}">
                <a16:creationId xmlns:a16="http://schemas.microsoft.com/office/drawing/2014/main" id="{46E8AD0F-1D15-4EE9-AC75-45D6D030D00B}"/>
              </a:ext>
            </a:extLst>
          </p:cNvPr>
          <p:cNvPicPr>
            <a:picLocks noChangeAspect="1"/>
          </p:cNvPicPr>
          <p:nvPr/>
        </p:nvPicPr>
        <p:blipFill rotWithShape="1">
          <a:blip r:embed="rId4"/>
          <a:srcRect l="19642" t="4790" r="18749"/>
          <a:stretch/>
        </p:blipFill>
        <p:spPr>
          <a:xfrm>
            <a:off x="1092572" y="1489909"/>
            <a:ext cx="5176597" cy="4352963"/>
          </a:xfrm>
          <a:prstGeom prst="rect">
            <a:avLst/>
          </a:prstGeom>
        </p:spPr>
      </p:pic>
      <p:sp>
        <p:nvSpPr>
          <p:cNvPr id="6" name="Oval 5">
            <a:extLst>
              <a:ext uri="{FF2B5EF4-FFF2-40B4-BE49-F238E27FC236}">
                <a16:creationId xmlns:a16="http://schemas.microsoft.com/office/drawing/2014/main" id="{0AB31DAF-6CA0-4A94-8EA5-CFB00F9821F4}"/>
              </a:ext>
            </a:extLst>
          </p:cNvPr>
          <p:cNvSpPr/>
          <p:nvPr/>
        </p:nvSpPr>
        <p:spPr bwMode="auto">
          <a:xfrm>
            <a:off x="3815889"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386788" y="2041629"/>
            <a:ext cx="1536044" cy="35714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Push the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Buttons are going to be a VERY important part of game play.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push a button, walk up to the button and right-click on the button (if using a keyboard) or simply just touch the button (if using touch controls).</a:t>
            </a:r>
          </a:p>
        </p:txBody>
      </p:sp>
      <p:pic>
        <p:nvPicPr>
          <p:cNvPr id="2" name="Picture 1">
            <a:extLst>
              <a:ext uri="{FF2B5EF4-FFF2-40B4-BE49-F238E27FC236}">
                <a16:creationId xmlns:a16="http://schemas.microsoft.com/office/drawing/2014/main" id="{E3F788C1-F6A8-4378-80E8-73FC9CF6EAE9}"/>
              </a:ext>
            </a:extLst>
          </p:cNvPr>
          <p:cNvPicPr>
            <a:picLocks noChangeAspect="1"/>
          </p:cNvPicPr>
          <p:nvPr/>
        </p:nvPicPr>
        <p:blipFill rotWithShape="1">
          <a:blip r:embed="rId4"/>
          <a:srcRect l="19152" t="4238"/>
          <a:stretch/>
        </p:blipFill>
        <p:spPr>
          <a:xfrm>
            <a:off x="669473" y="1510669"/>
            <a:ext cx="6337645" cy="4084596"/>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Walk through the Hallway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77832" y="2066776"/>
            <a:ext cx="5692951" cy="3046988"/>
          </a:xfrm>
          <a:prstGeom prst="rect">
            <a:avLst/>
          </a:prstGeom>
          <a:noFill/>
        </p:spPr>
        <p:txBody>
          <a:bodyPr wrap="square" rtlCol="0">
            <a:spAutoFit/>
          </a:bodyPr>
          <a:lstStyle/>
          <a:p>
            <a:pPr algn="ct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the view you will see after you push the button on the airlock door.</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Follow the trail through hallway to the Control Center– you are now in the Institute for Major Time Errors. You will revisit this room throughout game play.</a:t>
            </a:r>
          </a:p>
        </p:txBody>
      </p:sp>
      <p:pic>
        <p:nvPicPr>
          <p:cNvPr id="2" name="Picture 1">
            <a:extLst>
              <a:ext uri="{FF2B5EF4-FFF2-40B4-BE49-F238E27FC236}">
                <a16:creationId xmlns:a16="http://schemas.microsoft.com/office/drawing/2014/main" id="{620BE0BA-3BA0-46C8-BBE6-B71AF760AA9D}"/>
              </a:ext>
            </a:extLst>
          </p:cNvPr>
          <p:cNvPicPr>
            <a:picLocks noChangeAspect="1"/>
          </p:cNvPicPr>
          <p:nvPr/>
        </p:nvPicPr>
        <p:blipFill rotWithShape="1">
          <a:blip r:embed="rId4"/>
          <a:srcRect l="16338" t="5204" r="15581"/>
          <a:stretch/>
        </p:blipFill>
        <p:spPr>
          <a:xfrm>
            <a:off x="590373" y="1433622"/>
            <a:ext cx="5244370" cy="4313296"/>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Meet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Meet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She is an artificial intelligence (A.I.) robot. She is a computer robot that is able to think and complete tasks like a human. She will be your guide throughout </a:t>
            </a:r>
            <a:r>
              <a:rPr lang="en-US" sz="2800" dirty="0" err="1">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TimeCraft</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a:r>
          </a:p>
        </p:txBody>
      </p:sp>
      <p:pic>
        <p:nvPicPr>
          <p:cNvPr id="2" name="Picture 1">
            <a:extLst>
              <a:ext uri="{FF2B5EF4-FFF2-40B4-BE49-F238E27FC236}">
                <a16:creationId xmlns:a16="http://schemas.microsoft.com/office/drawing/2014/main" id="{AEC8F6DF-7C3C-48D5-8C85-12DE9E475A0D}"/>
              </a:ext>
            </a:extLst>
          </p:cNvPr>
          <p:cNvPicPr>
            <a:picLocks noChangeAspect="1"/>
          </p:cNvPicPr>
          <p:nvPr/>
        </p:nvPicPr>
        <p:blipFill rotWithShape="1">
          <a:blip r:embed="rId4"/>
          <a:srcRect l="26021" t="5122" r="33278"/>
          <a:stretch/>
        </p:blipFill>
        <p:spPr>
          <a:xfrm>
            <a:off x="1286764" y="1360916"/>
            <a:ext cx="3529165" cy="4476340"/>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485354" y="2987212"/>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01893C-E923-4BB5-A16C-A9B8340AB4CD}"/>
              </a:ext>
            </a:extLst>
          </p:cNvPr>
          <p:cNvPicPr>
            <a:picLocks noChangeAspect="1"/>
          </p:cNvPicPr>
          <p:nvPr/>
        </p:nvPicPr>
        <p:blipFill>
          <a:blip r:embed="rId2"/>
          <a:stretch>
            <a:fillRect/>
          </a:stretch>
        </p:blipFill>
        <p:spPr>
          <a:xfrm>
            <a:off x="990436" y="1551660"/>
            <a:ext cx="2786083" cy="3457600"/>
          </a:xfrm>
          <a:prstGeom prst="rect">
            <a:avLst/>
          </a:prstGeom>
        </p:spPr>
      </p:pic>
      <p:sp>
        <p:nvSpPr>
          <p:cNvPr id="4" name="Title 3"/>
          <p:cNvSpPr>
            <a:spLocks noGrp="1"/>
          </p:cNvSpPr>
          <p:nvPr>
            <p:ph type="title"/>
          </p:nvPr>
        </p:nvSpPr>
        <p:spPr/>
        <p:txBody>
          <a:bodyPr/>
          <a:lstStyle/>
          <a:p>
            <a:r>
              <a:rPr lang="en-US" dirty="0"/>
              <a:t>Immersive reader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7" name="Oval 6">
            <a:extLst>
              <a:ext uri="{FF2B5EF4-FFF2-40B4-BE49-F238E27FC236}">
                <a16:creationId xmlns:a16="http://schemas.microsoft.com/office/drawing/2014/main" id="{BC111E7D-7813-4A5D-94A5-1F75668E9523}"/>
              </a:ext>
            </a:extLst>
          </p:cNvPr>
          <p:cNvSpPr/>
          <p:nvPr/>
        </p:nvSpPr>
        <p:spPr bwMode="auto">
          <a:xfrm>
            <a:off x="3058955" y="4206378"/>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17064" y="5110839"/>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16461" y="1551660"/>
            <a:ext cx="7793642" cy="3416320"/>
          </a:xfrm>
          <a:prstGeom prst="rect">
            <a:avLst/>
          </a:prstGeom>
          <a:noFill/>
        </p:spPr>
        <p:txBody>
          <a:bodyPr wrap="square">
            <a:spAutoFit/>
          </a:bodyPr>
          <a:lstStyle/>
          <a:p>
            <a:r>
              <a:rPr lang="en-US" sz="2400"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Immersive Reader </a:t>
            </a:r>
            <a:r>
              <a:rPr lang="en-US" sz="2400" dirty="0">
                <a:solidFill>
                  <a:srgbClr val="000000"/>
                </a:solidFill>
                <a:latin typeface="Noto Sans" panose="020B0502040504020204" pitchFamily="34" charset="0"/>
                <a:ea typeface="Noto Sans" panose="020B0502040504020204" pitchFamily="34" charset="0"/>
                <a:cs typeface="Noto Sans" panose="020B0502040504020204" pitchFamily="34" charset="0"/>
              </a:rPr>
              <a:t>can be opened </a:t>
            </a:r>
            <a:r>
              <a:rPr lang="en-US" sz="2400"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inside Minecraft to read signs and NPC dialogue</a:t>
            </a:r>
            <a:r>
              <a:rPr lang="en-US" sz="2400"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en-US" sz="2400"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It is incredibly helpful!</a:t>
            </a:r>
          </a:p>
          <a:p>
            <a:endParaRPr lang="en-US" sz="2400"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n-US" sz="2400"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It’s great for extra help for reading, including translating the text and reading it aloud.</a:t>
            </a:r>
          </a:p>
          <a:p>
            <a:endParaRPr lang="en-US" sz="2400"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n-US" sz="2400"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How to use Immersive Reader in Minecraft: Education Edition </a:t>
            </a:r>
            <a:r>
              <a:rPr lang="en-US" sz="2400"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https://aka.ms/ImmersiveReaderYT</a:t>
            </a:r>
            <a:endParaRPr lang="en-US" sz="2400"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2721863" y="315698"/>
            <a:ext cx="11018520" cy="553998"/>
          </a:xfrm>
        </p:spPr>
        <p:txBody>
          <a:bodyPr/>
          <a:lstStyle/>
          <a:p>
            <a:r>
              <a:rPr lang="en-US" dirty="0"/>
              <a:t>Code is a set of instructions.</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2160294" y="803252"/>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2200" dirty="0">
                <a:latin typeface="+mj-lt"/>
              </a:rPr>
              <a:t>These instructions can be written in different ways:</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1912374" y="1549341"/>
            <a:ext cx="3461906" cy="699934"/>
          </a:xfrm>
          <a:solidFill>
            <a:srgbClr val="3B2E58"/>
          </a:solidFill>
        </p:spPr>
        <p:txBody>
          <a:bodyPr lIns="91440" tIns="91440" rIns="91440" bIns="91440" anchor="ctr" anchorCtr="0"/>
          <a:lstStyle/>
          <a:p>
            <a:r>
              <a:rPr lang="en-US" sz="2200" dirty="0">
                <a:solidFill>
                  <a:srgbClr val="D59DFF"/>
                </a:solidFill>
                <a:latin typeface="+mj-lt"/>
              </a:rPr>
              <a:t>Block-based code</a:t>
            </a:r>
          </a:p>
        </p:txBody>
      </p:sp>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3599568" cy="699934"/>
          </a:xfrm>
          <a:solidFill>
            <a:srgbClr val="3B2E58"/>
          </a:solidFill>
        </p:spPr>
        <p:txBody>
          <a:bodyPr lIns="91440" tIns="91440" rIns="91440" bIns="91440" anchor="ctr" anchorCtr="0"/>
          <a:lstStyle/>
          <a:p>
            <a:r>
              <a:rPr lang="en-US" sz="2200">
                <a:solidFill>
                  <a:srgbClr val="D59DFF"/>
                </a:solidFill>
                <a:latin typeface="+mj-lt"/>
              </a:rPr>
              <a:t>Text-based code</a:t>
            </a:r>
          </a:p>
        </p:txBody>
      </p:sp>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3800" dirty="0"/>
              <a:t>You will need to choose between Blocks or Python.</a:t>
            </a:r>
            <a:br>
              <a:rPr lang="en-US" sz="3800" dirty="0"/>
            </a:br>
            <a:r>
              <a:rPr lang="en-US" sz="2700" dirty="0">
                <a:latin typeface="Noto Sans" panose="020B0502040504020204" pitchFamily="34" charset="0"/>
                <a:ea typeface="Noto Sans" panose="020B0502040504020204" pitchFamily="34" charset="0"/>
                <a:cs typeface="Noto Sans" panose="020B0502040504020204" pitchFamily="34" charset="0"/>
              </a:rPr>
              <a:t>(Beginners are recommended to start with Blocks)</a:t>
            </a:r>
          </a:p>
        </p:txBody>
      </p:sp>
      <p:pic>
        <p:nvPicPr>
          <p:cNvPr id="6" name="Picture 5">
            <a:extLst>
              <a:ext uri="{FF2B5EF4-FFF2-40B4-BE49-F238E27FC236}">
                <a16:creationId xmlns:a16="http://schemas.microsoft.com/office/drawing/2014/main" id="{777D1AC3-C23A-43EA-9F2B-A234C4C2EAF2}"/>
              </a:ext>
            </a:extLst>
          </p:cNvPr>
          <p:cNvPicPr>
            <a:picLocks noChangeAspect="1"/>
          </p:cNvPicPr>
          <p:nvPr/>
        </p:nvPicPr>
        <p:blipFill rotWithShape="1">
          <a:blip r:embed="rId3"/>
          <a:srcRect b="28204"/>
          <a:stretch/>
        </p:blipFill>
        <p:spPr>
          <a:xfrm>
            <a:off x="5593593" y="2295430"/>
            <a:ext cx="3599568" cy="2930416"/>
          </a:xfrm>
          <a:prstGeom prst="rect">
            <a:avLst/>
          </a:prstGeom>
        </p:spPr>
      </p:pic>
      <p:pic>
        <p:nvPicPr>
          <p:cNvPr id="7" name="Picture 6">
            <a:extLst>
              <a:ext uri="{FF2B5EF4-FFF2-40B4-BE49-F238E27FC236}">
                <a16:creationId xmlns:a16="http://schemas.microsoft.com/office/drawing/2014/main" id="{375AFE4D-C858-4BB9-8C64-6430B29EB12B}"/>
              </a:ext>
            </a:extLst>
          </p:cNvPr>
          <p:cNvPicPr>
            <a:picLocks noChangeAspect="1"/>
          </p:cNvPicPr>
          <p:nvPr/>
        </p:nvPicPr>
        <p:blipFill rotWithShape="1">
          <a:blip r:embed="rId4"/>
          <a:srcRect b="33055"/>
          <a:stretch/>
        </p:blipFill>
        <p:spPr>
          <a:xfrm>
            <a:off x="1912374" y="2249276"/>
            <a:ext cx="3461905" cy="2930416"/>
          </a:xfrm>
          <a:prstGeom prst="rect">
            <a:avLst/>
          </a:prstGeom>
        </p:spPr>
      </p:pic>
    </p:spTree>
    <p:extLst>
      <p:ext uri="{BB962C8B-B14F-4D97-AF65-F5344CB8AC3E}">
        <p14:creationId xmlns:p14="http://schemas.microsoft.com/office/powerpoint/2010/main" val="166587748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TARRA and </a:t>
            </a:r>
            <a:r>
              <a:rPr lang="en-US" dirty="0" err="1"/>
              <a:t>Npc</a:t>
            </a:r>
            <a:r>
              <a:rPr lang="en-US" sz="3200" dirty="0" err="1"/>
              <a:t>s</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Throughout </a:t>
            </a:r>
            <a:r>
              <a:rPr lang="en-US" sz="2800" dirty="0" err="1">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TimeCraft</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you will see TARRA and other NPCs (non-player characters).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will tell you important information to help you during game play. You will see pop-up screens from TARRA – these will help guide you through the game.</a:t>
            </a:r>
          </a:p>
        </p:txBody>
      </p:sp>
      <p:pic>
        <p:nvPicPr>
          <p:cNvPr id="2" name="Picture 1">
            <a:extLst>
              <a:ext uri="{FF2B5EF4-FFF2-40B4-BE49-F238E27FC236}">
                <a16:creationId xmlns:a16="http://schemas.microsoft.com/office/drawing/2014/main" id="{00BDD113-C8AA-4406-A17D-EF7C5DAA7722}"/>
              </a:ext>
            </a:extLst>
          </p:cNvPr>
          <p:cNvPicPr>
            <a:picLocks noChangeAspect="1"/>
          </p:cNvPicPr>
          <p:nvPr/>
        </p:nvPicPr>
        <p:blipFill>
          <a:blip r:embed="rId4"/>
          <a:stretch>
            <a:fillRect/>
          </a:stretch>
        </p:blipFill>
        <p:spPr>
          <a:xfrm>
            <a:off x="957888" y="1360916"/>
            <a:ext cx="3529890" cy="4288770"/>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en-US" sz="4800" b="0" i="0" u="none" strike="noStrike" kern="1200" cap="all" spc="-100" normalizeH="0" baseline="0" noProof="0" dirty="0">
                <a:ln>
                  <a:noFill/>
                </a:ln>
                <a:solidFill>
                  <a:srgbClr val="FFFFFF">
                    <a:alpha val="99000"/>
                  </a:srgbClr>
                </a:solidFill>
                <a:effectLst/>
                <a:uLnTx/>
                <a:uFillTx/>
                <a:latin typeface="Torque Bold"/>
                <a:ea typeface="+mn-ea"/>
                <a:cs typeface="+mn-cs"/>
              </a:rPr>
              <a:t>What </a:t>
            </a:r>
            <a:br>
              <a:rPr kumimoji="0" lang="en-US" sz="4800" b="0" i="0" u="none" strike="noStrike" kern="1200" cap="all" spc="-100" normalizeH="0" baseline="0" noProof="0" dirty="0">
                <a:ln>
                  <a:noFill/>
                </a:ln>
                <a:solidFill>
                  <a:srgbClr val="FFFFFF">
                    <a:alpha val="99000"/>
                  </a:srgbClr>
                </a:solidFill>
                <a:effectLst/>
                <a:uLnTx/>
                <a:uFillTx/>
                <a:latin typeface="Torque Bold"/>
                <a:ea typeface="+mn-ea"/>
                <a:cs typeface="+mn-cs"/>
              </a:rPr>
            </a:br>
            <a:r>
              <a:rPr kumimoji="0" lang="en-US" sz="4800" b="0" i="0" u="none" strike="noStrike" kern="1200" cap="all" spc="-100" normalizeH="0" baseline="0" noProof="0" dirty="0">
                <a:ln>
                  <a:noFill/>
                </a:ln>
                <a:solidFill>
                  <a:srgbClr val="FFFFFF">
                    <a:alpha val="99000"/>
                  </a:srgbClr>
                </a:solidFill>
                <a:effectLst/>
                <a:uLnTx/>
                <a:uFillTx/>
                <a:latin typeface="Torque Bold"/>
                <a:ea typeface="+mn-ea"/>
                <a:cs typeface="+mn-cs"/>
              </a:rPr>
              <a:t>we will </a:t>
            </a:r>
            <a:br>
              <a:rPr kumimoji="0" lang="en-US" sz="4800" b="0" i="0" u="none" strike="noStrike" kern="1200" cap="all" spc="-100" normalizeH="0" baseline="0" noProof="0" dirty="0">
                <a:ln>
                  <a:noFill/>
                </a:ln>
                <a:solidFill>
                  <a:srgbClr val="FFFFFF">
                    <a:alpha val="99000"/>
                  </a:srgbClr>
                </a:solidFill>
                <a:effectLst/>
                <a:uLnTx/>
                <a:uFillTx/>
                <a:latin typeface="Torque Bold"/>
                <a:ea typeface="+mn-ea"/>
                <a:cs typeface="+mn-cs"/>
              </a:rPr>
            </a:br>
            <a:r>
              <a:rPr kumimoji="0" lang="en-US" sz="4800" b="0" i="0" u="none" strike="noStrike" kern="1200" cap="all" spc="-100" normalizeH="0" baseline="0" noProof="0" dirty="0">
                <a:ln>
                  <a:noFill/>
                </a:ln>
                <a:solidFill>
                  <a:srgbClr val="FFFFFF">
                    <a:alpha val="99000"/>
                  </a:srgbClr>
                </a:solidFill>
                <a:effectLst/>
                <a:uLnTx/>
                <a:uFillTx/>
                <a:latin typeface="Torque Bold"/>
                <a:ea typeface="+mn-ea"/>
                <a:cs typeface="+mn-cs"/>
              </a:rPr>
              <a:t>learn Today?</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en-US"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will explore early coding concepts.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 will analyze and think critically to solve problems.</a:t>
            </a:r>
          </a:p>
          <a:p>
            <a:pPr>
              <a:lnSpc>
                <a:spcPct val="100000"/>
              </a:lnSpc>
              <a:spcBef>
                <a:spcPts val="1200"/>
              </a:spcBef>
              <a:spcAft>
                <a:spcPts val="1200"/>
              </a:spcAft>
              <a:defRPr/>
            </a:pPr>
            <a:r>
              <a:rPr lang="en-US"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will code my Minecraft Time Agent to fix problems.</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 will discover connections to CS </a:t>
            </a:r>
            <a:r>
              <a:rPr lang="en-US"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that impact all areas of life.</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Pick a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It is now time to pick a </a:t>
            </a: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Time Agent.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There are five different colors. You can choose whichever color you like!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A873B5A9-C678-4738-8C12-FC43E2A9130F}"/>
              </a:ext>
            </a:extLst>
          </p:cNvPr>
          <p:cNvPicPr>
            <a:picLocks noChangeAspect="1"/>
          </p:cNvPicPr>
          <p:nvPr/>
        </p:nvPicPr>
        <p:blipFill rotWithShape="1">
          <a:blip r:embed="rId4"/>
          <a:srcRect t="4957"/>
          <a:stretch/>
        </p:blipFill>
        <p:spPr>
          <a:xfrm>
            <a:off x="521208" y="1584074"/>
            <a:ext cx="6076907" cy="3539430"/>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to pick a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to choose Time 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C8A2A93E-F9A0-4F30-9CF7-17655EED1967}"/>
              </a:ext>
            </a:extLst>
          </p:cNvPr>
          <p:cNvPicPr>
            <a:picLocks noChangeAspect="1"/>
          </p:cNvPicPr>
          <p:nvPr/>
        </p:nvPicPr>
        <p:blipFill rotWithShape="1">
          <a:blip r:embed="rId4"/>
          <a:srcRect l="18035" t="5532" r="19598"/>
          <a:stretch/>
        </p:blipFill>
        <p:spPr>
          <a:xfrm>
            <a:off x="965973" y="1360916"/>
            <a:ext cx="5128439" cy="4226923"/>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Using Your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539430"/>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 Time Agents will disappear. You will need to press the “C” button to launch your agent (or tap the agent icon for touch).</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E6A8FD2F-C3C7-4519-B5BD-938037448EF9}"/>
              </a:ext>
            </a:extLst>
          </p:cNvPr>
          <p:cNvPicPr>
            <a:picLocks noChangeAspect="1"/>
          </p:cNvPicPr>
          <p:nvPr/>
        </p:nvPicPr>
        <p:blipFill rotWithShape="1">
          <a:blip r:embed="rId4"/>
          <a:srcRect t="5286"/>
          <a:stretch/>
        </p:blipFill>
        <p:spPr>
          <a:xfrm>
            <a:off x="680420" y="1480458"/>
            <a:ext cx="6095727" cy="355610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Code Builder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01979" y="1420700"/>
            <a:ext cx="7283861" cy="5693866"/>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you push the “C” button, you will launch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is the coding palette you will use to program your Time Agent to help you solve problems throughout </a:t>
            </a:r>
            <a:r>
              <a:rPr lang="en-US" sz="2800" dirty="0" err="1">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TimeCraft</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the green arrow to return to game play.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a:stretch>
            <a:fillRect/>
          </a:stretch>
        </p:blipFill>
        <p:spPr>
          <a:xfrm>
            <a:off x="860215" y="1450258"/>
            <a:ext cx="2892435" cy="3593690"/>
          </a:xfrm>
          <a:prstGeom prst="rect">
            <a:avLst/>
          </a:prstGeom>
        </p:spPr>
      </p:pic>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Oval 10">
            <a:extLst>
              <a:ext uri="{FF2B5EF4-FFF2-40B4-BE49-F238E27FC236}">
                <a16:creationId xmlns:a16="http://schemas.microsoft.com/office/drawing/2014/main" id="{1AFF2999-E36E-4E94-AC34-4864E69D9B26}"/>
              </a:ext>
            </a:extLst>
          </p:cNvPr>
          <p:cNvSpPr/>
          <p:nvPr/>
        </p:nvSpPr>
        <p:spPr bwMode="auto">
          <a:xfrm>
            <a:off x="3113237" y="4394026"/>
            <a:ext cx="740306" cy="713939"/>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262979"/>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you push the “C” button, you will launch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is the coding palette you will use to program your Time Agent to help you solve problems throughout </a:t>
            </a:r>
            <a:r>
              <a:rPr lang="en-US" sz="2800" dirty="0" err="1">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TimeCraft</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Close this window to return to game play.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2B854D41-F217-4424-8E19-068A16AC541D}"/>
              </a:ext>
            </a:extLst>
          </p:cNvPr>
          <p:cNvPicPr>
            <a:picLocks noChangeAspect="1"/>
          </p:cNvPicPr>
          <p:nvPr/>
        </p:nvPicPr>
        <p:blipFill>
          <a:blip r:embed="rId4"/>
          <a:stretch>
            <a:fillRect/>
          </a:stretch>
        </p:blipFill>
        <p:spPr>
          <a:xfrm>
            <a:off x="690938" y="1228397"/>
            <a:ext cx="3496514" cy="4300867"/>
          </a:xfrm>
          <a:prstGeom prst="rect">
            <a:avLst/>
          </a:prstGeom>
        </p:spPr>
      </p:pic>
    </p:spTree>
    <p:extLst>
      <p:ext uri="{BB962C8B-B14F-4D97-AF65-F5344CB8AC3E}">
        <p14:creationId xmlns:p14="http://schemas.microsoft.com/office/powerpoint/2010/main" val="4085750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Using Your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Time Agent is ready!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49C750C0-76D7-4AE7-AA0E-4D75C45CED6C}"/>
              </a:ext>
            </a:extLst>
          </p:cNvPr>
          <p:cNvPicPr>
            <a:picLocks noChangeAspect="1"/>
          </p:cNvPicPr>
          <p:nvPr/>
        </p:nvPicPr>
        <p:blipFill rotWithShape="1">
          <a:blip r:embed="rId4"/>
          <a:srcRect l="4776" t="6188" r="13706"/>
          <a:stretch/>
        </p:blipFill>
        <p:spPr>
          <a:xfrm>
            <a:off x="925286" y="1565281"/>
            <a:ext cx="5725885" cy="358549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a:t>
            </a:r>
            <a:r>
              <a:rPr lang="en-US" dirty="0" err="1"/>
              <a:t>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844279" y="2889371"/>
            <a:ext cx="5705209" cy="584775"/>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 to the Test Center.</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Go to the Testing Center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Follow the trial to the Testing Center.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E0BECD0-FE76-49F3-A008-FFE0075F24C7}"/>
              </a:ext>
            </a:extLst>
          </p:cNvPr>
          <p:cNvPicPr>
            <a:picLocks noChangeAspect="1"/>
          </p:cNvPicPr>
          <p:nvPr/>
        </p:nvPicPr>
        <p:blipFill rotWithShape="1">
          <a:blip r:embed="rId4"/>
          <a:srcRect l="10554" t="6565" r="618" b="-1688"/>
          <a:stretch/>
        </p:blipFill>
        <p:spPr>
          <a:xfrm>
            <a:off x="695381" y="1493346"/>
            <a:ext cx="6102748" cy="3871308"/>
          </a:xfrm>
          <a:prstGeom prst="rect">
            <a:avLst/>
          </a:prstGeom>
        </p:spPr>
      </p:pic>
    </p:spTree>
    <p:extLst>
      <p:ext uri="{BB962C8B-B14F-4D97-AF65-F5344CB8AC3E}">
        <p14:creationId xmlns:p14="http://schemas.microsoft.com/office/powerpoint/2010/main" val="8226521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046988"/>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That was fast! Look! </a:t>
            </a: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have added the TALK. device in your inventory. Use the TALK to call your Time Agent or when you need me.</a:t>
            </a: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Right click with the device in your hand to activate it.</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Use your TALK Device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761490" y="1390007"/>
            <a:ext cx="4962418" cy="4462760"/>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TALK device is located in your </a:t>
            </a:r>
            <a:r>
              <a:rPr lang="en-US" sz="2800" dirty="0" err="1">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hotbar</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Select the TALK device in the </a:t>
            </a:r>
            <a:r>
              <a:rPr lang="en-US" sz="2800" dirty="0" err="1">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hotbar</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Once you select the TALK. device, you will see a new button on screen:</a:t>
            </a:r>
          </a:p>
          <a:p>
            <a:pPr algn="ctr"/>
            <a:r>
              <a:rPr lang="en-U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Use TALK device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this button.</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F62B1558-E353-4169-9B6E-01F183205D1B}"/>
              </a:ext>
            </a:extLst>
          </p:cNvPr>
          <p:cNvPicPr>
            <a:picLocks noChangeAspect="1"/>
          </p:cNvPicPr>
          <p:nvPr/>
        </p:nvPicPr>
        <p:blipFill rotWithShape="1">
          <a:blip r:embed="rId4"/>
          <a:srcRect t="4876" r="3438"/>
          <a:stretch/>
        </p:blipFill>
        <p:spPr>
          <a:xfrm>
            <a:off x="521208" y="1263955"/>
            <a:ext cx="6031836" cy="4046790"/>
          </a:xfrm>
          <a:prstGeom prst="rect">
            <a:avLst/>
          </a:prstGeom>
        </p:spPr>
      </p:pic>
      <p:sp>
        <p:nvSpPr>
          <p:cNvPr id="7" name="Rectangle 6">
            <a:extLst>
              <a:ext uri="{FF2B5EF4-FFF2-40B4-BE49-F238E27FC236}">
                <a16:creationId xmlns:a16="http://schemas.microsoft.com/office/drawing/2014/main" id="{F8A13050-395A-46E8-8B65-DC28381F8FE6}"/>
              </a:ext>
            </a:extLst>
          </p:cNvPr>
          <p:cNvSpPr/>
          <p:nvPr/>
        </p:nvSpPr>
        <p:spPr bwMode="auto">
          <a:xfrm>
            <a:off x="2052320" y="4596806"/>
            <a:ext cx="3438525" cy="713939"/>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605089" y="4938111"/>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en-US" dirty="0"/>
              <a:t>What is </a:t>
            </a:r>
            <a:br>
              <a:rPr lang="en-US" dirty="0"/>
            </a:br>
            <a:r>
              <a:rPr lang="en-US" dirty="0"/>
              <a:t>computer science?</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en-US"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Computer science is the study of using the power of computers to solve problems.</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Now I’m only a click away! Press “Start Activity” to begin!</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stretch>
            <a:fillRect/>
          </a:stretch>
        </p:blipFill>
        <p:spPr>
          <a:xfrm>
            <a:off x="2052320" y="1586073"/>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1569660"/>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to move your Time Agent forward 3 blocks to test it.</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en-US" dirty="0">
                <a:solidFill>
                  <a:srgbClr val="D59DFF"/>
                </a:solidFill>
              </a:rPr>
              <a:t>Coding concept: </a:t>
            </a:r>
            <a:br>
              <a:rPr lang="en-US" dirty="0">
                <a:solidFill>
                  <a:srgbClr val="D59DFF"/>
                </a:solidFill>
              </a:rPr>
            </a:br>
            <a:r>
              <a:rPr lang="en-US" sz="2400" dirty="0">
                <a:solidFill>
                  <a:srgbClr val="D59DFF"/>
                </a:solidFill>
              </a:rPr>
              <a:t>Sequencing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en-US">
                <a:solidFill>
                  <a:srgbClr val="D59DFF"/>
                </a:solidFill>
                <a:latin typeface="+mj-lt"/>
              </a:rPr>
              <a:t>What it means</a:t>
            </a:r>
          </a:p>
          <a:p>
            <a:pPr>
              <a:lnSpc>
                <a:spcPct val="108000"/>
              </a:lnSpc>
              <a:spcBef>
                <a:spcPts val="1200"/>
              </a:spcBef>
            </a:pPr>
            <a:r>
              <a:rPr lang="en-US" sz="2000">
                <a:solidFill>
                  <a:schemeClr val="bg1"/>
                </a:solidFill>
              </a:rPr>
              <a:t>The Agent will move in the order you sequenced. In a sequence structure, an action or event leads to the next ordered action.</a:t>
            </a:r>
            <a:endParaRPr lang="en-US">
              <a:solidFill>
                <a:schemeClr val="bg1"/>
              </a:solidFill>
            </a:endParaRPr>
          </a:p>
          <a:p>
            <a:pPr>
              <a:lnSpc>
                <a:spcPct val="108000"/>
              </a:lnSpc>
              <a:spcBef>
                <a:spcPts val="1200"/>
              </a:spcBef>
            </a:pPr>
            <a:r>
              <a:rPr lang="en-US">
                <a:solidFill>
                  <a:srgbClr val="D59DFF"/>
                </a:solidFill>
                <a:latin typeface="+mj-lt"/>
              </a:rPr>
              <a:t>Let’s think about it</a:t>
            </a:r>
          </a:p>
          <a:p>
            <a:pPr>
              <a:lnSpc>
                <a:spcPct val="108000"/>
              </a:lnSpc>
              <a:spcBef>
                <a:spcPts val="1200"/>
              </a:spcBef>
            </a:pPr>
            <a:r>
              <a:rPr lang="en-US" sz="2000">
                <a:solidFill>
                  <a:schemeClr val="bg1"/>
                </a:solidFill>
              </a:rPr>
              <a:t>Would your last program work if you put </a:t>
            </a:r>
            <a:r>
              <a:rPr lang="en-US" sz="2000" b="1">
                <a:solidFill>
                  <a:schemeClr val="bg1"/>
                </a:solidFill>
                <a:latin typeface="Consolas" panose="020B0609020204030204" pitchFamily="49" charset="0"/>
              </a:rPr>
              <a:t>agent</a:t>
            </a:r>
            <a:r>
              <a:rPr lang="en-US" sz="2000" b="1">
                <a:solidFill>
                  <a:schemeClr val="bg1"/>
                </a:solidFill>
              </a:rPr>
              <a:t> </a:t>
            </a:r>
            <a:r>
              <a:rPr lang="en-US" sz="2000" b="1">
                <a:solidFill>
                  <a:schemeClr val="bg1"/>
                </a:solidFill>
                <a:latin typeface="Consolas" panose="020B0609020204030204" pitchFamily="49" charset="0"/>
              </a:rPr>
              <a:t>analyze</a:t>
            </a:r>
            <a:r>
              <a:rPr lang="en-US" sz="2000">
                <a:solidFill>
                  <a:schemeClr val="bg1"/>
                </a:solidFill>
              </a:rPr>
              <a:t> before </a:t>
            </a:r>
            <a:r>
              <a:rPr lang="en-US" sz="2000" b="1">
                <a:solidFill>
                  <a:schemeClr val="bg1"/>
                </a:solidFill>
                <a:latin typeface="Consolas" panose="020B0609020204030204" pitchFamily="49" charset="0"/>
              </a:rPr>
              <a:t>agent</a:t>
            </a:r>
            <a:r>
              <a:rPr lang="en-US" sz="2000" b="1">
                <a:solidFill>
                  <a:schemeClr val="bg1"/>
                </a:solidFill>
              </a:rPr>
              <a:t> </a:t>
            </a:r>
            <a:r>
              <a:rPr lang="en-US" sz="2000" b="1">
                <a:solidFill>
                  <a:schemeClr val="bg1"/>
                </a:solidFill>
                <a:latin typeface="Consolas" panose="020B0609020204030204" pitchFamily="49" charset="0"/>
              </a:rPr>
              <a:t>move</a:t>
            </a:r>
            <a:r>
              <a:rPr lang="en-US" sz="2000">
                <a:solidFill>
                  <a:schemeClr val="bg1"/>
                </a:solidFill>
              </a:rPr>
              <a:t>? Why or why not?</a:t>
            </a:r>
          </a:p>
          <a:p>
            <a:pPr>
              <a:lnSpc>
                <a:spcPct val="108000"/>
              </a:lnSpc>
              <a:spcBef>
                <a:spcPts val="1200"/>
              </a:spcBef>
            </a:pPr>
            <a:r>
              <a:rPr lang="en-US">
                <a:solidFill>
                  <a:srgbClr val="D59DFF"/>
                </a:solidFill>
                <a:latin typeface="+mj-lt"/>
              </a:rPr>
              <a:t>Tip: </a:t>
            </a:r>
            <a:r>
              <a:rPr lang="en-US" sz="2000">
                <a:solidFill>
                  <a:schemeClr val="bg1"/>
                </a:solidFill>
              </a:rPr>
              <a:t>Try planning on paper!</a:t>
            </a:r>
          </a:p>
        </p:txBody>
      </p:sp>
      <p:pic>
        <p:nvPicPr>
          <p:cNvPr id="7" name="Picture Placeholder 6" descr="A screenshot of a video game&#10;&#10;Description automatically generated">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2875" r="22875"/>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Test the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“C” to open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Using code builder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306066" y="1835120"/>
            <a:ext cx="7639240" cy="3662541"/>
          </a:xfrm>
          <a:prstGeom prst="rect">
            <a:avLst/>
          </a:prstGeom>
          <a:noFill/>
        </p:spPr>
        <p:txBody>
          <a:bodyPr wrap="square" rtlCol="0">
            <a:spAutoFit/>
          </a:bodyPr>
          <a:lstStyle/>
          <a:p>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1: Read the coding task.</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2: Use the </a:t>
            </a:r>
            <a:r>
              <a:rPr lang="en-US" sz="2800" dirty="0" err="1">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MakeCode</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blocks from your toolbox. You will drag and drop them into the coding canvas.</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3: Press the green start arrow to test your code.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2957552" y="2851356"/>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280445" y="197516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Using code builder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324574" y="2724121"/>
            <a:ext cx="5362575" cy="1938992"/>
          </a:xfrm>
          <a:prstGeom prst="rect">
            <a:avLst/>
          </a:prstGeom>
          <a:noFill/>
        </p:spPr>
        <p:txBody>
          <a:bodyPr wrap="square" rtlCol="0">
            <a:spAutoFit/>
          </a:bodyPr>
          <a:lstStyle/>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If you need additional help to solve a coding challenge, select the </a:t>
            </a:r>
            <a:r>
              <a:rPr lang="en-US"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hint </a:t>
            </a: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button, a lightbulb with a question mark. These hints are very helpful!</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Using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1: Read the coding task.</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2: Type in your Python code under Activity.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3: Press the “run” button on the bottom of the screen.</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5ED5B0C4-94FE-40A7-B367-3D2EB3988CA3}"/>
              </a:ext>
            </a:extLst>
          </p:cNvPr>
          <p:cNvPicPr>
            <a:picLocks noChangeAspect="1"/>
          </p:cNvPicPr>
          <p:nvPr/>
        </p:nvPicPr>
        <p:blipFill rotWithShape="1">
          <a:blip r:embed="rId4"/>
          <a:srcRect l="51536" t="13220" r="2542" b="-959"/>
          <a:stretch/>
        </p:blipFill>
        <p:spPr>
          <a:xfrm>
            <a:off x="875166" y="1605205"/>
            <a:ext cx="4627563" cy="4208560"/>
          </a:xfrm>
          <a:prstGeom prst="rect">
            <a:avLst/>
          </a:prstGeom>
        </p:spPr>
      </p:pic>
      <p:sp>
        <p:nvSpPr>
          <p:cNvPr id="2" name="Arrow: Left 1">
            <a:extLst>
              <a:ext uri="{FF2B5EF4-FFF2-40B4-BE49-F238E27FC236}">
                <a16:creationId xmlns:a16="http://schemas.microsoft.com/office/drawing/2014/main" id="{593DD21A-583A-4C50-BFB4-B644FB1212D2}"/>
              </a:ext>
            </a:extLst>
          </p:cNvPr>
          <p:cNvSpPr/>
          <p:nvPr/>
        </p:nvSpPr>
        <p:spPr bwMode="auto">
          <a:xfrm>
            <a:off x="5290457" y="1967324"/>
            <a:ext cx="684186"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20457127">
            <a:off x="2761330" y="3985101"/>
            <a:ext cx="2983513" cy="39186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770675" y="4974083"/>
            <a:ext cx="4199253" cy="438362"/>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929594" y="5410375"/>
            <a:ext cx="890794" cy="467389"/>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1569660"/>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Well done! Your Time Agent has followed your code.</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Go to the Timeline Computer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B51A699A-DCB8-424B-926A-7A8EC1AF091F}"/>
              </a:ext>
            </a:extLst>
          </p:cNvPr>
          <p:cNvPicPr>
            <a:picLocks noChangeAspect="1"/>
          </p:cNvPicPr>
          <p:nvPr/>
        </p:nvPicPr>
        <p:blipFill rotWithShape="1">
          <a:blip r:embed="rId4"/>
          <a:srcRect t="6188"/>
          <a:stretch/>
        </p:blipFill>
        <p:spPr>
          <a:xfrm>
            <a:off x="1517848" y="1188720"/>
            <a:ext cx="9153128" cy="4672283"/>
          </a:xfrm>
          <a:prstGeom prst="rect">
            <a:avLst/>
          </a:prstGeom>
        </p:spPr>
      </p:pic>
    </p:spTree>
    <p:extLst>
      <p:ext uri="{BB962C8B-B14F-4D97-AF65-F5344CB8AC3E}">
        <p14:creationId xmlns:p14="http://schemas.microsoft.com/office/powerpoint/2010/main" val="27428835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try to solve this problem. Press the button to select it on the Timeline Computer.</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825002" y="3191559"/>
            <a:ext cx="4155036" cy="2120726"/>
          </a:xfrm>
        </p:spPr>
        <p:txBody>
          <a:bodyPr/>
          <a:lstStyle/>
          <a:p>
            <a:r>
              <a:rPr lang="en-US" sz="4000" dirty="0"/>
              <a:t>What are different ways computer science </a:t>
            </a:r>
            <a:r>
              <a:rPr lang="en-US" sz="3600" dirty="0"/>
              <a:t>skills are </a:t>
            </a:r>
            <a:r>
              <a:rPr lang="en-US" sz="4000" dirty="0"/>
              <a:t>used in school?</a:t>
            </a:r>
          </a:p>
        </p:txBody>
      </p:sp>
      <p:pic>
        <p:nvPicPr>
          <p:cNvPr id="6" name="Picture 5" descr="A group of people in a room&#10;&#10;Description automatically generated with medium confidence">
            <a:extLst>
              <a:ext uri="{FF2B5EF4-FFF2-40B4-BE49-F238E27FC236}">
                <a16:creationId xmlns:a16="http://schemas.microsoft.com/office/drawing/2014/main" id="{76F6D415-3447-4E08-A351-2F8AA70D482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072065" y="1943422"/>
            <a:ext cx="3119931" cy="1943421"/>
          </a:xfrm>
          <a:prstGeom prst="rect">
            <a:avLst/>
          </a:prstGeom>
        </p:spPr>
      </p:pic>
      <p:pic>
        <p:nvPicPr>
          <p:cNvPr id="8" name="Picture 7">
            <a:extLst>
              <a:ext uri="{FF2B5EF4-FFF2-40B4-BE49-F238E27FC236}">
                <a16:creationId xmlns:a16="http://schemas.microsoft.com/office/drawing/2014/main" id="{CDCDDFDE-E8E9-4BC1-9720-C720C97B935C}"/>
              </a:ext>
            </a:extLst>
          </p:cNvPr>
          <p:cNvPicPr>
            <a:picLocks noChangeAspect="1"/>
          </p:cNvPicPr>
          <p:nvPr/>
        </p:nvPicPr>
        <p:blipFill>
          <a:blip r:embed="rId4"/>
          <a:stretch>
            <a:fillRect/>
          </a:stretch>
        </p:blipFill>
        <p:spPr>
          <a:xfrm>
            <a:off x="9072068" y="3886843"/>
            <a:ext cx="3119932" cy="1943422"/>
          </a:xfrm>
          <a:prstGeom prst="rect">
            <a:avLst/>
          </a:prstGeom>
        </p:spPr>
      </p:pic>
      <p:pic>
        <p:nvPicPr>
          <p:cNvPr id="9" name="Picture 8">
            <a:extLst>
              <a:ext uri="{FF2B5EF4-FFF2-40B4-BE49-F238E27FC236}">
                <a16:creationId xmlns:a16="http://schemas.microsoft.com/office/drawing/2014/main" id="{C4AEB40D-EDD8-4510-9BCA-921E38F19023}"/>
              </a:ext>
            </a:extLst>
          </p:cNvPr>
          <p:cNvPicPr>
            <a:picLocks noChangeAspect="1"/>
          </p:cNvPicPr>
          <p:nvPr/>
        </p:nvPicPr>
        <p:blipFill>
          <a:blip r:embed="rId5"/>
          <a:stretch>
            <a:fillRect/>
          </a:stretch>
        </p:blipFill>
        <p:spPr>
          <a:xfrm>
            <a:off x="5952124" y="1"/>
            <a:ext cx="3119935" cy="1943421"/>
          </a:xfrm>
          <a:prstGeom prst="rect">
            <a:avLst/>
          </a:prstGeom>
        </p:spPr>
      </p:pic>
      <p:pic>
        <p:nvPicPr>
          <p:cNvPr id="10" name="Picture 9">
            <a:extLst>
              <a:ext uri="{FF2B5EF4-FFF2-40B4-BE49-F238E27FC236}">
                <a16:creationId xmlns:a16="http://schemas.microsoft.com/office/drawing/2014/main" id="{C175079D-0546-4B68-BB4D-B684F260963A}"/>
              </a:ext>
            </a:extLst>
          </p:cNvPr>
          <p:cNvPicPr>
            <a:picLocks noChangeAspect="1"/>
          </p:cNvPicPr>
          <p:nvPr/>
        </p:nvPicPr>
        <p:blipFill>
          <a:blip r:embed="rId6"/>
          <a:stretch>
            <a:fillRect/>
          </a:stretch>
        </p:blipFill>
        <p:spPr>
          <a:xfrm>
            <a:off x="9072065" y="0"/>
            <a:ext cx="3119931" cy="1943422"/>
          </a:xfrm>
          <a:prstGeom prst="rect">
            <a:avLst/>
          </a:prstGeom>
        </p:spPr>
      </p:pic>
      <p:pic>
        <p:nvPicPr>
          <p:cNvPr id="11" name="Picture 10">
            <a:extLst>
              <a:ext uri="{FF2B5EF4-FFF2-40B4-BE49-F238E27FC236}">
                <a16:creationId xmlns:a16="http://schemas.microsoft.com/office/drawing/2014/main" id="{EFBF8095-6D99-43F5-9F57-238C45384107}"/>
              </a:ext>
            </a:extLst>
          </p:cNvPr>
          <p:cNvPicPr>
            <a:picLocks noChangeAspect="1"/>
          </p:cNvPicPr>
          <p:nvPr/>
        </p:nvPicPr>
        <p:blipFill>
          <a:blip r:embed="rId7"/>
          <a:stretch>
            <a:fillRect/>
          </a:stretch>
        </p:blipFill>
        <p:spPr>
          <a:xfrm>
            <a:off x="5952124" y="1943422"/>
            <a:ext cx="3119935" cy="1943421"/>
          </a:xfrm>
          <a:prstGeom prst="rect">
            <a:avLst/>
          </a:prstGeom>
        </p:spPr>
      </p:pic>
      <p:pic>
        <p:nvPicPr>
          <p:cNvPr id="13" name="Picture 12" descr="A picture containing text, indoor, wall, person&#10;&#10;Description automatically generated">
            <a:extLst>
              <a:ext uri="{FF2B5EF4-FFF2-40B4-BE49-F238E27FC236}">
                <a16:creationId xmlns:a16="http://schemas.microsoft.com/office/drawing/2014/main" id="{78ACB72D-ADA6-4B8C-902A-B18F29C8B280}"/>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5952124" y="3886843"/>
            <a:ext cx="3119931" cy="1943421"/>
          </a:xfrm>
          <a:prstGeom prst="rect">
            <a:avLst/>
          </a:prstGeom>
        </p:spPr>
      </p:pic>
    </p:spTree>
    <p:extLst>
      <p:ext uri="{BB962C8B-B14F-4D97-AF65-F5344CB8AC3E}">
        <p14:creationId xmlns:p14="http://schemas.microsoft.com/office/powerpoint/2010/main" val="30489607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Select the Time Split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to choose the Time Split.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D209E315-F6A6-4EDC-8097-D9AA05819A88}"/>
              </a:ext>
            </a:extLst>
          </p:cNvPr>
          <p:cNvPicPr>
            <a:picLocks noChangeAspect="1"/>
          </p:cNvPicPr>
          <p:nvPr/>
        </p:nvPicPr>
        <p:blipFill rotWithShape="1">
          <a:blip r:embed="rId4"/>
          <a:srcRect l="17366" t="5368" r="16428"/>
          <a:stretch/>
        </p:blipFill>
        <p:spPr>
          <a:xfrm>
            <a:off x="1286764" y="1408067"/>
            <a:ext cx="4962418" cy="4041866"/>
          </a:xfrm>
          <a:prstGeom prst="rect">
            <a:avLst/>
          </a:prstGeom>
        </p:spPr>
      </p:pic>
    </p:spTree>
    <p:extLst>
      <p:ext uri="{BB962C8B-B14F-4D97-AF65-F5344CB8AC3E}">
        <p14:creationId xmlns:p14="http://schemas.microsoft.com/office/powerpoint/2010/main" val="42554783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46054" y="2151727"/>
            <a:ext cx="4539989" cy="2554545"/>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 have selected a Time Split. Now, you should move to the Time Pod to begin your mission.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stretch>
            <a:fillRect/>
          </a:stretch>
        </p:blipFill>
        <p:spPr>
          <a:xfrm>
            <a:off x="2628878" y="1700199"/>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Go to the Time 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506988" y="2698578"/>
            <a:ext cx="4962418" cy="1815882"/>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 Time Pod is a machine that allows you to time travel! </a:t>
            </a: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0E0F3045-B0E4-4978-AC87-A2BFCCC61CD3}"/>
              </a:ext>
            </a:extLst>
          </p:cNvPr>
          <p:cNvPicPr>
            <a:picLocks noChangeAspect="1"/>
          </p:cNvPicPr>
          <p:nvPr/>
        </p:nvPicPr>
        <p:blipFill rotWithShape="1">
          <a:blip r:embed="rId4"/>
          <a:srcRect l="4275" t="5778" r="7500"/>
          <a:stretch/>
        </p:blipFill>
        <p:spPr>
          <a:xfrm>
            <a:off x="722594" y="1493206"/>
            <a:ext cx="5735130" cy="3519511"/>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521315" y="1670782"/>
            <a:ext cx="3938010" cy="3046988"/>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Move toward the Time Pod and press the button ahead to open it and receive your mission brief!</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stretch>
            <a:fillRect/>
          </a:stretch>
        </p:blipFill>
        <p:spPr>
          <a:xfrm>
            <a:off x="2334964" y="1531471"/>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Time Jumps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62794" y="1228397"/>
            <a:ext cx="4962418" cy="4401205"/>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 will have to solve 3 Time Splits. Every time you enter the Time Pod, the number shown on the side will tell you how many time jumps you have to solve.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to open the Time Pod.</a:t>
            </a: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AB0933B0-0DE4-4036-A7A1-C4201F9B7B79}"/>
              </a:ext>
            </a:extLst>
          </p:cNvPr>
          <p:cNvPicPr>
            <a:picLocks noChangeAspect="1"/>
          </p:cNvPicPr>
          <p:nvPr/>
        </p:nvPicPr>
        <p:blipFill rotWithShape="1">
          <a:blip r:embed="rId4"/>
          <a:srcRect t="6478" r="12054"/>
          <a:stretch/>
        </p:blipFill>
        <p:spPr>
          <a:xfrm>
            <a:off x="521208" y="1188720"/>
            <a:ext cx="6093266" cy="4187868"/>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565240" y="2701389"/>
            <a:ext cx="1732146" cy="1827068"/>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Enter the Time 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99170" y="2521058"/>
            <a:ext cx="5726113"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in the Time Pod</a:t>
            </a:r>
            <a:r>
              <a:rPr lang="en-US"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C55EE056-018D-472A-B5D9-3F018D20CAD9}"/>
              </a:ext>
            </a:extLst>
          </p:cNvPr>
          <p:cNvPicPr>
            <a:picLocks noChangeAspect="1"/>
          </p:cNvPicPr>
          <p:nvPr/>
        </p:nvPicPr>
        <p:blipFill rotWithShape="1">
          <a:blip r:embed="rId4"/>
          <a:srcRect l="21474" t="4723" r="24732" b="480"/>
          <a:stretch/>
        </p:blipFill>
        <p:spPr>
          <a:xfrm>
            <a:off x="1393372" y="1322614"/>
            <a:ext cx="4393526" cy="4212771"/>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Welcome to 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your spawn point in this world. You will see this exact image when you start game play.</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88412" y="1561994"/>
            <a:ext cx="7623231" cy="4031873"/>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bad. If the musician cannot find his trumpet, jazz music may never exist. Let's see if we can help him out?</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I'm detecting something belonging to the Jazz Musician behind a wall.</a:t>
            </a: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Start the mission by using your TALK device to call your Time Agent.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stretch>
            <a:fillRect/>
          </a:stretch>
        </p:blipFill>
        <p:spPr>
          <a:xfrm>
            <a:off x="831506" y="1629615"/>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Jazz Musician 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260381" y="1905506"/>
            <a:ext cx="5464550" cy="3046988"/>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Booed off another stage! Ever since I lost my trumpet, nothing has been the same! The kazoo just doesn’t have the same zing!</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a:srcRect l="17254" t="7199" r="24833" b="13595"/>
          <a:stretch/>
        </p:blipFill>
        <p:spPr>
          <a:xfrm>
            <a:off x="1748385" y="157642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you have the TALK device in your hand, you will see a new gray box saying </a:t>
            </a:r>
          </a:p>
          <a:p>
            <a:pPr algn="ctr"/>
            <a:r>
              <a:rPr lang="en-U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“Use TALK device”.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the button to see the next pop-up screen.</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a:srcRect b="26745"/>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629005" y="2576990"/>
            <a:ext cx="4689545" cy="2120726"/>
          </a:xfrm>
        </p:spPr>
        <p:txBody>
          <a:bodyPr/>
          <a:lstStyle/>
          <a:p>
            <a:r>
              <a:rPr lang="en-US" dirty="0"/>
              <a:t>How is computer science used in my hobbies or in different jobs?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5" name="Picture 4" descr="A picture containing text, person&#10;&#10;Description automatically generated">
            <a:extLst>
              <a:ext uri="{FF2B5EF4-FFF2-40B4-BE49-F238E27FC236}">
                <a16:creationId xmlns:a16="http://schemas.microsoft.com/office/drawing/2014/main" id="{84E35308-6FF3-4F75-8AB6-70D03E16DDE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098189" y="609969"/>
            <a:ext cx="2709601" cy="2386178"/>
          </a:xfrm>
          <a:prstGeom prst="rect">
            <a:avLst/>
          </a:prstGeom>
        </p:spPr>
      </p:pic>
      <p:pic>
        <p:nvPicPr>
          <p:cNvPr id="8" name="Picture 7" descr="A picture containing text, window, indoor, person&#10;&#10;Description automatically generated">
            <a:extLst>
              <a:ext uri="{FF2B5EF4-FFF2-40B4-BE49-F238E27FC236}">
                <a16:creationId xmlns:a16="http://schemas.microsoft.com/office/drawing/2014/main" id="{D387BEF8-2156-4FC5-AE82-44C840FF75A9}"/>
              </a:ext>
            </a:extLst>
          </p:cNvPr>
          <p:cNvPicPr>
            <a:picLocks noChangeAspect="1"/>
          </p:cNvPicPr>
          <p:nvPr/>
        </p:nvPicPr>
        <p:blipFill rotWithShape="1">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l="19702" b="10095"/>
          <a:stretch/>
        </p:blipFill>
        <p:spPr>
          <a:xfrm>
            <a:off x="6229803" y="609969"/>
            <a:ext cx="2709601" cy="2383316"/>
          </a:xfrm>
          <a:prstGeom prst="rect">
            <a:avLst/>
          </a:prstGeom>
        </p:spPr>
      </p:pic>
      <p:pic>
        <p:nvPicPr>
          <p:cNvPr id="20" name="Picture 19" descr="A picture containing wall, person, indoor&#10;&#10;Description automatically generated">
            <a:extLst>
              <a:ext uri="{FF2B5EF4-FFF2-40B4-BE49-F238E27FC236}">
                <a16:creationId xmlns:a16="http://schemas.microsoft.com/office/drawing/2014/main" id="{B107AA6D-92FC-4F62-BEA8-299741E1E314}"/>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6229803" y="3166995"/>
            <a:ext cx="2709601" cy="2383316"/>
          </a:xfrm>
          <a:prstGeom prst="rect">
            <a:avLst/>
          </a:prstGeom>
        </p:spPr>
      </p:pic>
      <p:pic>
        <p:nvPicPr>
          <p:cNvPr id="29" name="Picture 28" descr="A picture containing indoor, person&#10;&#10;Description automatically generated">
            <a:extLst>
              <a:ext uri="{FF2B5EF4-FFF2-40B4-BE49-F238E27FC236}">
                <a16:creationId xmlns:a16="http://schemas.microsoft.com/office/drawing/2014/main" id="{F8D8DBB0-4FE1-4037-9554-0541B86DEC83}"/>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9098189" y="3166994"/>
            <a:ext cx="2709601" cy="2383316"/>
          </a:xfrm>
          <a:prstGeom prst="rect">
            <a:avLst/>
          </a:prstGeom>
        </p:spPr>
      </p:pic>
    </p:spTree>
    <p:extLst>
      <p:ext uri="{BB962C8B-B14F-4D97-AF65-F5344CB8AC3E}">
        <p14:creationId xmlns:p14="http://schemas.microsoft.com/office/powerpoint/2010/main" val="18263889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en-US"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Click on “Start Activity”</a:t>
            </a: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begin your mission!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00463" y="1905506"/>
            <a:ext cx="5454392" cy="3046988"/>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Excellent! You’ve revealed the location of the Jazz Musician’s trumpet. Use code to move the Time Agent through the maze and collect the trumpet.</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stretch>
            <a:fillRect/>
          </a:stretch>
        </p:blipFill>
        <p:spPr>
          <a:xfrm>
            <a:off x="2052320" y="1658179"/>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Time Agent will automatically start in position.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the end of the maze, there is a trumpet.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 need to get the trumpet for the musician!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F93A1195-CB92-400F-AD57-A293E06DB1D9}"/>
              </a:ext>
            </a:extLst>
          </p:cNvPr>
          <p:cNvPicPr>
            <a:picLocks noChangeAspect="1"/>
          </p:cNvPicPr>
          <p:nvPr/>
        </p:nvPicPr>
        <p:blipFill rotWithShape="1">
          <a:blip r:embed="rId4"/>
          <a:srcRect l="-848" t="6494" r="13234" b="-1126"/>
          <a:stretch/>
        </p:blipFill>
        <p:spPr>
          <a:xfrm>
            <a:off x="640951" y="1469126"/>
            <a:ext cx="6331349" cy="3721034"/>
          </a:xfrm>
          <a:prstGeom prst="rect">
            <a:avLst/>
          </a:prstGeom>
        </p:spPr>
      </p:pic>
      <p:sp>
        <p:nvSpPr>
          <p:cNvPr id="7" name="Oval 6">
            <a:extLst>
              <a:ext uri="{FF2B5EF4-FFF2-40B4-BE49-F238E27FC236}">
                <a16:creationId xmlns:a16="http://schemas.microsoft.com/office/drawing/2014/main" id="{EC6010D2-DF0C-4228-9D8F-BBADB3D5A8C3}"/>
              </a:ext>
            </a:extLst>
          </p:cNvPr>
          <p:cNvSpPr/>
          <p:nvPr/>
        </p:nvSpPr>
        <p:spPr bwMode="auto">
          <a:xfrm>
            <a:off x="5228876" y="223923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1182531" y="2440138"/>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EC5E21-6ACF-463D-88D1-7CCE892B259C}"/>
              </a:ext>
            </a:extLst>
          </p:cNvPr>
          <p:cNvPicPr>
            <a:picLocks noChangeAspect="1"/>
          </p:cNvPicPr>
          <p:nvPr/>
        </p:nvPicPr>
        <p:blipFill>
          <a:blip r:embed="rId2"/>
          <a:stretch>
            <a:fillRect/>
          </a:stretch>
        </p:blipFill>
        <p:spPr>
          <a:xfrm>
            <a:off x="466780" y="1477030"/>
            <a:ext cx="6334293" cy="3718882"/>
          </a:xfrm>
          <a:prstGeom prst="rect">
            <a:avLst/>
          </a:prstGeom>
        </p:spPr>
      </p:pic>
      <p:sp>
        <p:nvSpPr>
          <p:cNvPr id="4" name="Title 3"/>
          <p:cNvSpPr>
            <a:spLocks noGrp="1"/>
          </p:cNvSpPr>
          <p:nvPr>
            <p:ph type="title"/>
          </p:nvPr>
        </p:nvSpPr>
        <p:spPr/>
        <p:txBody>
          <a:bodyPr/>
          <a:lstStyle/>
          <a:p>
            <a:r>
              <a:rPr lang="en-US" dirty="0"/>
              <a:t>Creating the algorithm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en-US"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use an algorithm to help us solve this challenge.</a:t>
            </a:r>
          </a:p>
          <a:p>
            <a:pPr algn="ctr"/>
            <a:r>
              <a:rPr lang="en-US"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How can we use the commands</a:t>
            </a:r>
          </a:p>
          <a:p>
            <a:pPr algn="ctr"/>
            <a:r>
              <a:rPr lang="en-U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forward</a:t>
            </a:r>
          </a:p>
          <a:p>
            <a:pPr algn="ctr"/>
            <a:r>
              <a:rPr lang="en-U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back</a:t>
            </a:r>
          </a:p>
          <a:p>
            <a:pPr algn="ctr"/>
            <a:r>
              <a:rPr lang="en-U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left</a:t>
            </a:r>
          </a:p>
          <a:p>
            <a:pPr algn="ctr"/>
            <a:r>
              <a:rPr lang="en-U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right</a:t>
            </a:r>
          </a:p>
          <a:p>
            <a:pPr algn="ctr"/>
            <a:r>
              <a:rPr lang="en-U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up</a:t>
            </a:r>
          </a:p>
          <a:p>
            <a:pPr algn="ctr"/>
            <a:r>
              <a:rPr lang="en-U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down</a:t>
            </a:r>
          </a:p>
          <a:p>
            <a:pPr algn="ctr"/>
            <a:r>
              <a:rPr lang="en-US"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get our Time Agent to the trumpet?</a:t>
            </a:r>
          </a:p>
          <a:p>
            <a:pPr algn="ctr"/>
            <a:endParaRPr lang="en-US" sz="2800" dirty="0">
              <a:solidFill>
                <a:schemeClr val="accent5">
                  <a:alpha val="99000"/>
                </a:schemeClr>
              </a:solidFill>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1110428" y="240860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144552" y="220770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Coding the Algorithm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Now let’s code our Time Agent to follow the algorithm.</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open Code Builder by pressing the “C” button.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Code Builder is open, you will see the directions, toolbox, and hints.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en-US"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a:t>
                      </a:r>
                      <a:r>
                        <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rPr>
                        <a:t> Blocks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RESET ACTIVITY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If you would like to reset the activity to start over, use your TALK device.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the </a:t>
            </a:r>
          </a:p>
          <a:p>
            <a:pPr algn="ctr"/>
            <a:r>
              <a:rPr lang="en-U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Reset Activity </a:t>
            </a: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button and you will start over from your spawn point.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3C312821-1A62-4D57-9B45-0B2DF126B794}"/>
              </a:ext>
            </a:extLst>
          </p:cNvPr>
          <p:cNvPicPr>
            <a:picLocks noChangeAspect="1"/>
          </p:cNvPicPr>
          <p:nvPr/>
        </p:nvPicPr>
        <p:blipFill rotWithShape="1">
          <a:blip r:embed="rId4"/>
          <a:srcRect l="11116" t="16419" r="15223" b="14918"/>
          <a:stretch/>
        </p:blipFill>
        <p:spPr>
          <a:xfrm>
            <a:off x="440871" y="1679109"/>
            <a:ext cx="6493329" cy="3311991"/>
          </a:xfrm>
          <a:prstGeom prst="rect">
            <a:avLst/>
          </a:prstGeom>
        </p:spPr>
      </p:pic>
      <p:sp>
        <p:nvSpPr>
          <p:cNvPr id="5" name="Oval 4">
            <a:extLst>
              <a:ext uri="{FF2B5EF4-FFF2-40B4-BE49-F238E27FC236}">
                <a16:creationId xmlns:a16="http://schemas.microsoft.com/office/drawing/2014/main" id="{4427CA7D-C2B0-435D-B187-D3FD6691B8AC}"/>
              </a:ext>
            </a:extLst>
          </p:cNvPr>
          <p:cNvSpPr/>
          <p:nvPr/>
        </p:nvSpPr>
        <p:spPr bwMode="auto">
          <a:xfrm>
            <a:off x="751114" y="4154065"/>
            <a:ext cx="1943100" cy="615042"/>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en-US">
                <a:solidFill>
                  <a:srgbClr val="D59DFF"/>
                </a:solidFill>
              </a:rPr>
              <a:t>Coding concept: </a:t>
            </a:r>
            <a:br>
              <a:rPr lang="en-US">
                <a:solidFill>
                  <a:srgbClr val="D59DFF"/>
                </a:solidFill>
              </a:rPr>
            </a:br>
            <a:r>
              <a:rPr lang="en-US" sz="2400">
                <a:solidFill>
                  <a:srgbClr val="D59DFF"/>
                </a:solidFill>
              </a:rPr>
              <a:t>Debugging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en-US">
                <a:solidFill>
                  <a:srgbClr val="D59DFF"/>
                </a:solidFill>
                <a:latin typeface="+mj-lt"/>
              </a:rPr>
              <a:t>What it means</a:t>
            </a:r>
          </a:p>
          <a:p>
            <a:pPr>
              <a:lnSpc>
                <a:spcPct val="108000"/>
              </a:lnSpc>
              <a:spcBef>
                <a:spcPts val="1200"/>
              </a:spcBef>
            </a:pPr>
            <a:r>
              <a:rPr lang="en-US" sz="2000">
                <a:solidFill>
                  <a:schemeClr val="bg1"/>
                </a:solidFill>
              </a:rPr>
              <a:t>Debugging is finding and fixing errors (bugs) in your code.</a:t>
            </a:r>
          </a:p>
          <a:p>
            <a:pPr>
              <a:lnSpc>
                <a:spcPct val="108000"/>
              </a:lnSpc>
              <a:spcBef>
                <a:spcPts val="1200"/>
              </a:spcBef>
            </a:pPr>
            <a:r>
              <a:rPr lang="en-US">
                <a:solidFill>
                  <a:srgbClr val="D59DFF"/>
                </a:solidFill>
                <a:latin typeface="+mj-lt"/>
              </a:rPr>
              <a:t>Let’s think about it</a:t>
            </a:r>
          </a:p>
          <a:p>
            <a:pPr>
              <a:lnSpc>
                <a:spcPct val="108000"/>
              </a:lnSpc>
              <a:spcBef>
                <a:spcPts val="1200"/>
              </a:spcBef>
            </a:pPr>
            <a:r>
              <a:rPr lang="en-US" sz="2000">
                <a:solidFill>
                  <a:schemeClr val="bg1"/>
                </a:solidFill>
              </a:rPr>
              <a:t>Did your code work on your first try?</a:t>
            </a:r>
          </a:p>
          <a:p>
            <a:pPr>
              <a:lnSpc>
                <a:spcPct val="108000"/>
              </a:lnSpc>
              <a:spcBef>
                <a:spcPts val="1200"/>
              </a:spcBef>
            </a:pPr>
            <a:r>
              <a:rPr lang="en-US" sz="2000">
                <a:solidFill>
                  <a:schemeClr val="bg1"/>
                </a:solidFill>
              </a:rPr>
              <a:t>How did you find and fix any bugs in your code?</a:t>
            </a:r>
          </a:p>
          <a:p>
            <a:pPr>
              <a:lnSpc>
                <a:spcPct val="108000"/>
              </a:lnSpc>
              <a:spcBef>
                <a:spcPts val="1200"/>
              </a:spcBef>
            </a:pPr>
            <a:r>
              <a:rPr lang="en-US">
                <a:solidFill>
                  <a:srgbClr val="D59DFF"/>
                </a:solidFill>
                <a:latin typeface="+mj-lt"/>
              </a:rPr>
              <a:t>Tip: </a:t>
            </a:r>
            <a:r>
              <a:rPr lang="en-US" sz="2000">
                <a:solidFill>
                  <a:schemeClr val="bg1"/>
                </a:solidFill>
              </a:rPr>
              <a:t>When you run your code, watch the Agent carefully to spot where problems happen.</a:t>
            </a:r>
          </a:p>
        </p:txBody>
      </p:sp>
      <p:pic>
        <p:nvPicPr>
          <p:cNvPr id="6" name="Picture Placeholder 5" descr="A screenshot of the Minecraft Agent in the Hour of Code quest 4 maze">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a:srcRect l="23243" t="36798" r="23323" b="12475"/>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Using the “hint”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47268812"/>
              </p:ext>
            </p:extLst>
          </p:nvPr>
        </p:nvGraphicFramePr>
        <p:xfrm>
          <a:off x="600074" y="1360916"/>
          <a:ext cx="11149440" cy="411480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en-US" sz="2800" b="1" dirty="0">
                          <a:solidFill>
                            <a:schemeClr val="accent5"/>
                          </a:solidFill>
                        </a:rPr>
                        <a:t>Hint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b="0" dirty="0">
                          <a:solidFill>
                            <a:schemeClr val="accent5"/>
                          </a:solidFill>
                        </a:rPr>
                        <a:t>You will get an image of the solution. Use this to help you plan your coding solution.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en-US" sz="2800" b="1" dirty="0">
                          <a:solidFill>
                            <a:schemeClr val="accent5"/>
                          </a:solidFill>
                        </a:rPr>
                        <a:t>Hint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a:solidFill>
                            <a:schemeClr val="accent5"/>
                          </a:solidFill>
                        </a:rPr>
                        <a:t>You will see starter code in Code Builder with a couple values wrong. You will need to debug (fix the coding errors) in the starter code to find the right solution.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en-US" sz="2800" b="1" dirty="0">
                          <a:solidFill>
                            <a:schemeClr val="accent5"/>
                          </a:solidFill>
                        </a:rPr>
                        <a:t>Hint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800" dirty="0">
                          <a:solidFill>
                            <a:schemeClr val="accent5"/>
                          </a:solidFill>
                        </a:rPr>
                        <a:t>You will see the full coding solution in Code Builder, and you will be teleported back to the Institute for Major Time Errors.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Amazing work! You’ve repaired this moment in time, now the future of jazz music is saved!</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Wait- Oh no! I’m detecting something else that isn’t supposed to be here. I’m going to do a full scan of the area for any hidden devices.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0152" y="4080386"/>
            <a:ext cx="4999604" cy="833698"/>
          </a:xfrm>
        </p:spPr>
        <p:txBody>
          <a:bodyPr wrap="square" anchor="b">
            <a:noAutofit/>
          </a:bodyPr>
          <a:lstStyle/>
          <a:p>
            <a:pPr algn="ctr">
              <a:lnSpc>
                <a:spcPct val="150000"/>
              </a:lnSpc>
            </a:pPr>
            <a:r>
              <a:rPr lang="en-US" sz="4000" dirty="0"/>
              <a:t>Computer Science</a:t>
            </a:r>
            <a:br>
              <a:rPr lang="en-US" sz="4000" dirty="0"/>
            </a:br>
            <a:r>
              <a:rPr lang="en-US" sz="4000" dirty="0" err="1"/>
              <a:t>iS</a:t>
            </a:r>
            <a:r>
              <a:rPr lang="en-US" sz="4000" dirty="0"/>
              <a:t> Everywhere and</a:t>
            </a:r>
            <a:br>
              <a:rPr lang="en-US" sz="4000" dirty="0"/>
            </a:br>
            <a:r>
              <a:rPr lang="en-US" sz="4000" dirty="0"/>
              <a:t>FOR EVERYONE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6FFD1026-AED1-4602-AEFA-ECC73BC87501}"/>
              </a:ext>
            </a:extLst>
          </p:cNvPr>
          <p:cNvPicPr>
            <a:picLocks noChangeAspect="1"/>
          </p:cNvPicPr>
          <p:nvPr/>
        </p:nvPicPr>
        <p:blipFill>
          <a:blip r:embed="rId4"/>
          <a:stretch>
            <a:fillRect/>
          </a:stretch>
        </p:blipFill>
        <p:spPr>
          <a:xfrm>
            <a:off x="5437239" y="738978"/>
            <a:ext cx="6754761" cy="4702075"/>
          </a:xfrm>
          <a:prstGeom prst="rect">
            <a:avLst/>
          </a:prstGeom>
        </p:spPr>
      </p:pic>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Secret Revealed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After TARRA scans the room, the secret button has been revealed!</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69690" y="1476355"/>
            <a:ext cx="6063988" cy="4031873"/>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My scan has revealed a hidden button somewhere in this area!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Search the area from top to bottom and then press the button to gather more information!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stretch>
            <a:fillRect/>
          </a:stretch>
        </p:blipFill>
        <p:spPr>
          <a:xfrm>
            <a:off x="1528192" y="1700200"/>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Secret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472717"/>
            <a:ext cx="5584647" cy="1384995"/>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There is a secret button hidden in this Time Split. Follow the trail to the secret button.</a:t>
            </a:r>
          </a:p>
        </p:txBody>
      </p:sp>
      <p:pic>
        <p:nvPicPr>
          <p:cNvPr id="2" name="Picture 1">
            <a:extLst>
              <a:ext uri="{FF2B5EF4-FFF2-40B4-BE49-F238E27FC236}">
                <a16:creationId xmlns:a16="http://schemas.microsoft.com/office/drawing/2014/main" id="{1B06278A-2FA3-4D15-BDB9-6D477A849A6D}"/>
              </a:ext>
            </a:extLst>
          </p:cNvPr>
          <p:cNvPicPr>
            <a:picLocks noChangeAspect="1"/>
          </p:cNvPicPr>
          <p:nvPr/>
        </p:nvPicPr>
        <p:blipFill>
          <a:blip r:embed="rId4"/>
          <a:stretch>
            <a:fillRect/>
          </a:stretch>
        </p:blipFill>
        <p:spPr>
          <a:xfrm>
            <a:off x="711708" y="1243149"/>
            <a:ext cx="5455049" cy="4240697"/>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Secret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the location of the secret button.</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you click on this button, it will open the white doors on the left.</a:t>
            </a:r>
          </a:p>
          <a:p>
            <a:pPr algn="ctr"/>
            <a:endParaRPr lang="en-US" sz="1400" dirty="0">
              <a:solidFill>
                <a:schemeClr val="accent5">
                  <a:alpha val="99000"/>
                </a:schemeClr>
              </a:solidFill>
            </a:endParaRPr>
          </a:p>
        </p:txBody>
      </p:sp>
      <p:pic>
        <p:nvPicPr>
          <p:cNvPr id="2" name="Picture 1">
            <a:extLst>
              <a:ext uri="{FF2B5EF4-FFF2-40B4-BE49-F238E27FC236}">
                <a16:creationId xmlns:a16="http://schemas.microsoft.com/office/drawing/2014/main" id="{39901CE8-E52B-46F7-9C41-F0870887C451}"/>
              </a:ext>
            </a:extLst>
          </p:cNvPr>
          <p:cNvPicPr>
            <a:picLocks noChangeAspect="1"/>
          </p:cNvPicPr>
          <p:nvPr/>
        </p:nvPicPr>
        <p:blipFill>
          <a:blip r:embed="rId4"/>
          <a:stretch>
            <a:fillRect/>
          </a:stretch>
        </p:blipFill>
        <p:spPr>
          <a:xfrm>
            <a:off x="1286764" y="1360916"/>
            <a:ext cx="4970543" cy="4316185"/>
          </a:xfrm>
          <a:prstGeom prst="rect">
            <a:avLst/>
          </a:prstGeom>
        </p:spPr>
      </p:pic>
    </p:spTree>
    <p:extLst>
      <p:ext uri="{BB962C8B-B14F-4D97-AF65-F5344CB8AC3E}">
        <p14:creationId xmlns:p14="http://schemas.microsoft.com/office/powerpoint/2010/main" val="186721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Message from TARRA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129453" y="1502498"/>
            <a:ext cx="7273333" cy="4031873"/>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You've found the hidden button!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It appears a secret room has been revealed in this area. It must be the Culprit's hideout!</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Go to the room and search it for any clues!</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Clues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98029" y="1955020"/>
            <a:ext cx="5825493" cy="2893100"/>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You’ve found the secret room!</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Write down the clues of which Time Agents you see here.</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Then use your TALK device to head back to the Time Institute.</a:t>
            </a:r>
          </a:p>
        </p:txBody>
      </p:sp>
      <p:pic>
        <p:nvPicPr>
          <p:cNvPr id="2" name="Picture 1">
            <a:extLst>
              <a:ext uri="{FF2B5EF4-FFF2-40B4-BE49-F238E27FC236}">
                <a16:creationId xmlns:a16="http://schemas.microsoft.com/office/drawing/2014/main" id="{14276246-7742-48D3-ABEB-5DE2D95CCC3A}"/>
              </a:ext>
            </a:extLst>
          </p:cNvPr>
          <p:cNvPicPr>
            <a:picLocks noChangeAspect="1"/>
          </p:cNvPicPr>
          <p:nvPr/>
        </p:nvPicPr>
        <p:blipFill>
          <a:blip r:embed="rId4"/>
          <a:stretch>
            <a:fillRect/>
          </a:stretch>
        </p:blipFill>
        <p:spPr>
          <a:xfrm>
            <a:off x="657279" y="1308199"/>
            <a:ext cx="5476821" cy="4047572"/>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Return to the Control center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starting narrowing down which Time Agent could be the Culprit.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Based on the evidence you’ve gathered, which one do you think is causing all of the Time Splits?</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stretch>
            <a:fillRect/>
          </a:stretch>
        </p:blipFill>
        <p:spPr>
          <a:xfrm>
            <a:off x="1022006" y="1656830"/>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Voting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After each Time Split, you will have the opportunity to vote for who you think the Time Culprit is. </a:t>
            </a: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2009845A-3672-41BD-B76F-C64CF1AC689D}"/>
              </a:ext>
            </a:extLst>
          </p:cNvPr>
          <p:cNvPicPr>
            <a:picLocks noChangeAspect="1"/>
          </p:cNvPicPr>
          <p:nvPr/>
        </p:nvPicPr>
        <p:blipFill>
          <a:blip r:embed="rId4"/>
          <a:stretch>
            <a:fillRect/>
          </a:stretch>
        </p:blipFill>
        <p:spPr>
          <a:xfrm>
            <a:off x="521208" y="1456681"/>
            <a:ext cx="6031992" cy="3588847"/>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Success!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rPr>
                        <a:t>BEFORE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rPr>
                        <a:t>AFTER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3" name="Picture 2">
            <a:extLst>
              <a:ext uri="{FF2B5EF4-FFF2-40B4-BE49-F238E27FC236}">
                <a16:creationId xmlns:a16="http://schemas.microsoft.com/office/drawing/2014/main" id="{FEA27AB1-0776-41AE-B170-68AB8973B5C0}"/>
              </a:ext>
            </a:extLst>
          </p:cNvPr>
          <p:cNvPicPr>
            <a:picLocks noChangeAspect="1"/>
          </p:cNvPicPr>
          <p:nvPr/>
        </p:nvPicPr>
        <p:blipFill rotWithShape="1">
          <a:blip r:embed="rId4"/>
          <a:srcRect l="56800" t="30340" r="5031"/>
          <a:stretch/>
        </p:blipFill>
        <p:spPr>
          <a:xfrm>
            <a:off x="2052320" y="1891012"/>
            <a:ext cx="2764973" cy="3863831"/>
          </a:xfrm>
          <a:prstGeom prst="rect">
            <a:avLst/>
          </a:prstGeom>
        </p:spPr>
      </p:pic>
      <p:pic>
        <p:nvPicPr>
          <p:cNvPr id="9" name="Picture 8" descr="Graphical user interface, website&#10;&#10;Description automatically generated">
            <a:extLst>
              <a:ext uri="{FF2B5EF4-FFF2-40B4-BE49-F238E27FC236}">
                <a16:creationId xmlns:a16="http://schemas.microsoft.com/office/drawing/2014/main" id="{49EAB2EA-D298-4DCC-AE14-06DB77C66BBF}"/>
              </a:ext>
            </a:extLst>
          </p:cNvPr>
          <p:cNvPicPr>
            <a:picLocks noChangeAspect="1"/>
          </p:cNvPicPr>
          <p:nvPr/>
        </p:nvPicPr>
        <p:blipFill rotWithShape="1">
          <a:blip r:embed="rId5"/>
          <a:srcRect l="18602" r="32610"/>
          <a:stretch/>
        </p:blipFill>
        <p:spPr>
          <a:xfrm>
            <a:off x="7598591" y="1891012"/>
            <a:ext cx="2764973" cy="3863831"/>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F17CB-8055-4568-837E-7573A6BDFB77}"/>
              </a:ext>
            </a:extLst>
          </p:cNvPr>
          <p:cNvSpPr>
            <a:spLocks noGrp="1"/>
          </p:cNvSpPr>
          <p:nvPr>
            <p:ph type="title"/>
          </p:nvPr>
        </p:nvSpPr>
        <p:spPr/>
        <p:txBody>
          <a:bodyPr/>
          <a:lstStyle/>
          <a:p>
            <a:r>
              <a:rPr lang="en-US" dirty="0"/>
              <a:t>Trophy Area</a:t>
            </a:r>
          </a:p>
        </p:txBody>
      </p:sp>
      <p:sp>
        <p:nvSpPr>
          <p:cNvPr id="3" name="Content Placeholder 2">
            <a:extLst>
              <a:ext uri="{FF2B5EF4-FFF2-40B4-BE49-F238E27FC236}">
                <a16:creationId xmlns:a16="http://schemas.microsoft.com/office/drawing/2014/main" id="{502F8A08-CA87-4692-95D0-2CE86B46BB20}"/>
              </a:ext>
            </a:extLst>
          </p:cNvPr>
          <p:cNvSpPr>
            <a:spLocks noGrp="1"/>
          </p:cNvSpPr>
          <p:nvPr>
            <p:ph idx="1"/>
          </p:nvPr>
        </p:nvSpPr>
        <p:spPr/>
        <p:txBody>
          <a:bodyPr/>
          <a:lstStyle/>
          <a:p>
            <a:pPr algn="ctr"/>
            <a:r>
              <a:rPr lang="en-US" dirty="0"/>
              <a:t>Go explore the Control Center to find the Trophy Area. Each time you successfully solve a time split, a trophy will appear!</a:t>
            </a:r>
          </a:p>
        </p:txBody>
      </p:sp>
      <p:pic>
        <p:nvPicPr>
          <p:cNvPr id="4" name="Picture 3">
            <a:extLst>
              <a:ext uri="{FF2B5EF4-FFF2-40B4-BE49-F238E27FC236}">
                <a16:creationId xmlns:a16="http://schemas.microsoft.com/office/drawing/2014/main" id="{0F52C49F-FA7B-48CF-86F1-EEC027AB61D6}"/>
              </a:ext>
            </a:extLst>
          </p:cNvPr>
          <p:cNvPicPr>
            <a:picLocks noChangeAspect="1"/>
          </p:cNvPicPr>
          <p:nvPr/>
        </p:nvPicPr>
        <p:blipFill rotWithShape="1">
          <a:blip r:embed="rId2"/>
          <a:srcRect b="4286"/>
          <a:stretch/>
        </p:blipFill>
        <p:spPr>
          <a:xfrm>
            <a:off x="3203299" y="2442140"/>
            <a:ext cx="5785402" cy="3775780"/>
          </a:xfrm>
          <a:prstGeom prst="rect">
            <a:avLst/>
          </a:prstGeom>
        </p:spPr>
      </p:pic>
    </p:spTree>
    <p:extLst>
      <p:ext uri="{BB962C8B-B14F-4D97-AF65-F5344CB8AC3E}">
        <p14:creationId xmlns:p14="http://schemas.microsoft.com/office/powerpoint/2010/main" val="15733838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456EF6B9-DE33-4F5B-B284-EECDB32D559E}"/>
              </a:ext>
            </a:extLst>
          </p:cNvPr>
          <p:cNvSpPr txBox="1"/>
          <p:nvPr/>
        </p:nvSpPr>
        <p:spPr>
          <a:xfrm>
            <a:off x="2492477" y="6501030"/>
            <a:ext cx="2725490" cy="338554"/>
          </a:xfrm>
          <a:prstGeom prst="rect">
            <a:avLst/>
          </a:prstGeom>
          <a:noFill/>
        </p:spPr>
        <p:txBody>
          <a:bodyPr wrap="none" rtlCol="0">
            <a:spAutoFit/>
          </a:bodyPr>
          <a:lstStyle/>
          <a:p>
            <a:r>
              <a:rPr lang="en-US" sz="1600" dirty="0">
                <a:solidFill>
                  <a:schemeClr val="accent2">
                    <a:alpha val="99000"/>
                  </a:schemeClr>
                </a:solidFill>
              </a:rPr>
              <a:t>Select the image to view video</a:t>
            </a:r>
          </a:p>
        </p:txBody>
      </p:sp>
      <p:sp>
        <p:nvSpPr>
          <p:cNvPr id="4" name="Title 3"/>
          <p:cNvSpPr>
            <a:spLocks noGrp="1"/>
          </p:cNvSpPr>
          <p:nvPr>
            <p:ph type="title"/>
          </p:nvPr>
        </p:nvSpPr>
        <p:spPr>
          <a:xfrm>
            <a:off x="2312282" y="645998"/>
            <a:ext cx="7983290" cy="795528"/>
          </a:xfrm>
        </p:spPr>
        <p:txBody>
          <a:bodyPr/>
          <a:lstStyle/>
          <a:p>
            <a:pPr algn="ctr"/>
            <a:r>
              <a:rPr lang="en-US" sz="3600" dirty="0"/>
              <a:t>Welcome to Hour of Code 2021 </a:t>
            </a:r>
            <a:r>
              <a:rPr lang="en-US" sz="3600" dirty="0" err="1"/>
              <a:t>TimeCraft</a:t>
            </a:r>
            <a:endParaRPr lang="en-US" sz="3600" dirty="0"/>
          </a:p>
        </p:txBody>
      </p:sp>
      <p:pic>
        <p:nvPicPr>
          <p:cNvPr id="3" name="Online Media 2" title="2021 Hour of Code: TimeCraft">
            <a:hlinkClick r:id="" action="ppaction://media"/>
            <a:extLst>
              <a:ext uri="{FF2B5EF4-FFF2-40B4-BE49-F238E27FC236}">
                <a16:creationId xmlns:a16="http://schemas.microsoft.com/office/drawing/2014/main" id="{FB93EFBF-6778-41E4-BDA5-6378CF89A288}"/>
              </a:ext>
            </a:extLst>
          </p:cNvPr>
          <p:cNvPicPr>
            <a:picLocks noRot="1" noChangeAspect="1"/>
          </p:cNvPicPr>
          <p:nvPr>
            <a:videoFile r:link="rId1"/>
          </p:nvPr>
        </p:nvPicPr>
        <p:blipFill>
          <a:blip r:embed="rId5"/>
          <a:stretch>
            <a:fillRect/>
          </a:stretch>
        </p:blipFill>
        <p:spPr>
          <a:xfrm>
            <a:off x="2697316" y="1755058"/>
            <a:ext cx="7213223" cy="4075471"/>
          </a:xfrm>
          <a:prstGeom prst="rect">
            <a:avLst/>
          </a:prstGeom>
        </p:spPr>
      </p:pic>
    </p:spTree>
    <p:extLst>
      <p:ext uri="{BB962C8B-B14F-4D97-AF65-F5344CB8AC3E}">
        <p14:creationId xmlns:p14="http://schemas.microsoft.com/office/powerpoint/2010/main" val="16492201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Two more time splits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24600" y="1311969"/>
            <a:ext cx="5753189" cy="5262979"/>
          </a:xfrm>
          <a:prstGeom prst="rect">
            <a:avLst/>
          </a:prstGeom>
          <a:noFill/>
        </p:spPr>
        <p:txBody>
          <a:bodyPr wrap="square" rtlCol="0">
            <a:spAutoFit/>
          </a:bodyPr>
          <a:lstStyle/>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 will select the next Time Split to solve. Pay attention to the display. This will point you to the next Time Split!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Then report back to the Time Pod for your next mission brief.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U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goal is to try to successfully complete 2 more Time Splits.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2" name="Picture 1">
            <a:extLst>
              <a:ext uri="{FF2B5EF4-FFF2-40B4-BE49-F238E27FC236}">
                <a16:creationId xmlns:a16="http://schemas.microsoft.com/office/drawing/2014/main" id="{BE786977-CFD7-48A7-9473-0BA3C11FFBCE}"/>
              </a:ext>
            </a:extLst>
          </p:cNvPr>
          <p:cNvPicPr>
            <a:picLocks noChangeAspect="1"/>
          </p:cNvPicPr>
          <p:nvPr/>
        </p:nvPicPr>
        <p:blipFill rotWithShape="1">
          <a:blip r:embed="rId4"/>
          <a:srcRect l="6652" t="4333" r="20357" b="16498"/>
          <a:stretch/>
        </p:blipFill>
        <p:spPr>
          <a:xfrm>
            <a:off x="264521" y="1311969"/>
            <a:ext cx="5916386" cy="3902288"/>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4382041" y="1643743"/>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054409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4BE42-8784-4599-A1A1-110CF0B25CA5}"/>
              </a:ext>
            </a:extLst>
          </p:cNvPr>
          <p:cNvSpPr>
            <a:spLocks noGrp="1"/>
          </p:cNvSpPr>
          <p:nvPr>
            <p:ph type="title"/>
          </p:nvPr>
        </p:nvSpPr>
        <p:spPr/>
        <p:txBody>
          <a:bodyPr/>
          <a:lstStyle/>
          <a:p>
            <a:r>
              <a:rPr lang="en-US" dirty="0"/>
              <a:t>Completing the Hour of code</a:t>
            </a:r>
          </a:p>
        </p:txBody>
      </p:sp>
      <p:sp>
        <p:nvSpPr>
          <p:cNvPr id="3" name="Content Placeholder 2">
            <a:extLst>
              <a:ext uri="{FF2B5EF4-FFF2-40B4-BE49-F238E27FC236}">
                <a16:creationId xmlns:a16="http://schemas.microsoft.com/office/drawing/2014/main" id="{3484D201-932E-4237-894B-BAE27A58260C}"/>
              </a:ext>
            </a:extLst>
          </p:cNvPr>
          <p:cNvSpPr>
            <a:spLocks noGrp="1"/>
          </p:cNvSpPr>
          <p:nvPr>
            <p:ph idx="1"/>
          </p:nvPr>
        </p:nvSpPr>
        <p:spPr/>
        <p:txBody>
          <a:bodyPr/>
          <a:lstStyle/>
          <a:p>
            <a:r>
              <a:rPr lang="en-US" dirty="0"/>
              <a:t>After fixing three time splits, go see TARRA to find out who is the Culprit.</a:t>
            </a:r>
          </a:p>
        </p:txBody>
      </p:sp>
      <p:pic>
        <p:nvPicPr>
          <p:cNvPr id="4" name="Picture 3">
            <a:extLst>
              <a:ext uri="{FF2B5EF4-FFF2-40B4-BE49-F238E27FC236}">
                <a16:creationId xmlns:a16="http://schemas.microsoft.com/office/drawing/2014/main" id="{29ED6390-AB55-41C5-B697-B7BFB4BB007A}"/>
              </a:ext>
            </a:extLst>
          </p:cNvPr>
          <p:cNvPicPr>
            <a:picLocks noChangeAspect="1"/>
          </p:cNvPicPr>
          <p:nvPr/>
        </p:nvPicPr>
        <p:blipFill>
          <a:blip r:embed="rId2"/>
          <a:stretch>
            <a:fillRect/>
          </a:stretch>
        </p:blipFill>
        <p:spPr>
          <a:xfrm>
            <a:off x="2438400" y="2400300"/>
            <a:ext cx="7315200" cy="4114799"/>
          </a:xfrm>
          <a:prstGeom prst="rect">
            <a:avLst/>
          </a:prstGeom>
        </p:spPr>
      </p:pic>
    </p:spTree>
    <p:extLst>
      <p:ext uri="{BB962C8B-B14F-4D97-AF65-F5344CB8AC3E}">
        <p14:creationId xmlns:p14="http://schemas.microsoft.com/office/powerpoint/2010/main" val="4874602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01590DC-B1DE-4C06-A5C7-0D4DD5E8EF42}"/>
              </a:ext>
            </a:extLst>
          </p:cNvPr>
          <p:cNvSpPr>
            <a:spLocks noGrp="1"/>
          </p:cNvSpPr>
          <p:nvPr>
            <p:ph type="ftr" sz="quarter" idx="10"/>
          </p:nvPr>
        </p:nvSpPr>
        <p:spPr/>
        <p:txBody>
          <a:bodyPr/>
          <a:lstStyle/>
          <a:p>
            <a:r>
              <a:rPr lang="en-US"/>
              <a:t>Mojang Studios</a:t>
            </a:r>
          </a:p>
        </p:txBody>
      </p:sp>
      <p:sp>
        <p:nvSpPr>
          <p:cNvPr id="3" name="Slide Number Placeholder 2">
            <a:extLst>
              <a:ext uri="{FF2B5EF4-FFF2-40B4-BE49-F238E27FC236}">
                <a16:creationId xmlns:a16="http://schemas.microsoft.com/office/drawing/2014/main" id="{980C99C4-0EFC-4B7C-9264-5C6F982DEEC8}"/>
              </a:ext>
            </a:extLst>
          </p:cNvPr>
          <p:cNvSpPr>
            <a:spLocks noGrp="1"/>
          </p:cNvSpPr>
          <p:nvPr>
            <p:ph type="sldNum" sz="quarter" idx="11"/>
          </p:nvPr>
        </p:nvSpPr>
        <p:spPr/>
        <p:txBody>
          <a:bodyPr/>
          <a:lstStyle/>
          <a:p>
            <a:fld id="{7C84D469-983E-45D1-83D0-D0A54F8F126E}" type="slidenum">
              <a:rPr lang="en-US" smtClean="0"/>
              <a:pPr/>
              <a:t>72</a:t>
            </a:fld>
            <a:endParaRPr lang="en-US"/>
          </a:p>
        </p:txBody>
      </p:sp>
      <p:sp>
        <p:nvSpPr>
          <p:cNvPr id="4" name="Date Placeholder 3">
            <a:extLst>
              <a:ext uri="{FF2B5EF4-FFF2-40B4-BE49-F238E27FC236}">
                <a16:creationId xmlns:a16="http://schemas.microsoft.com/office/drawing/2014/main" id="{F082A186-607D-48EE-B591-8E8B786D5A0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8405FC49-E5A4-4F8A-A960-DC6FC32B034F}"/>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E9F8108A-A1C2-425E-9897-E2DCD216CCC1}"/>
              </a:ext>
            </a:extLst>
          </p:cNvPr>
          <p:cNvSpPr>
            <a:spLocks noGrp="1"/>
          </p:cNvSpPr>
          <p:nvPr>
            <p:ph type="body" sz="quarter" idx="15"/>
          </p:nvPr>
        </p:nvSpPr>
        <p:spPr/>
        <p:txBody>
          <a:bodyPr/>
          <a:lstStyle/>
          <a:p>
            <a:endParaRPr lang="en-US"/>
          </a:p>
        </p:txBody>
      </p:sp>
      <p:pic>
        <p:nvPicPr>
          <p:cNvPr id="7" name="Picture 6">
            <a:extLst>
              <a:ext uri="{FF2B5EF4-FFF2-40B4-BE49-F238E27FC236}">
                <a16:creationId xmlns:a16="http://schemas.microsoft.com/office/drawing/2014/main" id="{435E74C4-0942-4814-8D87-76BF8FB6806F}"/>
              </a:ext>
            </a:extLst>
          </p:cNvPr>
          <p:cNvPicPr>
            <a:picLocks noChangeAspect="1"/>
          </p:cNvPicPr>
          <p:nvPr/>
        </p:nvPicPr>
        <p:blipFill>
          <a:blip r:embed="rId2"/>
          <a:stretch>
            <a:fillRect/>
          </a:stretch>
        </p:blipFill>
        <p:spPr>
          <a:xfrm>
            <a:off x="-1" y="0"/>
            <a:ext cx="12262513" cy="6858000"/>
          </a:xfrm>
          <a:prstGeom prst="rect">
            <a:avLst/>
          </a:prstGeom>
        </p:spPr>
      </p:pic>
    </p:spTree>
    <p:extLst>
      <p:ext uri="{BB962C8B-B14F-4D97-AF65-F5344CB8AC3E}">
        <p14:creationId xmlns:p14="http://schemas.microsoft.com/office/powerpoint/2010/main" val="12786434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n-US">
                <a:solidFill>
                  <a:srgbClr val="D59DFF"/>
                </a:solidFill>
              </a:rPr>
              <a:t>Recap</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en-US" dirty="0">
                <a:solidFill>
                  <a:schemeClr val="bg1"/>
                </a:solidFill>
              </a:rPr>
              <a:t>What you’ve done today:</a:t>
            </a:r>
          </a:p>
          <a:p>
            <a:pPr marL="342900" indent="-342900">
              <a:lnSpc>
                <a:spcPct val="108000"/>
              </a:lnSpc>
              <a:spcBef>
                <a:spcPts val="1200"/>
              </a:spcBef>
              <a:buFont typeface="Arial" panose="020B0604020202020204" pitchFamily="34" charset="0"/>
              <a:buChar char="•"/>
            </a:pPr>
            <a:r>
              <a:rPr lang="en-US" dirty="0">
                <a:solidFill>
                  <a:schemeClr val="bg1"/>
                </a:solidFill>
              </a:rPr>
              <a:t>Learned about coding concepts including algorithms, sequencing, debugging, and maybe even loops.</a:t>
            </a:r>
          </a:p>
          <a:p>
            <a:pPr marL="342900" indent="-342900">
              <a:lnSpc>
                <a:spcPct val="108000"/>
              </a:lnSpc>
              <a:spcBef>
                <a:spcPts val="1200"/>
              </a:spcBef>
              <a:buFont typeface="Arial" panose="020B0604020202020204" pitchFamily="34" charset="0"/>
              <a:buChar char="•"/>
            </a:pPr>
            <a:r>
              <a:rPr lang="en-US" dirty="0">
                <a:solidFill>
                  <a:schemeClr val="bg1"/>
                </a:solidFill>
              </a:rPr>
              <a:t>Learned how CS is everywhere – in all our passions, interests and future careers.</a:t>
            </a:r>
          </a:p>
          <a:p>
            <a:pPr marL="342900" indent="-342900">
              <a:lnSpc>
                <a:spcPct val="108000"/>
              </a:lnSpc>
              <a:spcBef>
                <a:spcPts val="1200"/>
              </a:spcBef>
              <a:buFont typeface="Arial" panose="020B0604020202020204" pitchFamily="34" charset="0"/>
              <a:buChar char="•"/>
            </a:pPr>
            <a:r>
              <a:rPr lang="en-US" dirty="0">
                <a:solidFill>
                  <a:schemeClr val="bg1"/>
                </a:solidFill>
              </a:rPr>
              <a:t>Programmed the Minecraft Time Agent to save the future!</a:t>
            </a:r>
          </a:p>
        </p:txBody>
      </p:sp>
      <p:pic>
        <p:nvPicPr>
          <p:cNvPr id="7" name="Picture Placeholder 6" descr="A screenshot of a video game&#10;&#10;Description automatically generated">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1879" r="21879"/>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Reflection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1243187" y="1578216"/>
            <a:ext cx="11383766" cy="3357266"/>
          </a:xfrm>
          <a:prstGeom prst="rect">
            <a:avLst/>
          </a:prstGeom>
          <a:noFill/>
        </p:spPr>
        <p:txBody>
          <a:bodyPr wrap="square" rtlCol="0">
            <a:spAutoFit/>
          </a:bodyPr>
          <a:lstStyle/>
          <a:p>
            <a:pPr marL="914400" lvl="1" indent="-457200">
              <a:lnSpc>
                <a:spcPct val="150000"/>
              </a:lnSpc>
              <a:buFont typeface="Arial" panose="020B0604020202020204" pitchFamily="34" charset="0"/>
              <a:buChar char="•"/>
            </a:pP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What was your favorite part of the Hour of Code?</a:t>
            </a:r>
          </a:p>
          <a:p>
            <a:pPr marL="914400" lvl="1" indent="-457200">
              <a:lnSpc>
                <a:spcPct val="150000"/>
              </a:lnSpc>
              <a:buFont typeface="Arial" panose="020B0604020202020204" pitchFamily="34" charset="0"/>
              <a:buChar char="•"/>
            </a:pP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What was the most challenging part of the Hour of Code?</a:t>
            </a:r>
          </a:p>
          <a:p>
            <a:pPr marL="914400" lvl="1" indent="-457200">
              <a:lnSpc>
                <a:spcPct val="150000"/>
              </a:lnSpc>
              <a:buFont typeface="Arial" panose="020B0604020202020204" pitchFamily="34" charset="0"/>
              <a:buChar char="•"/>
            </a:pP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How did you use computer science skills today?</a:t>
            </a:r>
          </a:p>
          <a:p>
            <a:pPr marL="914400" lvl="1" indent="-457200">
              <a:lnSpc>
                <a:spcPct val="150000"/>
              </a:lnSpc>
              <a:buFont typeface="Arial" panose="020B0604020202020204" pitchFamily="34" charset="0"/>
              <a:buChar char="•"/>
            </a:pP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What is one new thing you learned today?</a:t>
            </a:r>
          </a:p>
          <a:p>
            <a:pPr marL="914400" lvl="1" indent="-457200">
              <a:lnSpc>
                <a:spcPct val="150000"/>
              </a:lnSpc>
              <a:buFont typeface="Arial" panose="020B0604020202020204" pitchFamily="34" charset="0"/>
              <a:buChar char="•"/>
            </a:pP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Why is computer science important for all people?</a:t>
            </a:r>
          </a:p>
          <a:p>
            <a:pPr marL="914400" lvl="1" indent="-457200">
              <a:lnSpc>
                <a:spcPct val="150000"/>
              </a:lnSpc>
              <a:buFont typeface="Arial" panose="020B0604020202020204" pitchFamily="34" charset="0"/>
              <a:buChar char="•"/>
            </a:pPr>
            <a:r>
              <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Would you like to try Minecraft: Education Edition again?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Certificate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45690" y="559509"/>
            <a:ext cx="13538192" cy="1384995"/>
          </a:xfrm>
          <a:prstGeom prst="rect">
            <a:avLst/>
          </a:prstGeom>
          <a:noFill/>
        </p:spPr>
        <p:txBody>
          <a:bodyPr wrap="square" rtlCol="0">
            <a:spAutoFit/>
          </a:bodyPr>
          <a:lstStyle/>
          <a:p>
            <a:pPr lvl="1" algn="ctr"/>
            <a:endParaRPr lang="en-US" sz="28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endParaRPr lang="en-US" sz="28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en-US" sz="28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When you are finished, get your certificate. Congratulations!</a:t>
            </a:r>
          </a:p>
        </p:txBody>
      </p:sp>
      <p:pic>
        <p:nvPicPr>
          <p:cNvPr id="5" name="Picture 4">
            <a:extLst>
              <a:ext uri="{FF2B5EF4-FFF2-40B4-BE49-F238E27FC236}">
                <a16:creationId xmlns:a16="http://schemas.microsoft.com/office/drawing/2014/main" id="{F708367C-BCCD-42A0-B226-71ACEF52338C}"/>
              </a:ext>
            </a:extLst>
          </p:cNvPr>
          <p:cNvPicPr>
            <a:picLocks noChangeAspect="1"/>
          </p:cNvPicPr>
          <p:nvPr/>
        </p:nvPicPr>
        <p:blipFill>
          <a:blip r:embed="rId4"/>
          <a:stretch>
            <a:fillRect/>
          </a:stretch>
        </p:blipFill>
        <p:spPr>
          <a:xfrm>
            <a:off x="2651690" y="2324999"/>
            <a:ext cx="2458958" cy="3351685"/>
          </a:xfrm>
          <a:prstGeom prst="rect">
            <a:avLst/>
          </a:prstGeom>
        </p:spPr>
      </p:pic>
      <p:grpSp>
        <p:nvGrpSpPr>
          <p:cNvPr id="8" name="Group 7">
            <a:extLst>
              <a:ext uri="{FF2B5EF4-FFF2-40B4-BE49-F238E27FC236}">
                <a16:creationId xmlns:a16="http://schemas.microsoft.com/office/drawing/2014/main" id="{9432CF32-D4BB-4193-B788-903FF5C20D1F}"/>
              </a:ext>
            </a:extLst>
          </p:cNvPr>
          <p:cNvGrpSpPr/>
          <p:nvPr/>
        </p:nvGrpSpPr>
        <p:grpSpPr>
          <a:xfrm>
            <a:off x="5289806" y="2324998"/>
            <a:ext cx="4537712" cy="3351685"/>
            <a:chOff x="589459" y="821872"/>
            <a:chExt cx="6119791" cy="4963886"/>
          </a:xfrm>
        </p:grpSpPr>
        <p:pic>
          <p:nvPicPr>
            <p:cNvPr id="7" name="Picture 6">
              <a:extLst>
                <a:ext uri="{FF2B5EF4-FFF2-40B4-BE49-F238E27FC236}">
                  <a16:creationId xmlns:a16="http://schemas.microsoft.com/office/drawing/2014/main" id="{4F2C5D69-4C57-453A-89EA-09FA2734245A}"/>
                </a:ext>
              </a:extLst>
            </p:cNvPr>
            <p:cNvPicPr>
              <a:picLocks noChangeAspect="1"/>
            </p:cNvPicPr>
            <p:nvPr/>
          </p:nvPicPr>
          <p:blipFill>
            <a:blip r:embed="rId5"/>
            <a:stretch>
              <a:fillRect/>
            </a:stretch>
          </p:blipFill>
          <p:spPr>
            <a:xfrm>
              <a:off x="589459" y="821872"/>
              <a:ext cx="6119791" cy="4963886"/>
            </a:xfrm>
            <a:prstGeom prst="rect">
              <a:avLst/>
            </a:prstGeom>
          </p:spPr>
        </p:pic>
        <p:pic>
          <p:nvPicPr>
            <p:cNvPr id="2" name="Picture 1">
              <a:extLst>
                <a:ext uri="{FF2B5EF4-FFF2-40B4-BE49-F238E27FC236}">
                  <a16:creationId xmlns:a16="http://schemas.microsoft.com/office/drawing/2014/main" id="{8EA2325A-980E-4154-8A28-E7661FAE0B1A}"/>
                </a:ext>
              </a:extLst>
            </p:cNvPr>
            <p:cNvPicPr>
              <a:picLocks noChangeAspect="1"/>
            </p:cNvPicPr>
            <p:nvPr/>
          </p:nvPicPr>
          <p:blipFill>
            <a:blip r:embed="rId6"/>
            <a:stretch>
              <a:fillRect/>
            </a:stretch>
          </p:blipFill>
          <p:spPr>
            <a:xfrm>
              <a:off x="2052320" y="1523677"/>
              <a:ext cx="3265351" cy="2248223"/>
            </a:xfrm>
            <a:prstGeom prst="rect">
              <a:avLst/>
            </a:prstGeom>
          </p:spPr>
        </p:pic>
      </p:grpSp>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en-US"/>
              <a:t>The fun doesn’t stop here!</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n-US" dirty="0">
                <a:solidFill>
                  <a:srgbClr val="3B2E58"/>
                </a:solidFill>
                <a:latin typeface="Segoe UI" panose="020B0502040204020203" pitchFamily="34" charset="0"/>
                <a:ea typeface="+mj-ea"/>
              </a:rPr>
              <a:t>Jump into </a:t>
            </a:r>
            <a:r>
              <a:rPr lang="en-US" u="sng" dirty="0">
                <a:solidFill>
                  <a:srgbClr val="3B2E58"/>
                </a:solidFill>
                <a:latin typeface="Segoe UI" panose="020B0502040204020203" pitchFamily="34" charset="0"/>
                <a:ea typeface="+mj-ea"/>
              </a:rPr>
              <a:t>Minecraft: Education Edition</a:t>
            </a:r>
            <a:r>
              <a:rPr lang="en-US" dirty="0">
                <a:solidFill>
                  <a:srgbClr val="3B2E58"/>
                </a:solidFill>
                <a:latin typeface="Segoe UI" panose="020B0502040204020203" pitchFamily="34" charset="0"/>
                <a:ea typeface="+mj-ea"/>
              </a:rPr>
              <a:t> to discover new challenges and lessons and keep on coding!</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As a computer scientist for the Institute of Major Time Errors, it’s you job to correct the mysterious Time Splits appearing in history and to find who (or what!) is causing them.</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US"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Will you help fix the Time Splits and save the future using your coding superpowers?</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en-US" sz="2400" b="1" dirty="0">
                <a:solidFill>
                  <a:schemeClr val="tx1">
                    <a:alpha val="99000"/>
                  </a:schemeClr>
                </a:solidFill>
                <a:latin typeface="+mj-lt"/>
                <a:ea typeface="Noto Sans" panose="020B0502040504020204" pitchFamily="34" charset="0"/>
                <a:cs typeface="Noto Sans" panose="020B0502040504020204" pitchFamily="34" charset="0"/>
              </a:rPr>
              <a:t>In your </a:t>
            </a:r>
            <a:r>
              <a:rPr lang="en-US" sz="2400" b="1" dirty="0" err="1">
                <a:solidFill>
                  <a:schemeClr val="tx1">
                    <a:alpha val="99000"/>
                  </a:schemeClr>
                </a:solidFill>
                <a:latin typeface="+mj-lt"/>
                <a:ea typeface="Noto Sans" panose="020B0502040504020204" pitchFamily="34" charset="0"/>
                <a:cs typeface="Noto Sans" panose="020B0502040504020204" pitchFamily="34" charset="0"/>
              </a:rPr>
              <a:t>TimeCraft</a:t>
            </a:r>
            <a:r>
              <a:rPr lang="en-US" sz="2400" b="1" dirty="0">
                <a:solidFill>
                  <a:schemeClr val="tx1">
                    <a:alpha val="99000"/>
                  </a:schemeClr>
                </a:solidFill>
                <a:latin typeface="+mj-lt"/>
                <a:ea typeface="Noto Sans" panose="020B0502040504020204" pitchFamily="34" charset="0"/>
                <a:cs typeface="Noto Sans" panose="020B0502040504020204" pitchFamily="34" charset="0"/>
              </a:rPr>
              <a:t> mission, </a:t>
            </a:r>
          </a:p>
          <a:p>
            <a:r>
              <a:rPr lang="en-US" sz="2400" b="1" dirty="0">
                <a:solidFill>
                  <a:schemeClr val="tx1">
                    <a:alpha val="99000"/>
                  </a:schemeClr>
                </a:solidFill>
                <a:latin typeface="+mj-lt"/>
                <a:ea typeface="Noto Sans" panose="020B0502040504020204" pitchFamily="34" charset="0"/>
                <a:cs typeface="Noto Sans" panose="020B0502040504020204" pitchFamily="34" charset="0"/>
              </a:rPr>
              <a:t>you will need to:</a:t>
            </a:r>
          </a:p>
          <a:p>
            <a:r>
              <a:rPr lang="en-U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en-U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Travel back to exciting moments in world history</a:t>
            </a:r>
          </a:p>
          <a:p>
            <a:pPr marL="800100" lvl="1" indent="-342900">
              <a:spcBef>
                <a:spcPts val="600"/>
              </a:spcBef>
              <a:spcAft>
                <a:spcPts val="600"/>
              </a:spcAft>
              <a:buFont typeface="Arial" panose="020B0604020202020204" pitchFamily="34" charset="0"/>
              <a:buChar char="•"/>
            </a:pPr>
            <a:r>
              <a:rPr lang="en-U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Code your Time Agent to fix the Time Splits</a:t>
            </a:r>
          </a:p>
          <a:p>
            <a:pPr marL="800100" lvl="1" indent="-342900">
              <a:spcBef>
                <a:spcPts val="600"/>
              </a:spcBef>
              <a:spcAft>
                <a:spcPts val="600"/>
              </a:spcAft>
              <a:buFont typeface="Arial" panose="020B0604020202020204" pitchFamily="34" charset="0"/>
              <a:buChar char="•"/>
            </a:pPr>
            <a:r>
              <a:rPr lang="en-U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Use the clues to identify the Culprit (who or what is causing the Time Splits)</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en-US" sz="2400" dirty="0">
                <a:solidFill>
                  <a:schemeClr val="accent5">
                    <a:alpha val="99000"/>
                  </a:schemeClr>
                </a:solidFill>
                <a:latin typeface="+mj-lt"/>
                <a:ea typeface="Noto Sans" panose="020B0502040504020204" pitchFamily="34" charset="0"/>
                <a:cs typeface="Noto Sans" panose="020B0502040504020204" pitchFamily="34" charset="0"/>
              </a:rPr>
              <a:t>Are you ready </a:t>
            </a:r>
          </a:p>
          <a:p>
            <a:r>
              <a:rPr lang="en-US" sz="2400" dirty="0">
                <a:solidFill>
                  <a:schemeClr val="accent5">
                    <a:alpha val="99000"/>
                  </a:schemeClr>
                </a:solidFill>
                <a:latin typeface="+mj-lt"/>
                <a:ea typeface="Noto Sans" panose="020B0502040504020204" pitchFamily="34" charset="0"/>
                <a:cs typeface="Noto Sans" panose="020B0502040504020204" pitchFamily="34" charset="0"/>
              </a:rPr>
              <a:t>for an adventure through time?</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n-US" dirty="0"/>
              <a:t>Important Vocabulary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t="85942"/>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en-US"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There are some important things for us to understand before we begin playing– let’s review some concepts first!</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en-US"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Time 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Institute for Major Time Errors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Time Split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en-US" sz="1800" dirty="0">
                          <a:latin typeface="Noto Sans" panose="020B0502040504020204" pitchFamily="34" charset="0"/>
                          <a:ea typeface="Noto Sans" panose="020B0502040504020204" pitchFamily="34" charset="0"/>
                          <a:cs typeface="Noto Sans" panose="020B0502040504020204" pitchFamily="34" charset="0"/>
                        </a:rPr>
                        <a:t>This is the robot we are going to code to help us solve the Time Splits.</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dirty="0">
                          <a:latin typeface="Noto Sans" panose="020B0502040504020204" pitchFamily="34" charset="0"/>
                          <a:ea typeface="Noto Sans" panose="020B0502040504020204" pitchFamily="34" charset="0"/>
                          <a:cs typeface="Noto Sans" panose="020B0502040504020204" pitchFamily="34" charset="0"/>
                        </a:rPr>
                        <a:t>As a computer scientist, you work for the Institute for Major Time Errors. You monitor and maintain the order of time.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dirty="0">
                          <a:latin typeface="Noto Sans" panose="020B0502040504020204" pitchFamily="34" charset="0"/>
                          <a:ea typeface="Noto Sans" panose="020B0502040504020204" pitchFamily="34" charset="0"/>
                          <a:cs typeface="Noto Sans" panose="020B0502040504020204" pitchFamily="34" charset="0"/>
                        </a:rPr>
                        <a:t>This is a big problem (or change) that has occurred within the Timeline of Earth’s history. These are displayed in the mainframe.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a:srcRect t="27966" b="13043"/>
          <a:stretch/>
        </p:blipFill>
        <p:spPr>
          <a:xfrm>
            <a:off x="8258176" y="4076700"/>
            <a:ext cx="3062514" cy="1275614"/>
          </a:xfrm>
          <a:prstGeom prst="rect">
            <a:avLst/>
          </a:prstGeom>
        </p:spPr>
      </p:pic>
      <p:pic>
        <p:nvPicPr>
          <p:cNvPr id="9" name="Picture 8" descr="A picture containing text, items, office, cluttered&#10;&#10;Description automatically generated">
            <a:extLst>
              <a:ext uri="{FF2B5EF4-FFF2-40B4-BE49-F238E27FC236}">
                <a16:creationId xmlns:a16="http://schemas.microsoft.com/office/drawing/2014/main" id="{DF86B156-8584-428D-BA0D-61969F9B408B}"/>
              </a:ext>
            </a:extLst>
          </p:cNvPr>
          <p:cNvPicPr>
            <a:picLocks noChangeAspect="1"/>
          </p:cNvPicPr>
          <p:nvPr/>
        </p:nvPicPr>
        <p:blipFill rotWithShape="1">
          <a:blip r:embed="rId6">
            <a:extLst>
              <a:ext uri="{28A0092B-C50C-407E-A947-70E740481C1C}">
                <a14:useLocalDpi xmlns:a14="http://schemas.microsoft.com/office/drawing/2010/main" val="0"/>
              </a:ext>
            </a:extLst>
          </a:blip>
          <a:srcRect l="60317" t="-4754" r="18594" b="68131"/>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5" ma:contentTypeDescription="Create a new document." ma:contentTypeScope="" ma:versionID="cebaa72239a79917a4573dceffa6a657">
  <xsd:schema xmlns:xsd="http://www.w3.org/2001/XMLSchema" xmlns:xs="http://www.w3.org/2001/XMLSchema" xmlns:p="http://schemas.microsoft.com/office/2006/metadata/properties" xmlns:ns2="a87679a3-87ed-450a-99c2-4ab8a4a43958" xmlns:ns3="230e9df3-be65-4c73-a93b-d1236ebd677e" xmlns:ns4="e74c29ac-f79a-4f34-af89-5379dff1dfc5" targetNamespace="http://schemas.microsoft.com/office/2006/metadata/properties" ma:root="true" ma:fieldsID="b2de8793eea7236320ca15d77029bfa1" ns2:_="" ns3:_="" ns4:_="">
    <xsd:import namespace="a87679a3-87ed-450a-99c2-4ab8a4a43958"/>
    <xsd:import namespace="230e9df3-be65-4c73-a93b-d1236ebd677e"/>
    <xsd:import namespace="e74c29ac-f79a-4f34-af89-5379dff1dfc5"/>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74c29ac-f79a-4f34-af89-5379dff1dfc5"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88CA0F-A8C7-451B-8DA4-6EB34C6223F2}">
  <ds:schemaRefs>
    <ds:schemaRef ds:uri="http://purl.org/dc/terms/"/>
    <ds:schemaRef ds:uri="http://schemas.microsoft.com/office/2006/documentManagement/types"/>
    <ds:schemaRef ds:uri="http://schemas.microsoft.com/office/2006/metadata/properties"/>
    <ds:schemaRef ds:uri="230e9df3-be65-4c73-a93b-d1236ebd677e"/>
    <ds:schemaRef ds:uri="a87679a3-87ed-450a-99c2-4ab8a4a43958"/>
    <ds:schemaRef ds:uri="http://schemas.microsoft.com/office/infopath/2007/PartnerControls"/>
    <ds:schemaRef ds:uri="http://purl.org/dc/elements/1.1/"/>
    <ds:schemaRef ds:uri="http://www.w3.org/XML/1998/namespace"/>
    <ds:schemaRef ds:uri="http://schemas.openxmlformats.org/package/2006/metadata/core-properties"/>
    <ds:schemaRef ds:uri="e74c29ac-f79a-4f34-af89-5379dff1dfc5"/>
    <ds:schemaRef ds:uri="http://purl.org/dc/dcmitype/"/>
  </ds:schemaRefs>
</ds:datastoreItem>
</file>

<file path=customXml/itemProps2.xml><?xml version="1.0" encoding="utf-8"?>
<ds:datastoreItem xmlns:ds="http://schemas.openxmlformats.org/officeDocument/2006/customXml" ds:itemID="{B14ABA6F-FAB4-4674-A631-66C359569B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e74c29ac-f79a-4f34-af89-5379dff1df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B2D5DF1-DDBE-4E2A-BC37-AF4209AF96FD}">
  <ds:schemaRefs>
    <ds:schemaRef ds:uri="http://schemas.microsoft.com/sharepoint/v3/contenttype/forms"/>
  </ds:schemaRefs>
</ds:datastoreItem>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otalTime>9920</TotalTime>
  <Words>3685</Words>
  <Application>Microsoft Office PowerPoint</Application>
  <PresentationFormat>Widescreen</PresentationFormat>
  <Paragraphs>425</Paragraphs>
  <Slides>76</Slides>
  <Notes>6</Notes>
  <HiddenSlides>0</HiddenSlides>
  <MMClips>4</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76</vt:i4>
      </vt:variant>
    </vt:vector>
  </HeadingPairs>
  <TitlesOfParts>
    <vt:vector size="91"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Immersive reader</vt:lpstr>
      <vt:lpstr>Code is a set of instructions.</vt:lpstr>
      <vt:lpstr>TARRA and Npcs</vt:lpstr>
      <vt:lpstr>Pick a Time Agent</vt:lpstr>
      <vt:lpstr>How to pick a Time Agent</vt:lpstr>
      <vt:lpstr>Using Your Time Agent</vt:lpstr>
      <vt:lpstr>Code Builder (Blocks)</vt:lpstr>
      <vt:lpstr>Code Builder (Python)</vt:lpstr>
      <vt:lpstr>Using Your Time Agent</vt:lpstr>
      <vt:lpstr>Message from TArra</vt:lpstr>
      <vt:lpstr>Go to the Testing Center</vt:lpstr>
      <vt:lpstr>Message from TARRA</vt:lpstr>
      <vt:lpstr>Use your TALK Device</vt:lpstr>
      <vt:lpstr>Message from TARRA</vt:lpstr>
      <vt:lpstr>Message from TARRA</vt:lpstr>
      <vt:lpstr>Coding concept:  Sequencing</vt:lpstr>
      <vt:lpstr>Test the Agent</vt:lpstr>
      <vt:lpstr>Using code builder (blocks)</vt:lpstr>
      <vt:lpstr>Using code builder (blocks)</vt:lpstr>
      <vt:lpstr>Using code builder (Python)</vt:lpstr>
      <vt:lpstr>Message from TARRA</vt:lpstr>
      <vt:lpstr>Go to the Timeline Computer</vt:lpstr>
      <vt:lpstr>Message from TARRA</vt:lpstr>
      <vt:lpstr>Select the Time Split</vt:lpstr>
      <vt:lpstr>Message from TARRA</vt:lpstr>
      <vt:lpstr>Go to the Time Pod</vt:lpstr>
      <vt:lpstr>Message from TARRA</vt:lpstr>
      <vt:lpstr>Time Jumps</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Revealed</vt:lpstr>
      <vt:lpstr>Message from TARRA</vt:lpstr>
      <vt:lpstr>Secret Button</vt:lpstr>
      <vt:lpstr>Secret Button</vt:lpstr>
      <vt:lpstr>Message from TARRA</vt:lpstr>
      <vt:lpstr>Clues </vt:lpstr>
      <vt:lpstr>Return to the Control center</vt:lpstr>
      <vt:lpstr>Voting</vt:lpstr>
      <vt:lpstr>Success!</vt:lpstr>
      <vt:lpstr>Trophy Area</vt:lpstr>
      <vt:lpstr>Two more time splits</vt:lpstr>
      <vt:lpstr>Completing the Hour of code</vt:lpstr>
      <vt:lpstr>PowerPoint Presentation</vt:lpstr>
      <vt:lpstr>Recap</vt:lpstr>
      <vt:lpstr>Reflection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Laylah Bulman</cp:lastModifiedBy>
  <cp:revision>15</cp:revision>
  <dcterms:created xsi:type="dcterms:W3CDTF">2021-09-28T05:53:27Z</dcterms:created>
  <dcterms:modified xsi:type="dcterms:W3CDTF">2021-11-05T19:29:38Z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y fmtid="{D5CDD505-2E9C-101B-9397-08002B2CF9AE}" pid="3" name="MediaServiceImageTags">
    <vt:lpwstr/>
  </property>
</Properties>
</file>